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ags/tag1.xml" ContentType="application/vnd.openxmlformats-officedocument.presentationml.tags+xml"/>
  <Override PartName="/ppt/notesSlides/notesSlide52.xml" ContentType="application/vnd.openxmlformats-officedocument.presentationml.notesSlide+xml"/>
  <Override PartName="/ppt/tags/tag2.xml" ContentType="application/vnd.openxmlformats-officedocument.presentationml.tag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97" r:id="rId3"/>
    <p:sldMasterId id="2147483709" r:id="rId4"/>
    <p:sldMasterId id="2147483721" r:id="rId5"/>
    <p:sldMasterId id="2147483733" r:id="rId6"/>
    <p:sldMasterId id="2147483745" r:id="rId7"/>
    <p:sldMasterId id="2147483757" r:id="rId8"/>
    <p:sldMasterId id="2147483769" r:id="rId9"/>
    <p:sldMasterId id="2147483841" r:id="rId10"/>
    <p:sldMasterId id="2147483853" r:id="rId11"/>
    <p:sldMasterId id="2147483865" r:id="rId12"/>
    <p:sldMasterId id="2147483877" r:id="rId13"/>
    <p:sldMasterId id="2147483889" r:id="rId14"/>
    <p:sldMasterId id="2147483901" r:id="rId15"/>
    <p:sldMasterId id="2147483913" r:id="rId16"/>
  </p:sldMasterIdLst>
  <p:notesMasterIdLst>
    <p:notesMasterId r:id="rId114"/>
  </p:notesMasterIdLst>
  <p:handoutMasterIdLst>
    <p:handoutMasterId r:id="rId115"/>
  </p:handoutMasterIdLst>
  <p:sldIdLst>
    <p:sldId id="257" r:id="rId17"/>
    <p:sldId id="258" r:id="rId18"/>
    <p:sldId id="259" r:id="rId19"/>
    <p:sldId id="260" r:id="rId20"/>
    <p:sldId id="261" r:id="rId21"/>
    <p:sldId id="262" r:id="rId22"/>
    <p:sldId id="263" r:id="rId23"/>
    <p:sldId id="264" r:id="rId24"/>
    <p:sldId id="265" r:id="rId25"/>
    <p:sldId id="266" r:id="rId26"/>
    <p:sldId id="267" r:id="rId27"/>
    <p:sldId id="268" r:id="rId28"/>
    <p:sldId id="269" r:id="rId29"/>
    <p:sldId id="377" r:id="rId30"/>
    <p:sldId id="378" r:id="rId31"/>
    <p:sldId id="272" r:id="rId32"/>
    <p:sldId id="274" r:id="rId33"/>
    <p:sldId id="325" r:id="rId34"/>
    <p:sldId id="326" r:id="rId35"/>
    <p:sldId id="327" r:id="rId36"/>
    <p:sldId id="275" r:id="rId37"/>
    <p:sldId id="276" r:id="rId38"/>
    <p:sldId id="277" r:id="rId39"/>
    <p:sldId id="279" r:id="rId40"/>
    <p:sldId id="280" r:id="rId41"/>
    <p:sldId id="281" r:id="rId42"/>
    <p:sldId id="282" r:id="rId43"/>
    <p:sldId id="283" r:id="rId44"/>
    <p:sldId id="287" r:id="rId45"/>
    <p:sldId id="288" r:id="rId46"/>
    <p:sldId id="289" r:id="rId47"/>
    <p:sldId id="290" r:id="rId48"/>
    <p:sldId id="291" r:id="rId49"/>
    <p:sldId id="292" r:id="rId50"/>
    <p:sldId id="293" r:id="rId51"/>
    <p:sldId id="295" r:id="rId52"/>
    <p:sldId id="387" r:id="rId53"/>
    <p:sldId id="388" r:id="rId54"/>
    <p:sldId id="389" r:id="rId55"/>
    <p:sldId id="390" r:id="rId56"/>
    <p:sldId id="391" r:id="rId57"/>
    <p:sldId id="392" r:id="rId58"/>
    <p:sldId id="393" r:id="rId59"/>
    <p:sldId id="309" r:id="rId60"/>
    <p:sldId id="310" r:id="rId61"/>
    <p:sldId id="311" r:id="rId62"/>
    <p:sldId id="394" r:id="rId63"/>
    <p:sldId id="320" r:id="rId64"/>
    <p:sldId id="396" r:id="rId65"/>
    <p:sldId id="397" r:id="rId66"/>
    <p:sldId id="398" r:id="rId67"/>
    <p:sldId id="399" r:id="rId68"/>
    <p:sldId id="328" r:id="rId69"/>
    <p:sldId id="400" r:id="rId70"/>
    <p:sldId id="401" r:id="rId71"/>
    <p:sldId id="402" r:id="rId72"/>
    <p:sldId id="403" r:id="rId73"/>
    <p:sldId id="404" r:id="rId74"/>
    <p:sldId id="405" r:id="rId75"/>
    <p:sldId id="407" r:id="rId76"/>
    <p:sldId id="408" r:id="rId77"/>
    <p:sldId id="409" r:id="rId78"/>
    <p:sldId id="410" r:id="rId79"/>
    <p:sldId id="337" r:id="rId80"/>
    <p:sldId id="338" r:id="rId81"/>
    <p:sldId id="411" r:id="rId82"/>
    <p:sldId id="340" r:id="rId83"/>
    <p:sldId id="341" r:id="rId84"/>
    <p:sldId id="342" r:id="rId85"/>
    <p:sldId id="343" r:id="rId86"/>
    <p:sldId id="344" r:id="rId87"/>
    <p:sldId id="412" r:id="rId88"/>
    <p:sldId id="413" r:id="rId89"/>
    <p:sldId id="414" r:id="rId90"/>
    <p:sldId id="415" r:id="rId91"/>
    <p:sldId id="416" r:id="rId92"/>
    <p:sldId id="417" r:id="rId93"/>
    <p:sldId id="351" r:id="rId94"/>
    <p:sldId id="352" r:id="rId95"/>
    <p:sldId id="353" r:id="rId96"/>
    <p:sldId id="418" r:id="rId97"/>
    <p:sldId id="419" r:id="rId98"/>
    <p:sldId id="420" r:id="rId99"/>
    <p:sldId id="358" r:id="rId100"/>
    <p:sldId id="359" r:id="rId101"/>
    <p:sldId id="360" r:id="rId102"/>
    <p:sldId id="421" r:id="rId103"/>
    <p:sldId id="422" r:id="rId104"/>
    <p:sldId id="423" r:id="rId105"/>
    <p:sldId id="424" r:id="rId106"/>
    <p:sldId id="425" r:id="rId107"/>
    <p:sldId id="365" r:id="rId108"/>
    <p:sldId id="426" r:id="rId109"/>
    <p:sldId id="427" r:id="rId110"/>
    <p:sldId id="428" r:id="rId111"/>
    <p:sldId id="429" r:id="rId112"/>
    <p:sldId id="395" r:id="rId113"/>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5EA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125" autoAdjust="0"/>
    <p:restoredTop sz="66599" autoAdjust="0"/>
  </p:normalViewPr>
  <p:slideViewPr>
    <p:cSldViewPr snapToGrid="0">
      <p:cViewPr varScale="1">
        <p:scale>
          <a:sx n="83" d="100"/>
          <a:sy n="83" d="100"/>
        </p:scale>
        <p:origin x="1952"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117" Type="http://schemas.openxmlformats.org/officeDocument/2006/relationships/viewProps" Target="viewProps.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84" Type="http://schemas.openxmlformats.org/officeDocument/2006/relationships/slide" Target="slides/slide68.xml"/><Relationship Id="rId89" Type="http://schemas.openxmlformats.org/officeDocument/2006/relationships/slide" Target="slides/slide73.xml"/><Relationship Id="rId112" Type="http://schemas.openxmlformats.org/officeDocument/2006/relationships/slide" Target="slides/slide96.xml"/><Relationship Id="rId16" Type="http://schemas.openxmlformats.org/officeDocument/2006/relationships/slideMaster" Target="slideMasters/slideMaster16.xml"/><Relationship Id="rId107" Type="http://schemas.openxmlformats.org/officeDocument/2006/relationships/slide" Target="slides/slide91.xml"/><Relationship Id="rId11" Type="http://schemas.openxmlformats.org/officeDocument/2006/relationships/slideMaster" Target="slideMasters/slideMaster11.xml"/><Relationship Id="rId32" Type="http://schemas.openxmlformats.org/officeDocument/2006/relationships/slide" Target="slides/slide16.xml"/><Relationship Id="rId37" Type="http://schemas.openxmlformats.org/officeDocument/2006/relationships/slide" Target="slides/slide21.xml"/><Relationship Id="rId53" Type="http://schemas.openxmlformats.org/officeDocument/2006/relationships/slide" Target="slides/slide37.xml"/><Relationship Id="rId58" Type="http://schemas.openxmlformats.org/officeDocument/2006/relationships/slide" Target="slides/slide42.xml"/><Relationship Id="rId74" Type="http://schemas.openxmlformats.org/officeDocument/2006/relationships/slide" Target="slides/slide58.xml"/><Relationship Id="rId79" Type="http://schemas.openxmlformats.org/officeDocument/2006/relationships/slide" Target="slides/slide63.xml"/><Relationship Id="rId102" Type="http://schemas.openxmlformats.org/officeDocument/2006/relationships/slide" Target="slides/slide86.xml"/><Relationship Id="rId5" Type="http://schemas.openxmlformats.org/officeDocument/2006/relationships/slideMaster" Target="slideMasters/slideMaster5.xml"/><Relationship Id="rId90" Type="http://schemas.openxmlformats.org/officeDocument/2006/relationships/slide" Target="slides/slide74.xml"/><Relationship Id="rId95" Type="http://schemas.openxmlformats.org/officeDocument/2006/relationships/slide" Target="slides/slide79.xml"/><Relationship Id="rId22" Type="http://schemas.openxmlformats.org/officeDocument/2006/relationships/slide" Target="slides/slide6.xml"/><Relationship Id="rId27" Type="http://schemas.openxmlformats.org/officeDocument/2006/relationships/slide" Target="slides/slide11.xml"/><Relationship Id="rId43" Type="http://schemas.openxmlformats.org/officeDocument/2006/relationships/slide" Target="slides/slide27.xml"/><Relationship Id="rId48" Type="http://schemas.openxmlformats.org/officeDocument/2006/relationships/slide" Target="slides/slide32.xml"/><Relationship Id="rId64" Type="http://schemas.openxmlformats.org/officeDocument/2006/relationships/slide" Target="slides/slide48.xml"/><Relationship Id="rId69" Type="http://schemas.openxmlformats.org/officeDocument/2006/relationships/slide" Target="slides/slide53.xml"/><Relationship Id="rId113" Type="http://schemas.openxmlformats.org/officeDocument/2006/relationships/slide" Target="slides/slide97.xml"/><Relationship Id="rId118" Type="http://schemas.openxmlformats.org/officeDocument/2006/relationships/theme" Target="theme/theme1.xml"/><Relationship Id="rId80" Type="http://schemas.openxmlformats.org/officeDocument/2006/relationships/slide" Target="slides/slide64.xml"/><Relationship Id="rId85" Type="http://schemas.openxmlformats.org/officeDocument/2006/relationships/slide" Target="slides/slide69.xml"/><Relationship Id="rId12" Type="http://schemas.openxmlformats.org/officeDocument/2006/relationships/slideMaster" Target="slideMasters/slideMaster12.xml"/><Relationship Id="rId17" Type="http://schemas.openxmlformats.org/officeDocument/2006/relationships/slide" Target="slides/slide1.xml"/><Relationship Id="rId33" Type="http://schemas.openxmlformats.org/officeDocument/2006/relationships/slide" Target="slides/slide17.xml"/><Relationship Id="rId38" Type="http://schemas.openxmlformats.org/officeDocument/2006/relationships/slide" Target="slides/slide22.xml"/><Relationship Id="rId59" Type="http://schemas.openxmlformats.org/officeDocument/2006/relationships/slide" Target="slides/slide43.xml"/><Relationship Id="rId103" Type="http://schemas.openxmlformats.org/officeDocument/2006/relationships/slide" Target="slides/slide87.xml"/><Relationship Id="rId108" Type="http://schemas.openxmlformats.org/officeDocument/2006/relationships/slide" Target="slides/slide92.xml"/><Relationship Id="rId54" Type="http://schemas.openxmlformats.org/officeDocument/2006/relationships/slide" Target="slides/slide38.xml"/><Relationship Id="rId70" Type="http://schemas.openxmlformats.org/officeDocument/2006/relationships/slide" Target="slides/slide54.xml"/><Relationship Id="rId75" Type="http://schemas.openxmlformats.org/officeDocument/2006/relationships/slide" Target="slides/slide59.xml"/><Relationship Id="rId91" Type="http://schemas.openxmlformats.org/officeDocument/2006/relationships/slide" Target="slides/slide75.xml"/><Relationship Id="rId96" Type="http://schemas.openxmlformats.org/officeDocument/2006/relationships/slide" Target="slides/slide80.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7.xml"/><Relationship Id="rId28" Type="http://schemas.openxmlformats.org/officeDocument/2006/relationships/slide" Target="slides/slide12.xml"/><Relationship Id="rId49" Type="http://schemas.openxmlformats.org/officeDocument/2006/relationships/slide" Target="slides/slide33.xml"/><Relationship Id="rId114" Type="http://schemas.openxmlformats.org/officeDocument/2006/relationships/notesMaster" Target="notesMasters/notesMaster1.xml"/><Relationship Id="rId119"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slide" Target="slides/slide62.xml"/><Relationship Id="rId81" Type="http://schemas.openxmlformats.org/officeDocument/2006/relationships/slide" Target="slides/slide65.xml"/><Relationship Id="rId86" Type="http://schemas.openxmlformats.org/officeDocument/2006/relationships/slide" Target="slides/slide70.xml"/><Relationship Id="rId94" Type="http://schemas.openxmlformats.org/officeDocument/2006/relationships/slide" Target="slides/slide78.xml"/><Relationship Id="rId99" Type="http://schemas.openxmlformats.org/officeDocument/2006/relationships/slide" Target="slides/slide83.xml"/><Relationship Id="rId101" Type="http://schemas.openxmlformats.org/officeDocument/2006/relationships/slide" Target="slides/slide85.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109" Type="http://schemas.openxmlformats.org/officeDocument/2006/relationships/slide" Target="slides/slide9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slide" Target="slides/slide81.xml"/><Relationship Id="rId104" Type="http://schemas.openxmlformats.org/officeDocument/2006/relationships/slide" Target="slides/slide88.xml"/><Relationship Id="rId7" Type="http://schemas.openxmlformats.org/officeDocument/2006/relationships/slideMaster" Target="slideMasters/slideMaster7.xml"/><Relationship Id="rId71" Type="http://schemas.openxmlformats.org/officeDocument/2006/relationships/slide" Target="slides/slide55.xml"/><Relationship Id="rId92" Type="http://schemas.openxmlformats.org/officeDocument/2006/relationships/slide" Target="slides/slide76.xml"/><Relationship Id="rId2" Type="http://schemas.openxmlformats.org/officeDocument/2006/relationships/slideMaster" Target="slideMasters/slideMaster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slide" Target="slides/slide71.xml"/><Relationship Id="rId110" Type="http://schemas.openxmlformats.org/officeDocument/2006/relationships/slide" Target="slides/slide94.xml"/><Relationship Id="rId115" Type="http://schemas.openxmlformats.org/officeDocument/2006/relationships/handoutMaster" Target="handoutMasters/handoutMaster1.xml"/><Relationship Id="rId61" Type="http://schemas.openxmlformats.org/officeDocument/2006/relationships/slide" Target="slides/slide45.xml"/><Relationship Id="rId82" Type="http://schemas.openxmlformats.org/officeDocument/2006/relationships/slide" Target="slides/slide66.xml"/><Relationship Id="rId19" Type="http://schemas.openxmlformats.org/officeDocument/2006/relationships/slide" Target="slides/slide3.xml"/><Relationship Id="rId14" Type="http://schemas.openxmlformats.org/officeDocument/2006/relationships/slideMaster" Target="slideMasters/slideMaster14.xml"/><Relationship Id="rId30" Type="http://schemas.openxmlformats.org/officeDocument/2006/relationships/slide" Target="slides/slide14.xml"/><Relationship Id="rId35" Type="http://schemas.openxmlformats.org/officeDocument/2006/relationships/slide" Target="slides/slide19.xml"/><Relationship Id="rId56" Type="http://schemas.openxmlformats.org/officeDocument/2006/relationships/slide" Target="slides/slide40.xml"/><Relationship Id="rId77" Type="http://schemas.openxmlformats.org/officeDocument/2006/relationships/slide" Target="slides/slide61.xml"/><Relationship Id="rId100" Type="http://schemas.openxmlformats.org/officeDocument/2006/relationships/slide" Target="slides/slide84.xml"/><Relationship Id="rId105" Type="http://schemas.openxmlformats.org/officeDocument/2006/relationships/slide" Target="slides/slide89.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93" Type="http://schemas.openxmlformats.org/officeDocument/2006/relationships/slide" Target="slides/slide77.xml"/><Relationship Id="rId98" Type="http://schemas.openxmlformats.org/officeDocument/2006/relationships/slide" Target="slides/slide82.xml"/><Relationship Id="rId3" Type="http://schemas.openxmlformats.org/officeDocument/2006/relationships/slideMaster" Target="slideMasters/slideMaster3.xml"/><Relationship Id="rId25" Type="http://schemas.openxmlformats.org/officeDocument/2006/relationships/slide" Target="slides/slide9.xml"/><Relationship Id="rId46" Type="http://schemas.openxmlformats.org/officeDocument/2006/relationships/slide" Target="slides/slide30.xml"/><Relationship Id="rId67" Type="http://schemas.openxmlformats.org/officeDocument/2006/relationships/slide" Target="slides/slide51.xml"/><Relationship Id="rId116" Type="http://schemas.openxmlformats.org/officeDocument/2006/relationships/presProps" Target="presProps.xml"/><Relationship Id="rId20" Type="http://schemas.openxmlformats.org/officeDocument/2006/relationships/slide" Target="slides/slide4.xml"/><Relationship Id="rId41" Type="http://schemas.openxmlformats.org/officeDocument/2006/relationships/slide" Target="slides/slide25.xml"/><Relationship Id="rId62" Type="http://schemas.openxmlformats.org/officeDocument/2006/relationships/slide" Target="slides/slide46.xml"/><Relationship Id="rId83" Type="http://schemas.openxmlformats.org/officeDocument/2006/relationships/slide" Target="slides/slide67.xml"/><Relationship Id="rId88" Type="http://schemas.openxmlformats.org/officeDocument/2006/relationships/slide" Target="slides/slide72.xml"/><Relationship Id="rId111" Type="http://schemas.openxmlformats.org/officeDocument/2006/relationships/slide" Target="slides/slide95.xml"/><Relationship Id="rId15" Type="http://schemas.openxmlformats.org/officeDocument/2006/relationships/slideMaster" Target="slideMasters/slideMaster15.xml"/><Relationship Id="rId36" Type="http://schemas.openxmlformats.org/officeDocument/2006/relationships/slide" Target="slides/slide20.xml"/><Relationship Id="rId57" Type="http://schemas.openxmlformats.org/officeDocument/2006/relationships/slide" Target="slides/slide41.xml"/><Relationship Id="rId106" Type="http://schemas.openxmlformats.org/officeDocument/2006/relationships/slide" Target="slides/slide9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3EC0C234-8F63-4771-8642-3002488E99E7}" type="datetimeFigureOut">
              <a:rPr lang="en-US" smtClean="0"/>
              <a:t>5/11/23</a:t>
            </a:fld>
            <a:endParaRPr lang="en-US"/>
          </a:p>
        </p:txBody>
      </p:sp>
      <p:sp>
        <p:nvSpPr>
          <p:cNvPr id="4" name="Footer Placeholder 3"/>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F3FBB393-E6B3-46EF-80D7-5BE67BBC63AB}" type="slidenum">
              <a:rPr lang="en-US" smtClean="0"/>
              <a:t>‹#›</a:t>
            </a:fld>
            <a:endParaRPr lang="en-US"/>
          </a:p>
        </p:txBody>
      </p:sp>
    </p:spTree>
    <p:extLst>
      <p:ext uri="{BB962C8B-B14F-4D97-AF65-F5344CB8AC3E}">
        <p14:creationId xmlns:p14="http://schemas.microsoft.com/office/powerpoint/2010/main" val="32889994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C0737AD8-4FD2-4B4E-BEAD-C4184E0D2ED1}" type="datetimeFigureOut">
              <a:rPr lang="en-US" smtClean="0"/>
              <a:t>5/11/23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D138CF0B-A29E-4C8C-B6C9-8ADE1D7905B5}" type="slidenum">
              <a:rPr lang="en-US" smtClean="0"/>
              <a:t>‹#›</a:t>
            </a:fld>
            <a:endParaRPr lang="en-US"/>
          </a:p>
        </p:txBody>
      </p:sp>
    </p:spTree>
    <p:extLst>
      <p:ext uri="{BB962C8B-B14F-4D97-AF65-F5344CB8AC3E}">
        <p14:creationId xmlns:p14="http://schemas.microsoft.com/office/powerpoint/2010/main" val="3146894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tn.gov/health/health-program-areas/fhw/vipp/tbi/tn-sports-concussion.html"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tn.gov/content/dam/tn/health/documents/Returning_to_Learn_Guidelines.pdf"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tn.gov/dcs/program-areas/child-safety/reporting/child-abuse.html"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ncbi.nlm.nih.gov/books/NBK499836/"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kidshealth.org/en/parents/cerebral-palsy.html"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cdc.gov/traumaticbraininjury/pdf/Prisoner_TBI_Prof-a.pdf" TargetMode="External"/><Relationship Id="rId2" Type="http://schemas.openxmlformats.org/officeDocument/2006/relationships/slide" Target="../slides/slide36.xml"/><Relationship Id="rId1" Type="http://schemas.openxmlformats.org/officeDocument/2006/relationships/notesMaster" Target="../notesMasters/notesMaster1.xml"/><Relationship Id="rId5" Type="http://schemas.openxmlformats.org/officeDocument/2006/relationships/hyperlink" Target="https://www.freeimages.com/photo/contemplate-1225745" TargetMode="External"/><Relationship Id="rId4" Type="http://schemas.openxmlformats.org/officeDocument/2006/relationships/hyperlink" Target="http://www.justicepolicy.org/images/upload/97-02_REP_RiskJuvenilesFace_JJ.pdf"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s://www.youtube.com/watch?v=YKxV07cisPA&amp;feature=youtu.be" TargetMode="External"/><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youtube.com/watch?v=Sno_0Jd8GuA"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1:notes"/>
          <p:cNvSpPr>
            <a:spLocks noGrp="1" noRot="1" noChangeAspect="1"/>
          </p:cNvSpPr>
          <p:nvPr>
            <p:ph type="sldImg" idx="2"/>
          </p:nvPr>
        </p:nvSpPr>
        <p:spPr>
          <a:xfrm>
            <a:off x="876300" y="1258888"/>
            <a:ext cx="6051550" cy="3403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5" name="Google Shape;475;p1:notes"/>
          <p:cNvSpPr txBox="1">
            <a:spLocks noGrp="1"/>
          </p:cNvSpPr>
          <p:nvPr>
            <p:ph type="body" idx="1"/>
          </p:nvPr>
        </p:nvSpPr>
        <p:spPr>
          <a:xfrm>
            <a:off x="780288" y="4851607"/>
            <a:ext cx="6242304" cy="3969496"/>
          </a:xfrm>
          <a:prstGeom prst="rect">
            <a:avLst/>
          </a:prstGeom>
          <a:noFill/>
          <a:ln>
            <a:noFill/>
          </a:ln>
        </p:spPr>
        <p:txBody>
          <a:bodyPr spcFirstLastPara="1" wrap="square" lIns="101076" tIns="50524" rIns="101076" bIns="50524" anchor="t" anchorCtr="0">
            <a:noAutofit/>
          </a:bodyPr>
          <a:lstStyle/>
          <a:p>
            <a:r>
              <a:rPr lang="en-US" sz="1200" b="1" dirty="0"/>
              <a:t>Thank you all for your interest in this topic and for letting have some time with you today to talk about Concussion, Traumatic Brain Injury and Abusive Head Trauma.  </a:t>
            </a:r>
          </a:p>
          <a:p>
            <a:endParaRPr sz="1600" b="1" dirty="0"/>
          </a:p>
        </p:txBody>
      </p:sp>
      <p:sp>
        <p:nvSpPr>
          <p:cNvPr id="476" name="Google Shape;476;p1:notes"/>
          <p:cNvSpPr txBox="1">
            <a:spLocks noGrp="1"/>
          </p:cNvSpPr>
          <p:nvPr>
            <p:ph type="sldNum" idx="12"/>
          </p:nvPr>
        </p:nvSpPr>
        <p:spPr>
          <a:xfrm>
            <a:off x="4419826" y="9575447"/>
            <a:ext cx="3381248" cy="505814"/>
          </a:xfrm>
          <a:prstGeom prst="rect">
            <a:avLst/>
          </a:prstGeom>
          <a:noFill/>
          <a:ln>
            <a:noFill/>
          </a:ln>
        </p:spPr>
        <p:txBody>
          <a:bodyPr spcFirstLastPara="1" wrap="square" lIns="101076" tIns="50524" rIns="101076" bIns="50524" anchor="b" anchorCtr="0">
            <a:noAutofit/>
          </a:bodyPr>
          <a:lstStyle/>
          <a:p>
            <a:pPr algn="r">
              <a:buSzPts val="1400"/>
            </a:pPr>
            <a:fld id="{00000000-1234-1234-1234-123412341234}" type="slidenum">
              <a:rPr lang="en-US"/>
              <a:pPr algn="r">
                <a:buSzPts val="1400"/>
              </a:pPr>
              <a:t>1</a:t>
            </a:fld>
            <a:endParaRPr/>
          </a:p>
        </p:txBody>
      </p:sp>
    </p:spTree>
    <p:extLst>
      <p:ext uri="{BB962C8B-B14F-4D97-AF65-F5344CB8AC3E}">
        <p14:creationId xmlns:p14="http://schemas.microsoft.com/office/powerpoint/2010/main" val="31787553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p13:notes"/>
          <p:cNvSpPr>
            <a:spLocks noGrp="1" noRot="1" noChangeAspect="1"/>
          </p:cNvSpPr>
          <p:nvPr>
            <p:ph type="sldImg" idx="2"/>
          </p:nvPr>
        </p:nvSpPr>
        <p:spPr>
          <a:xfrm>
            <a:off x="876300" y="1258888"/>
            <a:ext cx="6051550" cy="3403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8" name="Google Shape;578;p13:notes"/>
          <p:cNvSpPr txBox="1">
            <a:spLocks noGrp="1"/>
          </p:cNvSpPr>
          <p:nvPr>
            <p:ph type="body" idx="1"/>
          </p:nvPr>
        </p:nvSpPr>
        <p:spPr>
          <a:xfrm>
            <a:off x="780288" y="4851607"/>
            <a:ext cx="6242304" cy="3969496"/>
          </a:xfrm>
          <a:prstGeom prst="rect">
            <a:avLst/>
          </a:prstGeom>
          <a:noFill/>
          <a:ln>
            <a:noFill/>
          </a:ln>
        </p:spPr>
        <p:txBody>
          <a:bodyPr spcFirstLastPara="1" wrap="square" lIns="101076" tIns="50524" rIns="101076" bIns="50524" anchor="t" anchorCtr="0">
            <a:noAutofit/>
          </a:bodyPr>
          <a:lstStyle/>
          <a:p>
            <a:r>
              <a:rPr lang="en-US" sz="1200" b="1" dirty="0">
                <a:solidFill>
                  <a:srgbClr val="000000"/>
                </a:solidFill>
              </a:rPr>
              <a:t>With younger children, they may not be able to tell you what they’re feeling or what is wrong.  So you may have to look more carefully to notice changes – changes in sleep, appetite, continence issues.  </a:t>
            </a:r>
          </a:p>
          <a:p>
            <a:endParaRPr lang="en-US" sz="1200" b="1" dirty="0">
              <a:solidFill>
                <a:srgbClr val="000000"/>
              </a:solidFill>
            </a:endParaRPr>
          </a:p>
          <a:p>
            <a:r>
              <a:rPr lang="en-US" sz="1200" b="1" dirty="0">
                <a:solidFill>
                  <a:srgbClr val="000000"/>
                </a:solidFill>
              </a:rPr>
              <a:t>There was a study in 2018 about concussion symptoms in younger children, that focused on reports from the main caretaker (parent or guardian in same home).  There was a significant finding in all of these types of symptoms.</a:t>
            </a:r>
          </a:p>
          <a:p>
            <a:r>
              <a:rPr lang="en-US" sz="1200" b="1" dirty="0">
                <a:solidFill>
                  <a:srgbClr val="000000"/>
                </a:solidFill>
              </a:rPr>
              <a:t>With Behavior dysregulation – they reported tantrums, hitting, biting, more crying that before injury.</a:t>
            </a:r>
          </a:p>
          <a:p>
            <a:r>
              <a:rPr lang="en-US" sz="1200" b="1" dirty="0">
                <a:solidFill>
                  <a:srgbClr val="000000"/>
                </a:solidFill>
              </a:rPr>
              <a:t>With Decreased Engagement – may overlap with feeling fatigued or slowed down</a:t>
            </a:r>
            <a:r>
              <a:rPr lang="en-US" sz="1600" b="1" dirty="0">
                <a:solidFill>
                  <a:srgbClr val="000000"/>
                </a:solidFill>
              </a:rPr>
              <a:t>.</a:t>
            </a:r>
          </a:p>
          <a:p>
            <a:endParaRPr lang="en-US" sz="1600" b="1" dirty="0">
              <a:solidFill>
                <a:srgbClr val="000000"/>
              </a:solidFill>
            </a:endParaRPr>
          </a:p>
          <a:p>
            <a:r>
              <a:rPr lang="en-US" sz="1600" b="1" dirty="0">
                <a:solidFill>
                  <a:srgbClr val="000000"/>
                </a:solidFill>
              </a:rPr>
              <a:t>These two are very important, what we tend to see is decreased engagement</a:t>
            </a:r>
            <a:r>
              <a:rPr lang="en-US" sz="1600" b="1" baseline="0" dirty="0">
                <a:solidFill>
                  <a:srgbClr val="000000"/>
                </a:solidFill>
              </a:rPr>
              <a:t> at time of injury, sitting on couch, quiet, don’t want to do anything.  That makes sense because they were just injured. Then, they’re more active again, back to regular life.  Then we see this time of dysregulations where they’re acting out, having tantrums, pushing other children, getting in to trouble.  Because they were so “good” before the injury, then after for some time, it’s missed that it is was due to the injury.  So we have to watch for this pattern of behavior and change – after the injury a little down the road or it’s missed.</a:t>
            </a:r>
            <a:endParaRPr lang="en-US" sz="1600" b="1" dirty="0">
              <a:solidFill>
                <a:srgbClr val="000000"/>
              </a:solidFill>
            </a:endParaRPr>
          </a:p>
          <a:p>
            <a:endParaRPr dirty="0">
              <a:solidFill>
                <a:srgbClr val="000000"/>
              </a:solidFill>
            </a:endParaRPr>
          </a:p>
          <a:p>
            <a:endParaRPr lang="en-US" b="0" i="0" dirty="0">
              <a:solidFill>
                <a:srgbClr val="263238"/>
              </a:solidFill>
              <a:latin typeface="Roboto"/>
              <a:ea typeface="Roboto"/>
              <a:cs typeface="Roboto"/>
              <a:sym typeface="Roboto"/>
            </a:endParaRPr>
          </a:p>
          <a:p>
            <a:endParaRPr lang="en-US" b="0" i="0" dirty="0">
              <a:solidFill>
                <a:srgbClr val="263238"/>
              </a:solidFill>
              <a:latin typeface="Roboto"/>
              <a:ea typeface="Roboto"/>
              <a:cs typeface="Roboto"/>
              <a:sym typeface="Roboto"/>
            </a:endParaRPr>
          </a:p>
          <a:p>
            <a:r>
              <a:rPr lang="en-US" b="0" i="0" dirty="0">
                <a:solidFill>
                  <a:srgbClr val="263238"/>
                </a:solidFill>
                <a:latin typeface="Roboto"/>
                <a:ea typeface="Roboto"/>
                <a:cs typeface="Roboto"/>
                <a:sym typeface="Roboto"/>
              </a:rPr>
              <a:t>Additional young child symptoms from: Suskauer, S.J., </a:t>
            </a:r>
            <a:r>
              <a:rPr lang="en-US" b="0" i="0" dirty="0" err="1">
                <a:solidFill>
                  <a:srgbClr val="263238"/>
                </a:solidFill>
                <a:latin typeface="Roboto"/>
                <a:ea typeface="Roboto"/>
                <a:cs typeface="Roboto"/>
                <a:sym typeface="Roboto"/>
              </a:rPr>
              <a:t>rane,S</a:t>
            </a:r>
            <a:r>
              <a:rPr lang="en-US" b="0" i="0" dirty="0">
                <a:solidFill>
                  <a:srgbClr val="263238"/>
                </a:solidFill>
                <a:latin typeface="Roboto"/>
                <a:ea typeface="Roboto"/>
                <a:cs typeface="Roboto"/>
                <a:sym typeface="Roboto"/>
              </a:rPr>
              <a:t>., </a:t>
            </a:r>
            <a:r>
              <a:rPr lang="en-US" b="0" i="0" dirty="0" err="1">
                <a:solidFill>
                  <a:srgbClr val="263238"/>
                </a:solidFill>
                <a:latin typeface="Roboto"/>
                <a:ea typeface="Roboto"/>
                <a:cs typeface="Roboto"/>
                <a:sym typeface="Roboto"/>
              </a:rPr>
              <a:t>Reesman</a:t>
            </a:r>
            <a:r>
              <a:rPr lang="en-US" b="0" i="0" dirty="0">
                <a:solidFill>
                  <a:srgbClr val="263238"/>
                </a:solidFill>
                <a:latin typeface="Roboto"/>
                <a:ea typeface="Roboto"/>
                <a:cs typeface="Roboto"/>
                <a:sym typeface="Roboto"/>
              </a:rPr>
              <a:t>, K., and </a:t>
            </a:r>
            <a:r>
              <a:rPr lang="en-US" b="0" i="0" dirty="0" err="1">
                <a:solidFill>
                  <a:srgbClr val="263238"/>
                </a:solidFill>
                <a:latin typeface="Roboto"/>
                <a:ea typeface="Roboto"/>
                <a:cs typeface="Roboto"/>
                <a:sym typeface="Roboto"/>
              </a:rPr>
              <a:t>Slomine</a:t>
            </a:r>
            <a:r>
              <a:rPr lang="en-US" b="0" i="0" dirty="0">
                <a:solidFill>
                  <a:srgbClr val="263238"/>
                </a:solidFill>
                <a:latin typeface="Roboto"/>
                <a:ea typeface="Roboto"/>
                <a:cs typeface="Roboto"/>
                <a:sym typeface="Roboto"/>
              </a:rPr>
              <a:t>, B.S. Caregiver-report of symptoms following traumatic brain injury in a small clinical sample of preschool-aged children. J. of Pediatric Rehabilitation Medicine: An Interdisciplinary Approach 11 (2018) 7-14.</a:t>
            </a:r>
            <a:endParaRPr dirty="0">
              <a:solidFill>
                <a:srgbClr val="000000"/>
              </a:solidFill>
            </a:endParaRPr>
          </a:p>
          <a:p>
            <a:endParaRPr dirty="0"/>
          </a:p>
          <a:p>
            <a:endParaRPr dirty="0">
              <a:solidFill>
                <a:srgbClr val="FF0000"/>
              </a:solidFill>
              <a:latin typeface="times new roman"/>
              <a:ea typeface="times new roman"/>
              <a:cs typeface="times new roman"/>
              <a:sym typeface="times new roman"/>
            </a:endParaRPr>
          </a:p>
          <a:p>
            <a:pPr>
              <a:spcBef>
                <a:spcPts val="1404"/>
              </a:spcBef>
            </a:pPr>
            <a:endParaRPr dirty="0"/>
          </a:p>
          <a:p>
            <a:pPr marL="505931" lvl="1">
              <a:spcBef>
                <a:spcPts val="575"/>
              </a:spcBef>
            </a:pPr>
            <a:endParaRPr sz="3000" dirty="0">
              <a:solidFill>
                <a:srgbClr val="000000"/>
              </a:solidFill>
              <a:latin typeface="Helvetica Neue"/>
              <a:ea typeface="Helvetica Neue"/>
              <a:cs typeface="Helvetica Neue"/>
              <a:sym typeface="Helvetica Neue"/>
            </a:endParaRPr>
          </a:p>
          <a:p>
            <a:endParaRPr dirty="0"/>
          </a:p>
        </p:txBody>
      </p:sp>
      <p:sp>
        <p:nvSpPr>
          <p:cNvPr id="579" name="Google Shape;579;p13:notes"/>
          <p:cNvSpPr txBox="1">
            <a:spLocks noGrp="1"/>
          </p:cNvSpPr>
          <p:nvPr>
            <p:ph type="sldNum" idx="12"/>
          </p:nvPr>
        </p:nvSpPr>
        <p:spPr>
          <a:xfrm>
            <a:off x="4419826" y="9575447"/>
            <a:ext cx="3381248" cy="505814"/>
          </a:xfrm>
          <a:prstGeom prst="rect">
            <a:avLst/>
          </a:prstGeom>
          <a:noFill/>
          <a:ln>
            <a:noFill/>
          </a:ln>
        </p:spPr>
        <p:txBody>
          <a:bodyPr spcFirstLastPara="1" wrap="square" lIns="101076" tIns="50524" rIns="101076" bIns="50524" anchor="b" anchorCtr="0">
            <a:noAutofit/>
          </a:bodyPr>
          <a:lstStyle/>
          <a:p>
            <a:pPr algn="r">
              <a:buSzPts val="1200"/>
            </a:pPr>
            <a:fld id="{00000000-1234-1234-1234-123412341234}" type="slidenum">
              <a:rPr lang="en-US">
                <a:latin typeface="Calibri"/>
                <a:ea typeface="Calibri"/>
                <a:cs typeface="Calibri"/>
                <a:sym typeface="Calibri"/>
              </a:rPr>
              <a:pPr algn="r">
                <a:buSzPts val="1200"/>
              </a:pPr>
              <a:t>10</a:t>
            </a:fld>
            <a:endParaRPr>
              <a:latin typeface="Calibri"/>
              <a:ea typeface="Calibri"/>
              <a:cs typeface="Calibri"/>
              <a:sym typeface="Calibri"/>
            </a:endParaRPr>
          </a:p>
        </p:txBody>
      </p:sp>
    </p:spTree>
    <p:extLst>
      <p:ext uri="{BB962C8B-B14F-4D97-AF65-F5344CB8AC3E}">
        <p14:creationId xmlns:p14="http://schemas.microsoft.com/office/powerpoint/2010/main" val="1071045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p14:notes"/>
          <p:cNvSpPr>
            <a:spLocks noGrp="1" noRot="1" noChangeAspect="1"/>
          </p:cNvSpPr>
          <p:nvPr>
            <p:ph type="sldImg" idx="2"/>
          </p:nvPr>
        </p:nvSpPr>
        <p:spPr>
          <a:xfrm>
            <a:off x="876300" y="1258888"/>
            <a:ext cx="6051550" cy="3403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7" name="Google Shape;587;p14:notes"/>
          <p:cNvSpPr txBox="1">
            <a:spLocks noGrp="1"/>
          </p:cNvSpPr>
          <p:nvPr>
            <p:ph type="body" idx="1"/>
          </p:nvPr>
        </p:nvSpPr>
        <p:spPr>
          <a:xfrm>
            <a:off x="780288" y="4851607"/>
            <a:ext cx="6242304" cy="3969496"/>
          </a:xfrm>
          <a:prstGeom prst="rect">
            <a:avLst/>
          </a:prstGeom>
          <a:noFill/>
          <a:ln>
            <a:noFill/>
          </a:ln>
        </p:spPr>
        <p:txBody>
          <a:bodyPr spcFirstLastPara="1" wrap="square" lIns="101076" tIns="50524" rIns="101076" bIns="50524" anchor="t" anchorCtr="0">
            <a:noAutofit/>
          </a:bodyPr>
          <a:lstStyle/>
          <a:p>
            <a:r>
              <a:rPr lang="en-US" sz="1200" b="1" dirty="0"/>
              <a:t>You can look for these changes, like touching or holding their head, reacting differently – startling to light or noise.  Less interest in favorite foods, waking up during the night, stomach issues.  </a:t>
            </a:r>
          </a:p>
          <a:p>
            <a:r>
              <a:rPr lang="en-US" sz="1200" b="1" dirty="0"/>
              <a:t>We’re talking about children, but keep in mind that these behaviors would also help you to look for signs of concussion symptoms in someone who does not speak or communicates without words.  </a:t>
            </a:r>
          </a:p>
          <a:p>
            <a:r>
              <a:rPr lang="en-US" sz="1200" b="1" dirty="0"/>
              <a:t>************Do you care for someone who may not be able to verbally tell you what they’re experiencing?</a:t>
            </a:r>
            <a:endParaRPr sz="1200" b="1" dirty="0"/>
          </a:p>
        </p:txBody>
      </p:sp>
      <p:sp>
        <p:nvSpPr>
          <p:cNvPr id="588" name="Google Shape;588;p14:notes"/>
          <p:cNvSpPr txBox="1">
            <a:spLocks noGrp="1"/>
          </p:cNvSpPr>
          <p:nvPr>
            <p:ph type="sldNum" idx="12"/>
          </p:nvPr>
        </p:nvSpPr>
        <p:spPr>
          <a:xfrm>
            <a:off x="4419826" y="9575447"/>
            <a:ext cx="3381248" cy="505814"/>
          </a:xfrm>
          <a:prstGeom prst="rect">
            <a:avLst/>
          </a:prstGeom>
          <a:noFill/>
          <a:ln>
            <a:noFill/>
          </a:ln>
        </p:spPr>
        <p:txBody>
          <a:bodyPr spcFirstLastPara="1" wrap="square" lIns="101076" tIns="50524" rIns="101076" bIns="50524" anchor="b" anchorCtr="0">
            <a:noAutofit/>
          </a:bodyPr>
          <a:lstStyle/>
          <a:p>
            <a:pPr algn="r">
              <a:buSzPts val="1400"/>
            </a:pPr>
            <a:fld id="{00000000-1234-1234-1234-123412341234}" type="slidenum">
              <a:rPr lang="en-US"/>
              <a:pPr algn="r">
                <a:buSzPts val="1400"/>
              </a:pPr>
              <a:t>11</a:t>
            </a:fld>
            <a:endParaRPr/>
          </a:p>
        </p:txBody>
      </p:sp>
    </p:spTree>
    <p:extLst>
      <p:ext uri="{BB962C8B-B14F-4D97-AF65-F5344CB8AC3E}">
        <p14:creationId xmlns:p14="http://schemas.microsoft.com/office/powerpoint/2010/main" val="39728618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15:notes"/>
          <p:cNvSpPr txBox="1">
            <a:spLocks noGrp="1"/>
          </p:cNvSpPr>
          <p:nvPr>
            <p:ph type="body" idx="1"/>
          </p:nvPr>
        </p:nvSpPr>
        <p:spPr>
          <a:xfrm>
            <a:off x="780288" y="4851607"/>
            <a:ext cx="6242304" cy="3969496"/>
          </a:xfrm>
          <a:prstGeom prst="rect">
            <a:avLst/>
          </a:prstGeom>
          <a:noFill/>
          <a:ln>
            <a:noFill/>
          </a:ln>
        </p:spPr>
        <p:txBody>
          <a:bodyPr spcFirstLastPara="1" wrap="square" lIns="101076" tIns="50524" rIns="101076" bIns="50524" anchor="t" anchorCtr="0">
            <a:noAutofit/>
          </a:bodyPr>
          <a:lstStyle/>
          <a:p>
            <a:r>
              <a:rPr lang="en-US" sz="1200" b="1" dirty="0"/>
              <a:t>Signs of pain in the very young could include being agitated, tense or stressed facial changes, changes in breathing.</a:t>
            </a:r>
            <a:endParaRPr sz="1200" b="1" dirty="0"/>
          </a:p>
        </p:txBody>
      </p:sp>
      <p:sp>
        <p:nvSpPr>
          <p:cNvPr id="601" name="Google Shape;601;p15:notes"/>
          <p:cNvSpPr>
            <a:spLocks noGrp="1" noRot="1" noChangeAspect="1"/>
          </p:cNvSpPr>
          <p:nvPr>
            <p:ph type="sldImg" idx="2"/>
          </p:nvPr>
        </p:nvSpPr>
        <p:spPr>
          <a:xfrm>
            <a:off x="876300" y="1258888"/>
            <a:ext cx="6051550" cy="3403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249650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p16:notes"/>
          <p:cNvSpPr>
            <a:spLocks noGrp="1" noRot="1" noChangeAspect="1"/>
          </p:cNvSpPr>
          <p:nvPr>
            <p:ph type="sldImg" idx="2"/>
          </p:nvPr>
        </p:nvSpPr>
        <p:spPr>
          <a:xfrm>
            <a:off x="876300" y="1258888"/>
            <a:ext cx="6051550" cy="3403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3" name="Google Shape;613;p16:notes"/>
          <p:cNvSpPr txBox="1">
            <a:spLocks noGrp="1"/>
          </p:cNvSpPr>
          <p:nvPr>
            <p:ph type="body" idx="1"/>
          </p:nvPr>
        </p:nvSpPr>
        <p:spPr>
          <a:xfrm>
            <a:off x="780288" y="4851607"/>
            <a:ext cx="6242304" cy="3969496"/>
          </a:xfrm>
          <a:prstGeom prst="rect">
            <a:avLst/>
          </a:prstGeom>
          <a:noFill/>
          <a:ln>
            <a:noFill/>
          </a:ln>
        </p:spPr>
        <p:txBody>
          <a:bodyPr spcFirstLastPara="1" wrap="square" lIns="101076" tIns="50524" rIns="101076" bIns="50524" anchor="t" anchorCtr="0">
            <a:noAutofit/>
          </a:bodyPr>
          <a:lstStyle/>
          <a:p>
            <a:r>
              <a:rPr lang="en-US" sz="1200" b="1" dirty="0"/>
              <a:t>These are danger signs,  Although you might have heard about checking pupils or keeping someone awake with a head injury, they’re not usually associated with concussion.  </a:t>
            </a:r>
          </a:p>
          <a:p>
            <a:r>
              <a:rPr lang="en-US" sz="1200" b="1" dirty="0"/>
              <a:t>One pupil larger, drowsiness, loss of consciousness – these are all danger signs to seek medical attention immediately.  </a:t>
            </a:r>
          </a:p>
          <a:p>
            <a:endParaRPr lang="en-US" dirty="0"/>
          </a:p>
          <a:p>
            <a:r>
              <a:rPr lang="en-US" dirty="0"/>
              <a:t>*Once they have been assessed, no need to wake them every hour like we did in the past. </a:t>
            </a:r>
            <a:endParaRPr dirty="0"/>
          </a:p>
        </p:txBody>
      </p:sp>
      <p:sp>
        <p:nvSpPr>
          <p:cNvPr id="614" name="Google Shape;614;p16:notes"/>
          <p:cNvSpPr txBox="1">
            <a:spLocks noGrp="1"/>
          </p:cNvSpPr>
          <p:nvPr>
            <p:ph type="sldNum" idx="12"/>
          </p:nvPr>
        </p:nvSpPr>
        <p:spPr>
          <a:xfrm>
            <a:off x="4419826" y="9575447"/>
            <a:ext cx="3381248" cy="505814"/>
          </a:xfrm>
          <a:prstGeom prst="rect">
            <a:avLst/>
          </a:prstGeom>
          <a:noFill/>
          <a:ln>
            <a:noFill/>
          </a:ln>
        </p:spPr>
        <p:txBody>
          <a:bodyPr spcFirstLastPara="1" wrap="square" lIns="101076" tIns="50524" rIns="101076" bIns="50524" anchor="b" anchorCtr="0">
            <a:noAutofit/>
          </a:bodyPr>
          <a:lstStyle/>
          <a:p>
            <a:pPr algn="r">
              <a:buSzPts val="1200"/>
            </a:pPr>
            <a:fld id="{00000000-1234-1234-1234-123412341234}" type="slidenum">
              <a:rPr lang="en-US">
                <a:latin typeface="Calibri"/>
                <a:ea typeface="Calibri"/>
                <a:cs typeface="Calibri"/>
                <a:sym typeface="Calibri"/>
              </a:rPr>
              <a:pPr algn="r">
                <a:buSzPts val="1200"/>
              </a:pPr>
              <a:t>13</a:t>
            </a:fld>
            <a:endParaRPr>
              <a:latin typeface="Calibri"/>
              <a:ea typeface="Calibri"/>
              <a:cs typeface="Calibri"/>
              <a:sym typeface="Calibri"/>
            </a:endParaRPr>
          </a:p>
        </p:txBody>
      </p:sp>
    </p:spTree>
    <p:extLst>
      <p:ext uri="{BB962C8B-B14F-4D97-AF65-F5344CB8AC3E}">
        <p14:creationId xmlns:p14="http://schemas.microsoft.com/office/powerpoint/2010/main" val="14074514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03441"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At the University of Pittsburg Medical Center, they have been following a newer method of treatment for concussion.  Instead of treating all concussions the same – with rest and time, they’ve focused on the individual’s symptoms and an active treatment plan to address those symptoms.</a:t>
            </a:r>
          </a:p>
          <a:p>
            <a:pPr marL="0" marR="0" lvl="0" indent="0" algn="l" defTabSz="1003441"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1003441"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Symptoms will be broad and generalized during the first week following concussion and will often include symptoms like headache and fatigue.</a:t>
            </a:r>
          </a:p>
          <a:p>
            <a:pPr marL="0" marR="0" lvl="0" indent="0" algn="l" defTabSz="1003441"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	After the first week, if symptoms persist, they will tend to fall into one of the 6 clinical trajectories.</a:t>
            </a:r>
          </a:p>
          <a:p>
            <a:pPr marL="0" marR="0" lvl="0" indent="0" algn="l" defTabSz="1003441"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	There could be more than one trajectory type present.  Someone may have mood/anxiety related symptoms and fatigue for example.  </a:t>
            </a:r>
          </a:p>
          <a:p>
            <a:pPr marL="0" marR="0" lvl="0" indent="0" algn="l" defTabSz="1003441"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Which types and the outcomes depends on several factors:</a:t>
            </a:r>
          </a:p>
          <a:p>
            <a:pPr marL="0" marR="0" lvl="0" indent="0" algn="l" defTabSz="1003441"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	Direction of force</a:t>
            </a:r>
          </a:p>
          <a:p>
            <a:pPr marL="0" marR="0" lvl="0" indent="0" algn="l" defTabSz="1003441"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	Location of impact</a:t>
            </a:r>
          </a:p>
          <a:p>
            <a:pPr marL="0" marR="0" lvl="0" indent="0" algn="l" defTabSz="1003441"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	Amount of force involved</a:t>
            </a:r>
          </a:p>
          <a:p>
            <a:pPr marL="0" marR="0" lvl="0" indent="0" algn="l" defTabSz="1003441"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	Pre-injury risk factors (migraine, prior concussions, attention &amp; learning issues, age – younger children take longer to recover) and more.</a:t>
            </a:r>
          </a:p>
          <a:p>
            <a:pPr marL="0" marR="0" lvl="0" indent="0" algn="l" defTabSz="97489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From 6 types of concussion back page:</a:t>
            </a:r>
          </a:p>
          <a:p>
            <a:pPr defTabSz="974894">
              <a:defRPr/>
            </a:pPr>
            <a:endParaRPr lang="en-US" sz="1300" b="1" baseline="0" dirty="0">
              <a:solidFill>
                <a:prstClr val="black"/>
              </a:solidFill>
            </a:endParaRPr>
          </a:p>
        </p:txBody>
      </p:sp>
      <p:sp>
        <p:nvSpPr>
          <p:cNvPr id="4" name="Slide Number Placeholder 3"/>
          <p:cNvSpPr>
            <a:spLocks noGrp="1"/>
          </p:cNvSpPr>
          <p:nvPr>
            <p:ph type="sldNum" sz="quarter" idx="10"/>
          </p:nvPr>
        </p:nvSpPr>
        <p:spPr/>
        <p:txBody>
          <a:bodyPr/>
          <a:lstStyle/>
          <a:p>
            <a:fld id="{950FF6F2-4124-4277-8A39-B28B4C8FB357}"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13669123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03441"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Research is showing that specialized treatment – focused on specific symptoms – helps the brain recover from injury.</a:t>
            </a:r>
          </a:p>
          <a:p>
            <a:pPr marL="0" marR="0" lvl="0" indent="0" algn="l" defTabSz="1003441"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Notice how exercise is included (except vision) in treatment.  It’s important to note that a short period of rest 2-3 days is still part of healing and recovery.  The exercise component of treatment is not meant to bring about or worsen symptoms.  With a professional’s help to gradually increases the activity, the person may exercise until the begin to have a symptom, then back off and try again later.  It’s not for a someone to “push though” the symptom and keep going, but to gradually work up to doing more.  The main goal is to return to some level of normal activity and routine, even if it’s only a little at the beginning. </a:t>
            </a:r>
          </a:p>
          <a:p>
            <a:endParaRPr lang="en-US" dirty="0"/>
          </a:p>
        </p:txBody>
      </p:sp>
      <p:sp>
        <p:nvSpPr>
          <p:cNvPr id="4" name="Slide Number Placeholder 3"/>
          <p:cNvSpPr>
            <a:spLocks noGrp="1"/>
          </p:cNvSpPr>
          <p:nvPr>
            <p:ph type="sldNum" sz="quarter" idx="10"/>
          </p:nvPr>
        </p:nvSpPr>
        <p:spPr/>
        <p:txBody>
          <a:bodyPr/>
          <a:lstStyle/>
          <a:p>
            <a:fld id="{97300448-05E4-4722-BC93-6BD800C0566B}"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989036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p19:notes"/>
          <p:cNvSpPr>
            <a:spLocks noGrp="1" noRot="1" noChangeAspect="1"/>
          </p:cNvSpPr>
          <p:nvPr>
            <p:ph type="sldImg" idx="2"/>
          </p:nvPr>
        </p:nvSpPr>
        <p:spPr>
          <a:xfrm>
            <a:off x="876300" y="1258888"/>
            <a:ext cx="6051550" cy="3403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1" name="Google Shape;691;p19:notes"/>
          <p:cNvSpPr txBox="1">
            <a:spLocks noGrp="1"/>
          </p:cNvSpPr>
          <p:nvPr>
            <p:ph type="body" idx="1"/>
          </p:nvPr>
        </p:nvSpPr>
        <p:spPr>
          <a:xfrm>
            <a:off x="780288" y="4851607"/>
            <a:ext cx="6242304" cy="3969496"/>
          </a:xfrm>
          <a:prstGeom prst="rect">
            <a:avLst/>
          </a:prstGeom>
          <a:noFill/>
          <a:ln>
            <a:noFill/>
          </a:ln>
        </p:spPr>
        <p:txBody>
          <a:bodyPr spcFirstLastPara="1" wrap="square" lIns="101076" tIns="50524" rIns="101076" bIns="50524" anchor="t" anchorCtr="0">
            <a:noAutofit/>
          </a:bodyPr>
          <a:lstStyle/>
          <a:p>
            <a:r>
              <a:rPr lang="en-US" b="1" dirty="0">
                <a:solidFill>
                  <a:srgbClr val="FF0000"/>
                </a:solidFill>
              </a:rPr>
              <a:t>A clear CT scan does not mean there is no concussion: Remember that because it’s a functional injury, it</a:t>
            </a:r>
            <a:r>
              <a:rPr lang="en-US" b="1" baseline="0" dirty="0">
                <a:solidFill>
                  <a:srgbClr val="FF0000"/>
                </a:solidFill>
              </a:rPr>
              <a:t> is unlikely to</a:t>
            </a:r>
            <a:r>
              <a:rPr lang="en-US" b="1" dirty="0">
                <a:solidFill>
                  <a:srgbClr val="FF0000"/>
                </a:solidFill>
              </a:rPr>
              <a:t> show on CT,</a:t>
            </a:r>
            <a:r>
              <a:rPr lang="en-US" b="1" baseline="0" dirty="0">
                <a:solidFill>
                  <a:srgbClr val="FF0000"/>
                </a:solidFill>
              </a:rPr>
              <a:t> or to even have a CT scan</a:t>
            </a:r>
            <a:r>
              <a:rPr lang="en-US" b="1" dirty="0">
                <a:solidFill>
                  <a:srgbClr val="FF0000"/>
                </a:solidFill>
              </a:rPr>
              <a:t> unless there is a</a:t>
            </a:r>
            <a:r>
              <a:rPr lang="en-US" b="1" baseline="0" dirty="0">
                <a:solidFill>
                  <a:srgbClr val="FF0000"/>
                </a:solidFill>
              </a:rPr>
              <a:t> possible</a:t>
            </a:r>
            <a:r>
              <a:rPr lang="en-US" b="1" dirty="0">
                <a:solidFill>
                  <a:srgbClr val="FF0000"/>
                </a:solidFill>
              </a:rPr>
              <a:t> skull fracture.</a:t>
            </a:r>
          </a:p>
          <a:p>
            <a:r>
              <a:rPr lang="en-US" b="1" dirty="0">
                <a:solidFill>
                  <a:srgbClr val="FF0000"/>
                </a:solidFill>
              </a:rPr>
              <a:t>A concussion can cause long-term</a:t>
            </a:r>
            <a:r>
              <a:rPr lang="en-US" b="1" baseline="0" dirty="0">
                <a:solidFill>
                  <a:srgbClr val="FF0000"/>
                </a:solidFill>
              </a:rPr>
              <a:t> symptoms.  Let’s try to get away from downplaying concussion as a minor injury.  </a:t>
            </a:r>
          </a:p>
          <a:p>
            <a:endParaRPr lang="en-US" b="1" baseline="0" dirty="0">
              <a:solidFill>
                <a:srgbClr val="FF0000"/>
              </a:solidFill>
            </a:endParaRPr>
          </a:p>
          <a:p>
            <a:r>
              <a:rPr lang="en-US" dirty="0">
                <a:solidFill>
                  <a:srgbClr val="FF0000"/>
                </a:solidFill>
              </a:rPr>
              <a:t>A new study, though, showed </a:t>
            </a:r>
            <a:r>
              <a:rPr lang="en-US" dirty="0" err="1">
                <a:solidFill>
                  <a:srgbClr val="FF0000"/>
                </a:solidFill>
              </a:rPr>
              <a:t>microbleeds</a:t>
            </a:r>
            <a:r>
              <a:rPr lang="en-US" dirty="0">
                <a:solidFill>
                  <a:srgbClr val="FF0000"/>
                </a:solidFill>
              </a:rPr>
              <a:t> with some concussions on MRI. Not that we would do an MRI at this point, because we can diagnose concussion based on symptoms and we don’t really know the functional implications of the </a:t>
            </a:r>
            <a:r>
              <a:rPr lang="en-US" dirty="0" err="1">
                <a:solidFill>
                  <a:srgbClr val="FF0000"/>
                </a:solidFill>
              </a:rPr>
              <a:t>microbleeds</a:t>
            </a:r>
            <a:r>
              <a:rPr lang="en-US" dirty="0">
                <a:solidFill>
                  <a:srgbClr val="FF0000"/>
                </a:solidFill>
              </a:rPr>
              <a:t>. Soon, though, they will be able to diagnose concussion by a saliva test! And they will be able to predict which symptoms will predominate and how long they will last.</a:t>
            </a:r>
            <a:endParaRPr dirty="0">
              <a:solidFill>
                <a:srgbClr val="FF0000"/>
              </a:solidFill>
            </a:endParaRPr>
          </a:p>
          <a:p>
            <a:r>
              <a:rPr lang="en-US" dirty="0">
                <a:solidFill>
                  <a:srgbClr val="FF0000"/>
                </a:solidFill>
              </a:rPr>
              <a:t>Ref Dr. Amen for no long term consequences?</a:t>
            </a:r>
            <a:endParaRPr dirty="0">
              <a:solidFill>
                <a:srgbClr val="FF0000"/>
              </a:solidFill>
            </a:endParaRPr>
          </a:p>
        </p:txBody>
      </p:sp>
      <p:sp>
        <p:nvSpPr>
          <p:cNvPr id="692" name="Google Shape;692;p19:notes"/>
          <p:cNvSpPr txBox="1">
            <a:spLocks noGrp="1"/>
          </p:cNvSpPr>
          <p:nvPr>
            <p:ph type="sldNum" idx="12"/>
          </p:nvPr>
        </p:nvSpPr>
        <p:spPr>
          <a:xfrm>
            <a:off x="4419826" y="9575447"/>
            <a:ext cx="3381248" cy="505814"/>
          </a:xfrm>
          <a:prstGeom prst="rect">
            <a:avLst/>
          </a:prstGeom>
          <a:noFill/>
          <a:ln>
            <a:noFill/>
          </a:ln>
        </p:spPr>
        <p:txBody>
          <a:bodyPr spcFirstLastPara="1" wrap="square" lIns="101076" tIns="50524" rIns="101076" bIns="50524" anchor="b" anchorCtr="0">
            <a:noAutofit/>
          </a:bodyPr>
          <a:lstStyle/>
          <a:p>
            <a:pPr algn="r">
              <a:buSzPts val="1400"/>
            </a:pPr>
            <a:fld id="{00000000-1234-1234-1234-123412341234}" type="slidenum">
              <a:rPr lang="en-US"/>
              <a:pPr algn="r">
                <a:buSzPts val="1400"/>
              </a:pPr>
              <a:t>16</a:t>
            </a:fld>
            <a:endParaRPr/>
          </a:p>
        </p:txBody>
      </p:sp>
    </p:spTree>
    <p:extLst>
      <p:ext uri="{BB962C8B-B14F-4D97-AF65-F5344CB8AC3E}">
        <p14:creationId xmlns:p14="http://schemas.microsoft.com/office/powerpoint/2010/main" val="24748020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p21:notes"/>
          <p:cNvSpPr>
            <a:spLocks noGrp="1" noRot="1" noChangeAspect="1"/>
          </p:cNvSpPr>
          <p:nvPr>
            <p:ph type="sldImg" idx="2"/>
          </p:nvPr>
        </p:nvSpPr>
        <p:spPr>
          <a:xfrm>
            <a:off x="876300" y="1258888"/>
            <a:ext cx="6051550" cy="3403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7" name="Google Shape;707;p21:notes"/>
          <p:cNvSpPr txBox="1">
            <a:spLocks noGrp="1"/>
          </p:cNvSpPr>
          <p:nvPr>
            <p:ph type="body" idx="1"/>
          </p:nvPr>
        </p:nvSpPr>
        <p:spPr>
          <a:xfrm>
            <a:off x="780288" y="4851607"/>
            <a:ext cx="6242304" cy="3969496"/>
          </a:xfrm>
          <a:prstGeom prst="rect">
            <a:avLst/>
          </a:prstGeom>
          <a:noFill/>
          <a:ln>
            <a:noFill/>
          </a:ln>
        </p:spPr>
        <p:txBody>
          <a:bodyPr spcFirstLastPara="1" wrap="square" lIns="101076" tIns="50524" rIns="101076" bIns="50524" anchor="t" anchorCtr="0">
            <a:noAutofit/>
          </a:bodyPr>
          <a:lstStyle/>
          <a:p>
            <a:r>
              <a:rPr lang="en-US" b="1" dirty="0"/>
              <a:t>In our toolkit for healthcare</a:t>
            </a:r>
            <a:r>
              <a:rPr lang="en-US" b="1" baseline="0" dirty="0"/>
              <a:t> providers, we have the Concussion Protocol.  </a:t>
            </a:r>
            <a:r>
              <a:rPr lang="en-US" b="1" dirty="0"/>
              <a:t>We are no longer waiting for symptoms to go away on their own. We are being more proactive because active treatment works and we know if we do nothing, many kids will go on to have significant issues. </a:t>
            </a:r>
          </a:p>
          <a:p>
            <a:endParaRPr lang="en-US" b="1" dirty="0"/>
          </a:p>
          <a:p>
            <a:r>
              <a:rPr lang="en-US" b="1" dirty="0"/>
              <a:t>The protocol is simple.  All patients with</a:t>
            </a:r>
            <a:r>
              <a:rPr lang="en-US" b="1" baseline="0" dirty="0"/>
              <a:t> concussion get two doctor visits.  </a:t>
            </a:r>
          </a:p>
          <a:p>
            <a:r>
              <a:rPr lang="en-US" b="1" baseline="0" dirty="0"/>
              <a:t>The first for symptom evaluation and patient education.  We have a lot of great information for the office and for the patient.  </a:t>
            </a:r>
          </a:p>
          <a:p>
            <a:r>
              <a:rPr lang="en-US" b="1" baseline="0" dirty="0"/>
              <a:t>The patient/family gets a symptom list to take home and observe.  You make the 2</a:t>
            </a:r>
            <a:r>
              <a:rPr lang="en-US" b="1" baseline="30000" dirty="0"/>
              <a:t>nd</a:t>
            </a:r>
            <a:r>
              <a:rPr lang="en-US" b="1" baseline="0" dirty="0"/>
              <a:t> appt. before you leave the doctor’s office.</a:t>
            </a:r>
          </a:p>
          <a:p>
            <a:r>
              <a:rPr lang="en-US" b="1" baseline="0" dirty="0"/>
              <a:t>4 weeks later, if symptoms have continued, you go back and may need a referral to a specialist.  If no symptoms, cancel the appointment.</a:t>
            </a:r>
          </a:p>
          <a:p>
            <a:r>
              <a:rPr lang="en-US" b="1" baseline="0" dirty="0"/>
              <a:t>Check in every year about the concussion as it could cause changes that show up with new learning.</a:t>
            </a:r>
          </a:p>
          <a:p>
            <a:endParaRPr dirty="0"/>
          </a:p>
        </p:txBody>
      </p:sp>
      <p:sp>
        <p:nvSpPr>
          <p:cNvPr id="708" name="Google Shape;708;p21:notes"/>
          <p:cNvSpPr txBox="1">
            <a:spLocks noGrp="1"/>
          </p:cNvSpPr>
          <p:nvPr>
            <p:ph type="sldNum" idx="12"/>
          </p:nvPr>
        </p:nvSpPr>
        <p:spPr>
          <a:xfrm>
            <a:off x="4419826" y="9575447"/>
            <a:ext cx="3381248" cy="505814"/>
          </a:xfrm>
          <a:prstGeom prst="rect">
            <a:avLst/>
          </a:prstGeom>
          <a:noFill/>
          <a:ln>
            <a:noFill/>
          </a:ln>
        </p:spPr>
        <p:txBody>
          <a:bodyPr spcFirstLastPara="1" wrap="square" lIns="101076" tIns="50524" rIns="101076" bIns="50524" anchor="b" anchorCtr="0">
            <a:noAutofit/>
          </a:bodyPr>
          <a:lstStyle/>
          <a:p>
            <a:pPr algn="r">
              <a:buSzPts val="1200"/>
            </a:pPr>
            <a:fld id="{00000000-1234-1234-1234-123412341234}" type="slidenum">
              <a:rPr lang="en-US">
                <a:latin typeface="Calibri"/>
                <a:ea typeface="Calibri"/>
                <a:cs typeface="Calibri"/>
                <a:sym typeface="Calibri"/>
              </a:rPr>
              <a:pPr algn="r">
                <a:buSzPts val="1200"/>
              </a:pPr>
              <a:t>17</a:t>
            </a:fld>
            <a:endParaRPr>
              <a:latin typeface="Calibri"/>
              <a:ea typeface="Calibri"/>
              <a:cs typeface="Calibri"/>
              <a:sym typeface="Calibri"/>
            </a:endParaRPr>
          </a:p>
        </p:txBody>
      </p:sp>
    </p:spTree>
    <p:extLst>
      <p:ext uri="{BB962C8B-B14F-4D97-AF65-F5344CB8AC3E}">
        <p14:creationId xmlns:p14="http://schemas.microsoft.com/office/powerpoint/2010/main" val="41318579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What if your child already has another issue and it’s hard to tell if they’ve had a concussion?  For example, ADHD, Developmental or Intellectual Disability, or are Medically Fragile.  They may communicate without words and can’t tell you.  What do you do?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Medically Fragile</a:t>
            </a:r>
            <a:r>
              <a:rPr lang="en-US" baseline="0" dirty="0"/>
              <a:t> – need to address from Anna’s notes.</a:t>
            </a:r>
          </a:p>
          <a:p>
            <a:endParaRPr lang="en-US" b="1" dirty="0"/>
          </a:p>
        </p:txBody>
      </p:sp>
      <p:sp>
        <p:nvSpPr>
          <p:cNvPr id="4" name="Slide Number Placeholder 3"/>
          <p:cNvSpPr>
            <a:spLocks noGrp="1"/>
          </p:cNvSpPr>
          <p:nvPr>
            <p:ph type="sldNum" sz="quarter" idx="10"/>
          </p:nvPr>
        </p:nvSpPr>
        <p:spPr/>
        <p:txBody>
          <a:bodyPr/>
          <a:lstStyle/>
          <a:p>
            <a:fld id="{D138CF0B-A29E-4C8C-B6C9-8ADE1D7905B5}" type="slidenum">
              <a:rPr lang="en-US" smtClean="0"/>
              <a:t>18</a:t>
            </a:fld>
            <a:endParaRPr lang="en-US"/>
          </a:p>
        </p:txBody>
      </p:sp>
    </p:spTree>
    <p:extLst>
      <p:ext uri="{BB962C8B-B14F-4D97-AF65-F5344CB8AC3E}">
        <p14:creationId xmlns:p14="http://schemas.microsoft.com/office/powerpoint/2010/main" val="33964941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prstClr val="black"/>
                </a:solidFill>
                <a:latin typeface="+mn-lt"/>
                <a:ea typeface="Open Sans Light" panose="020B0604020202020204" charset="0"/>
                <a:cs typeface="Open Sans Light" panose="020B0604020202020204" charset="0"/>
              </a:rPr>
              <a:t>First thing</a:t>
            </a:r>
            <a:r>
              <a:rPr lang="en-US" sz="1200" b="1" baseline="0" dirty="0">
                <a:solidFill>
                  <a:prstClr val="black"/>
                </a:solidFill>
                <a:latin typeface="+mn-lt"/>
                <a:ea typeface="Open Sans Light" panose="020B0604020202020204" charset="0"/>
                <a:cs typeface="Open Sans Light" panose="020B0604020202020204" charset="0"/>
              </a:rPr>
              <a:t> we would do is to ask – are there any signs of concussion?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prstClr val="black"/>
                </a:solidFill>
                <a:latin typeface="+mn-lt"/>
                <a:ea typeface="Open Sans Light" panose="020B0604020202020204" charset="0"/>
                <a:cs typeface="Open Sans Light" panose="020B0604020202020204" charset="0"/>
              </a:rPr>
              <a:t>Do they have a history of injury? Go back to the concussion signs and symptoms tool.  Did you</a:t>
            </a:r>
            <a:r>
              <a:rPr lang="en-US" sz="1200" b="1" baseline="0" dirty="0">
                <a:solidFill>
                  <a:prstClr val="black"/>
                </a:solidFill>
                <a:latin typeface="+mn-lt"/>
                <a:ea typeface="Open Sans Light" panose="020B0604020202020204" charset="0"/>
                <a:cs typeface="Open Sans Light" panose="020B0604020202020204" charset="0"/>
              </a:rPr>
              <a:t> see signs of the injury, bruising?  Were they in pain?  IF you saw signs of the concussion, maybe it was.</a:t>
            </a:r>
            <a:endParaRPr lang="en-US" dirty="0">
              <a:solidFill>
                <a:prstClr val="black"/>
              </a:solidFill>
              <a:latin typeface="+mn-lt"/>
            </a:endParaRPr>
          </a:p>
          <a:p>
            <a:r>
              <a:rPr lang="en-US" sz="1200" b="1" dirty="0">
                <a:solidFill>
                  <a:prstClr val="black"/>
                </a:solidFill>
                <a:latin typeface="+mn-lt"/>
                <a:ea typeface="Open Sans Light" panose="020B0604020202020204" charset="0"/>
                <a:cs typeface="Open Sans Light" panose="020B0604020202020204" charset="0"/>
              </a:rPr>
              <a:t>Looking for any</a:t>
            </a:r>
            <a:r>
              <a:rPr lang="en-US" sz="1200" b="1" baseline="0" dirty="0">
                <a:solidFill>
                  <a:prstClr val="black"/>
                </a:solidFill>
                <a:latin typeface="+mn-lt"/>
                <a:ea typeface="Open Sans Light" panose="020B0604020202020204" charset="0"/>
                <a:cs typeface="Open Sans Light" panose="020B0604020202020204" charset="0"/>
              </a:rPr>
              <a:t> change in that person and it will help us to figure out what to do.</a:t>
            </a:r>
            <a:endParaRPr lang="en-US" sz="1200" b="1" dirty="0">
              <a:solidFill>
                <a:prstClr val="black"/>
              </a:solidFill>
              <a:latin typeface="+mn-lt"/>
              <a:ea typeface="Open Sans Light" panose="020B0604020202020204" charset="0"/>
              <a:cs typeface="Open Sans Light" panose="020B060402020202020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prstClr val="black"/>
                </a:solidFill>
                <a:latin typeface="+mn-lt"/>
                <a:ea typeface="Open Sans Light" panose="020B0604020202020204" charset="0"/>
                <a:cs typeface="Open Sans Light" panose="020B0604020202020204" charset="0"/>
              </a:rPr>
              <a:t>Have they ever fallen off from the bed, fallen down stairs, bike or car accident? </a:t>
            </a:r>
          </a:p>
          <a:p>
            <a:r>
              <a:rPr lang="en-US" sz="1200" b="1" dirty="0">
                <a:solidFill>
                  <a:prstClr val="black"/>
                </a:solidFill>
                <a:latin typeface="+mn-lt"/>
                <a:ea typeface="Open Sans Light" panose="020B0604020202020204" charset="0"/>
                <a:cs typeface="Open Sans Light" panose="020B0604020202020204" charset="0"/>
              </a:rPr>
              <a:t>Were there symptoms – like headaches</a:t>
            </a:r>
            <a:r>
              <a:rPr lang="en-US" sz="1200" b="1" baseline="0" dirty="0">
                <a:solidFill>
                  <a:prstClr val="black"/>
                </a:solidFill>
                <a:latin typeface="+mn-lt"/>
                <a:ea typeface="Open Sans Light" panose="020B0604020202020204" charset="0"/>
                <a:cs typeface="Open Sans Light" panose="020B0604020202020204" charset="0"/>
              </a:rPr>
              <a:t> or crying without being able to console them?</a:t>
            </a:r>
            <a:endParaRPr lang="en-US" sz="1200" b="1" dirty="0">
              <a:solidFill>
                <a:prstClr val="black"/>
              </a:solidFill>
              <a:latin typeface="+mn-lt"/>
              <a:ea typeface="Open Sans Light" panose="020B0604020202020204" charset="0"/>
              <a:cs typeface="Open Sans Light" panose="020B060402020202020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prstClr val="black"/>
                </a:solidFill>
                <a:latin typeface="+mn-lt"/>
                <a:ea typeface="Open Sans Light" panose="020B0604020202020204" charset="0"/>
                <a:cs typeface="Open Sans Light" panose="020B0604020202020204" charset="0"/>
              </a:rPr>
              <a:t>If</a:t>
            </a:r>
            <a:r>
              <a:rPr lang="en-US" sz="1200" b="1" baseline="0" dirty="0">
                <a:solidFill>
                  <a:prstClr val="black"/>
                </a:solidFill>
                <a:latin typeface="+mn-lt"/>
                <a:ea typeface="Open Sans Light" panose="020B0604020202020204" charset="0"/>
                <a:cs typeface="Open Sans Light" panose="020B0604020202020204" charset="0"/>
              </a:rPr>
              <a:t> a medically fragile child, did they fall out of their chair?  Because it doesn’t take such a severe injury to cause symptoms.  </a:t>
            </a:r>
          </a:p>
          <a:p>
            <a:endParaRPr lang="en-US" sz="1200" b="1" dirty="0">
              <a:solidFill>
                <a:prstClr val="black"/>
              </a:solidFill>
              <a:latin typeface="Open Sans Light" panose="020B0604020202020204" charset="0"/>
              <a:ea typeface="Open Sans Light" panose="020B0604020202020204" charset="0"/>
              <a:cs typeface="Open Sans Light" panose="020B0604020202020204" charset="0"/>
            </a:endParaRPr>
          </a:p>
          <a:p>
            <a:endParaRPr lang="en-US" dirty="0"/>
          </a:p>
        </p:txBody>
      </p:sp>
      <p:sp>
        <p:nvSpPr>
          <p:cNvPr id="4" name="Slide Number Placeholder 3"/>
          <p:cNvSpPr>
            <a:spLocks noGrp="1"/>
          </p:cNvSpPr>
          <p:nvPr>
            <p:ph type="sldNum" sz="quarter" idx="10"/>
          </p:nvPr>
        </p:nvSpPr>
        <p:spPr/>
        <p:txBody>
          <a:bodyPr/>
          <a:lstStyle/>
          <a:p>
            <a:fld id="{C406BB4E-50DB-4BFE-B712-2C39EFBDD670}"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02451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2:notes"/>
          <p:cNvSpPr txBox="1">
            <a:spLocks noGrp="1"/>
          </p:cNvSpPr>
          <p:nvPr>
            <p:ph type="body" idx="1"/>
          </p:nvPr>
        </p:nvSpPr>
        <p:spPr>
          <a:xfrm>
            <a:off x="780288" y="4851607"/>
            <a:ext cx="6242304" cy="3969496"/>
          </a:xfrm>
          <a:prstGeom prst="rect">
            <a:avLst/>
          </a:prstGeom>
          <a:noFill/>
          <a:ln>
            <a:noFill/>
          </a:ln>
        </p:spPr>
        <p:txBody>
          <a:bodyPr spcFirstLastPara="1" wrap="square" lIns="101076" tIns="50524" rIns="101076" bIns="50524" anchor="t" anchorCtr="0">
            <a:noAutofit/>
          </a:bodyPr>
          <a:lstStyle/>
          <a:p>
            <a:r>
              <a:rPr lang="en-US" sz="1200" b="1" dirty="0"/>
              <a:t>To tell you just a little about our grant, we are funded by a federal grant with the Administration for Community Living and in part by the TN Dept. of Health.  </a:t>
            </a:r>
          </a:p>
          <a:p>
            <a:r>
              <a:rPr lang="en-US" sz="1200" b="1" dirty="0"/>
              <a:t>Brain Links is a program of the TN Disability Coalition.  </a:t>
            </a:r>
            <a:endParaRPr sz="1200" b="1" dirty="0"/>
          </a:p>
        </p:txBody>
      </p:sp>
      <p:sp>
        <p:nvSpPr>
          <p:cNvPr id="488" name="Google Shape;488;p2:notes"/>
          <p:cNvSpPr>
            <a:spLocks noGrp="1" noRot="1" noChangeAspect="1"/>
          </p:cNvSpPr>
          <p:nvPr>
            <p:ph type="sldImg" idx="2"/>
          </p:nvPr>
        </p:nvSpPr>
        <p:spPr>
          <a:xfrm>
            <a:off x="876300" y="1258888"/>
            <a:ext cx="6051550" cy="3403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798902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“He always had ADD.”</a:t>
            </a:r>
            <a:r>
              <a:rPr lang="en-US" b="1" baseline="0" dirty="0"/>
              <a:t> </a:t>
            </a:r>
          </a:p>
          <a:p>
            <a:r>
              <a:rPr lang="en-US" b="1" baseline="0" dirty="0"/>
              <a:t>Were there changes since the injury?  Read this one.</a:t>
            </a:r>
          </a:p>
          <a:p>
            <a:r>
              <a:rPr lang="en-US" b="1" baseline="0" dirty="0"/>
              <a:t>Look at what they’re doing.  Here is where knowing that person and having a good baseline of how they do things can help.</a:t>
            </a:r>
          </a:p>
          <a:p>
            <a:r>
              <a:rPr lang="en-US" b="1" baseline="0" dirty="0"/>
              <a:t>This is when you need to make the call to go to the doctor.  If you see any signs of concussion, get them to the doctor for referrals.</a:t>
            </a:r>
          </a:p>
          <a:p>
            <a:r>
              <a:rPr lang="en-US" b="1" baseline="0" dirty="0"/>
              <a:t>You can still get treatment at any time.  It’s never too late to make a difference.  </a:t>
            </a:r>
          </a:p>
          <a:p>
            <a:r>
              <a:rPr lang="en-US" b="1" baseline="0" dirty="0"/>
              <a:t>Maybe what you’ve been doing will help or maybe another type of therapy, vestibular for balance, oculomotor for vision for example.</a:t>
            </a:r>
            <a:endParaRPr lang="en-US" b="1" dirty="0"/>
          </a:p>
        </p:txBody>
      </p:sp>
      <p:sp>
        <p:nvSpPr>
          <p:cNvPr id="4" name="Slide Number Placeholder 3"/>
          <p:cNvSpPr>
            <a:spLocks noGrp="1"/>
          </p:cNvSpPr>
          <p:nvPr>
            <p:ph type="sldNum" sz="quarter" idx="10"/>
          </p:nvPr>
        </p:nvSpPr>
        <p:spPr/>
        <p:txBody>
          <a:bodyPr/>
          <a:lstStyle/>
          <a:p>
            <a:fld id="{C406BB4E-50DB-4BFE-B712-2C39EFBDD670}"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31514277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p22:notes"/>
          <p:cNvSpPr txBox="1">
            <a:spLocks noGrp="1"/>
          </p:cNvSpPr>
          <p:nvPr>
            <p:ph type="body" idx="1"/>
          </p:nvPr>
        </p:nvSpPr>
        <p:spPr>
          <a:xfrm>
            <a:off x="780288" y="4851607"/>
            <a:ext cx="6242304" cy="3969496"/>
          </a:xfrm>
          <a:prstGeom prst="rect">
            <a:avLst/>
          </a:prstGeom>
          <a:noFill/>
          <a:ln>
            <a:noFill/>
          </a:ln>
        </p:spPr>
        <p:txBody>
          <a:bodyPr spcFirstLastPara="1" wrap="square" lIns="101076" tIns="50524" rIns="101076" bIns="50524" anchor="t" anchorCtr="0">
            <a:noAutofit/>
          </a:bodyPr>
          <a:lstStyle/>
          <a:p>
            <a:r>
              <a:rPr lang="en-US" b="1" dirty="0"/>
              <a:t>When the</a:t>
            </a:r>
            <a:r>
              <a:rPr lang="en-US" b="1" baseline="0" dirty="0"/>
              <a:t> child returns to school, they may need to take it slowly.  That can mean staying home at first for rest.  Then as they can tolerate more, they could go for part of the day, or half-days. It may need to be the part of the day they need most – like socialization or a favorite class.  Maybe they feel better first thing in the morning, while some may need extra time to sleep and afternoon is better.  </a:t>
            </a:r>
          </a:p>
          <a:p>
            <a:r>
              <a:rPr lang="en-US" b="1" baseline="0" dirty="0"/>
              <a:t>Rest for down time can help – it can be in steps – maybe in the classroom at their desk the can put down their head for a few minutes.  They could leave to have quiet or rest in the nurse’s office or may need to go home.   </a:t>
            </a:r>
            <a:endParaRPr b="1" dirty="0"/>
          </a:p>
        </p:txBody>
      </p:sp>
      <p:sp>
        <p:nvSpPr>
          <p:cNvPr id="716" name="Google Shape;716;p22:notes"/>
          <p:cNvSpPr>
            <a:spLocks noGrp="1" noRot="1" noChangeAspect="1"/>
          </p:cNvSpPr>
          <p:nvPr>
            <p:ph type="sldImg" idx="2"/>
          </p:nvPr>
        </p:nvSpPr>
        <p:spPr>
          <a:xfrm>
            <a:off x="876300" y="1258888"/>
            <a:ext cx="6051550" cy="3403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542362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p23:notes"/>
          <p:cNvSpPr>
            <a:spLocks noGrp="1" noRot="1" noChangeAspect="1"/>
          </p:cNvSpPr>
          <p:nvPr>
            <p:ph type="sldImg" idx="2"/>
          </p:nvPr>
        </p:nvSpPr>
        <p:spPr>
          <a:xfrm>
            <a:off x="876300" y="1258888"/>
            <a:ext cx="6051550" cy="3403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5" name="Google Shape;725;p23:notes"/>
          <p:cNvSpPr txBox="1">
            <a:spLocks noGrp="1"/>
          </p:cNvSpPr>
          <p:nvPr>
            <p:ph type="body" idx="1"/>
          </p:nvPr>
        </p:nvSpPr>
        <p:spPr>
          <a:xfrm>
            <a:off x="780288" y="4851607"/>
            <a:ext cx="6242304" cy="3969496"/>
          </a:xfrm>
          <a:prstGeom prst="rect">
            <a:avLst/>
          </a:prstGeom>
          <a:noFill/>
          <a:ln>
            <a:noFill/>
          </a:ln>
        </p:spPr>
        <p:txBody>
          <a:bodyPr spcFirstLastPara="1" wrap="square" lIns="101076" tIns="50524" rIns="101076" bIns="50524" anchor="t" anchorCtr="0">
            <a:noAutofit/>
          </a:bodyPr>
          <a:lstStyle/>
          <a:p>
            <a:r>
              <a:rPr lang="en-US" b="1" dirty="0"/>
              <a:t>For a younger child, It may help to have something from home make this transition back to preschool easier (stuffed animal, blanket).  These comfort items can SLOWLY be transitioned away as the</a:t>
            </a:r>
            <a:r>
              <a:rPr lang="en-US" b="1" baseline="0" dirty="0"/>
              <a:t> child is ready</a:t>
            </a:r>
            <a:r>
              <a:rPr lang="en-US" b="1" dirty="0"/>
              <a:t>. </a:t>
            </a:r>
          </a:p>
          <a:p>
            <a:endParaRPr b="1" dirty="0"/>
          </a:p>
          <a:p>
            <a:r>
              <a:rPr lang="en-US" b="1" dirty="0"/>
              <a:t>Don’t push participation – th</a:t>
            </a:r>
            <a:r>
              <a:rPr lang="en-US" b="1" baseline="0" dirty="0"/>
              <a:t>e child may need more time and patience to get back into the routine.  </a:t>
            </a:r>
            <a:r>
              <a:rPr lang="en-US" b="1" dirty="0"/>
              <a:t>They need</a:t>
            </a:r>
            <a:r>
              <a:rPr lang="en-US" b="1" baseline="0" dirty="0"/>
              <a:t> time to</a:t>
            </a:r>
            <a:r>
              <a:rPr lang="en-US" b="1" dirty="0"/>
              <a:t> readjust, especially, after a long absence from school. For a small child a few days and a weekend, can feel like a long time. </a:t>
            </a:r>
          </a:p>
          <a:p>
            <a:r>
              <a:rPr lang="en-US" b="1" dirty="0"/>
              <a:t>Remembering Rules and routines may be hard.  Offer patient and gentle</a:t>
            </a:r>
            <a:r>
              <a:rPr lang="en-US" b="1" baseline="0" dirty="0"/>
              <a:t> reminders even if they knew all of the rules before the injury. Look </a:t>
            </a:r>
            <a:r>
              <a:rPr lang="en-US" b="1" dirty="0"/>
              <a:t>for cues that this child is beginning to remember, and praise them on this.</a:t>
            </a:r>
            <a:endParaRPr b="1" dirty="0"/>
          </a:p>
          <a:p>
            <a:pPr>
              <a:buClr>
                <a:schemeClr val="dk1"/>
              </a:buClr>
              <a:buSzPts val="1200"/>
            </a:pPr>
            <a:endParaRPr dirty="0"/>
          </a:p>
          <a:p>
            <a:pPr>
              <a:buClr>
                <a:schemeClr val="dk1"/>
              </a:buClr>
              <a:buSzPts val="1200"/>
            </a:pPr>
            <a:endParaRPr dirty="0"/>
          </a:p>
        </p:txBody>
      </p:sp>
      <p:sp>
        <p:nvSpPr>
          <p:cNvPr id="726" name="Google Shape;726;p23:notes"/>
          <p:cNvSpPr txBox="1">
            <a:spLocks noGrp="1"/>
          </p:cNvSpPr>
          <p:nvPr>
            <p:ph type="sldNum" idx="12"/>
          </p:nvPr>
        </p:nvSpPr>
        <p:spPr>
          <a:xfrm>
            <a:off x="4419826" y="9575447"/>
            <a:ext cx="3381248" cy="505814"/>
          </a:xfrm>
          <a:prstGeom prst="rect">
            <a:avLst/>
          </a:prstGeom>
          <a:noFill/>
          <a:ln>
            <a:noFill/>
          </a:ln>
        </p:spPr>
        <p:txBody>
          <a:bodyPr spcFirstLastPara="1" wrap="square" lIns="101076" tIns="50524" rIns="101076" bIns="50524" anchor="b" anchorCtr="0">
            <a:noAutofit/>
          </a:bodyPr>
          <a:lstStyle/>
          <a:p>
            <a:pPr algn="r">
              <a:buSzPts val="1300"/>
            </a:pPr>
            <a:fld id="{00000000-1234-1234-1234-123412341234}" type="slidenum">
              <a:rPr lang="en-US" sz="1400">
                <a:latin typeface="Calibri"/>
                <a:ea typeface="Calibri"/>
                <a:cs typeface="Calibri"/>
                <a:sym typeface="Calibri"/>
              </a:rPr>
              <a:pPr algn="r">
                <a:buSzPts val="1300"/>
              </a:pPr>
              <a:t>22</a:t>
            </a:fld>
            <a:endParaRPr sz="1400">
              <a:latin typeface="Calibri"/>
              <a:ea typeface="Calibri"/>
              <a:cs typeface="Calibri"/>
              <a:sym typeface="Calibri"/>
            </a:endParaRPr>
          </a:p>
        </p:txBody>
      </p:sp>
    </p:spTree>
    <p:extLst>
      <p:ext uri="{BB962C8B-B14F-4D97-AF65-F5344CB8AC3E}">
        <p14:creationId xmlns:p14="http://schemas.microsoft.com/office/powerpoint/2010/main" val="1880962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p24:notes"/>
          <p:cNvSpPr>
            <a:spLocks noGrp="1" noRot="1" noChangeAspect="1"/>
          </p:cNvSpPr>
          <p:nvPr>
            <p:ph type="sldImg" idx="2"/>
          </p:nvPr>
        </p:nvSpPr>
        <p:spPr>
          <a:xfrm>
            <a:off x="876300" y="1258888"/>
            <a:ext cx="6051550" cy="3403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4" name="Google Shape;734;p24:notes"/>
          <p:cNvSpPr txBox="1">
            <a:spLocks noGrp="1"/>
          </p:cNvSpPr>
          <p:nvPr>
            <p:ph type="body" idx="1"/>
          </p:nvPr>
        </p:nvSpPr>
        <p:spPr>
          <a:xfrm>
            <a:off x="780288" y="4851607"/>
            <a:ext cx="6242304" cy="3969496"/>
          </a:xfrm>
          <a:prstGeom prst="rect">
            <a:avLst/>
          </a:prstGeom>
          <a:noFill/>
          <a:ln>
            <a:noFill/>
          </a:ln>
        </p:spPr>
        <p:txBody>
          <a:bodyPr spcFirstLastPara="1" wrap="square" lIns="101076" tIns="50524" rIns="101076" bIns="50524" anchor="t" anchorCtr="0">
            <a:noAutofit/>
          </a:bodyPr>
          <a:lstStyle/>
          <a:p>
            <a:pPr defTabSz="1003441">
              <a:buSzPts val="1800"/>
              <a:defRPr/>
            </a:pPr>
            <a:r>
              <a:rPr lang="en-US" sz="1200" b="1" dirty="0">
                <a:solidFill>
                  <a:srgbClr val="000000"/>
                </a:solidFill>
              </a:rPr>
              <a:t>The TN Dept. of Health RTL/RTP Guideline was created to help professionals and families when a child has sustained a concussion.  The child cannot return to a sport or physical activity with symptoms.  </a:t>
            </a:r>
          </a:p>
          <a:p>
            <a:pPr defTabSz="1003441">
              <a:buSzPts val="1800"/>
              <a:defRPr/>
            </a:pPr>
            <a:r>
              <a:rPr lang="en-US" sz="1200" b="1" dirty="0">
                <a:solidFill>
                  <a:srgbClr val="000000"/>
                </a:solidFill>
              </a:rPr>
              <a:t>Second Impact Syndrome is one risk, especially in children and young adults with a growing and developing brain.  This occurs when a second injury occurs before the first has healed and causes a catastrophic reaction in the brain and can be fatal.  This type of injury is why we have sports concussion laws in all of the states to protect athletes.  </a:t>
            </a:r>
          </a:p>
          <a:p>
            <a:pPr defTabSz="1003441">
              <a:buSzPts val="1800"/>
              <a:defRPr/>
            </a:pPr>
            <a:r>
              <a:rPr lang="en-US" sz="1200" b="1" dirty="0">
                <a:solidFill>
                  <a:srgbClr val="000000"/>
                </a:solidFill>
              </a:rPr>
              <a:t>Returning to participation can be done gradually as long as no symptoms arise.</a:t>
            </a:r>
          </a:p>
          <a:p>
            <a:r>
              <a:rPr lang="en-US" sz="900" u="none" dirty="0">
                <a:solidFill>
                  <a:schemeClr val="tx1"/>
                </a:solidFill>
                <a:hlinkClick r:id="rId3"/>
              </a:rPr>
              <a:t>Source: </a:t>
            </a:r>
          </a:p>
          <a:p>
            <a:r>
              <a:rPr lang="en-US" sz="900" dirty="0">
                <a:hlinkClick r:id="rId4"/>
              </a:rPr>
              <a:t>https://www.tn.gov/content/dam/tn/health/documents/Returning_to_Learn_Guidelines.pdf</a:t>
            </a:r>
            <a:endParaRPr sz="900" dirty="0"/>
          </a:p>
          <a:p>
            <a:r>
              <a:rPr lang="en-US" sz="900" dirty="0"/>
              <a:t>https://www.tn.gov/content/dam/tn/health/documents/Returning_to_Learn_Guidelines.pdf</a:t>
            </a:r>
            <a:endParaRPr sz="900" dirty="0"/>
          </a:p>
          <a:p>
            <a:r>
              <a:rPr lang="en-US" sz="900" dirty="0"/>
              <a:t>Differentiate if needed: </a:t>
            </a:r>
            <a:endParaRPr sz="900" dirty="0"/>
          </a:p>
          <a:p>
            <a:r>
              <a:rPr lang="en-US" sz="900" dirty="0"/>
              <a:t>6 types – prescribed exercise treatment in a concussion treatment program with a physician’s input.</a:t>
            </a:r>
            <a:endParaRPr sz="900" dirty="0"/>
          </a:p>
          <a:p>
            <a:r>
              <a:rPr lang="en-US" sz="900" dirty="0"/>
              <a:t>Once you are released from the treatment center program – you would be are okayed to go back to your return to play under the guidance of Athletic Trainer or Coach.</a:t>
            </a:r>
            <a:endParaRPr sz="900" dirty="0"/>
          </a:p>
          <a:p>
            <a:r>
              <a:rPr lang="en-US" sz="900" dirty="0"/>
              <a:t>TSSAA letter – possible resource down the line.  </a:t>
            </a:r>
            <a:endParaRPr sz="900" dirty="0"/>
          </a:p>
          <a:p>
            <a:endParaRPr dirty="0"/>
          </a:p>
        </p:txBody>
      </p:sp>
      <p:sp>
        <p:nvSpPr>
          <p:cNvPr id="735" name="Google Shape;735;p24:notes"/>
          <p:cNvSpPr txBox="1">
            <a:spLocks noGrp="1"/>
          </p:cNvSpPr>
          <p:nvPr>
            <p:ph type="sldNum" idx="12"/>
          </p:nvPr>
        </p:nvSpPr>
        <p:spPr>
          <a:xfrm>
            <a:off x="4419826" y="9575447"/>
            <a:ext cx="3381248" cy="505814"/>
          </a:xfrm>
          <a:prstGeom prst="rect">
            <a:avLst/>
          </a:prstGeom>
          <a:noFill/>
          <a:ln>
            <a:noFill/>
          </a:ln>
        </p:spPr>
        <p:txBody>
          <a:bodyPr spcFirstLastPara="1" wrap="square" lIns="101076" tIns="50524" rIns="101076" bIns="50524" anchor="b" anchorCtr="0">
            <a:noAutofit/>
          </a:bodyPr>
          <a:lstStyle/>
          <a:p>
            <a:pPr algn="r">
              <a:buSzPts val="1400"/>
            </a:pPr>
            <a:fld id="{00000000-1234-1234-1234-123412341234}" type="slidenum">
              <a:rPr lang="en-US"/>
              <a:pPr algn="r">
                <a:buSzPts val="1400"/>
              </a:pPr>
              <a:t>23</a:t>
            </a:fld>
            <a:endParaRPr/>
          </a:p>
        </p:txBody>
      </p:sp>
    </p:spTree>
    <p:extLst>
      <p:ext uri="{BB962C8B-B14F-4D97-AF65-F5344CB8AC3E}">
        <p14:creationId xmlns:p14="http://schemas.microsoft.com/office/powerpoint/2010/main" val="10983095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p30:notes"/>
          <p:cNvSpPr>
            <a:spLocks noGrp="1" noRot="1" noChangeAspect="1"/>
          </p:cNvSpPr>
          <p:nvPr>
            <p:ph type="sldImg" idx="2"/>
          </p:nvPr>
        </p:nvSpPr>
        <p:spPr>
          <a:xfrm>
            <a:off x="876300" y="1258888"/>
            <a:ext cx="6051550" cy="3403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0" name="Google Shape;790;p30:notes"/>
          <p:cNvSpPr txBox="1">
            <a:spLocks noGrp="1"/>
          </p:cNvSpPr>
          <p:nvPr>
            <p:ph type="body" idx="1"/>
          </p:nvPr>
        </p:nvSpPr>
        <p:spPr>
          <a:xfrm>
            <a:off x="780288" y="4851607"/>
            <a:ext cx="6242304" cy="3969496"/>
          </a:xfrm>
          <a:prstGeom prst="rect">
            <a:avLst/>
          </a:prstGeom>
          <a:noFill/>
          <a:ln>
            <a:noFill/>
          </a:ln>
        </p:spPr>
        <p:txBody>
          <a:bodyPr spcFirstLastPara="1" wrap="square" lIns="101076" tIns="50524" rIns="101076" bIns="50524" anchor="t" anchorCtr="0">
            <a:noAutofit/>
          </a:bodyPr>
          <a:lstStyle/>
          <a:p>
            <a:r>
              <a:rPr lang="en-US" b="1" dirty="0"/>
              <a:t>Abusive Head Trauma is the primary cause of death and disability in infants and young children from child abuse. Shaken Baby Syndrome is a type of abusive</a:t>
            </a:r>
            <a:r>
              <a:rPr lang="en-US" b="1" baseline="0" dirty="0"/>
              <a:t> head trauma when a child is shaken hard by the shoulders arms or legs.</a:t>
            </a:r>
            <a:endParaRPr lang="en-US" b="1" dirty="0"/>
          </a:p>
          <a:p>
            <a:endParaRPr dirty="0"/>
          </a:p>
          <a:p>
            <a:r>
              <a:rPr lang="en-US" b="1" dirty="0"/>
              <a:t>The brain injury occurs</a:t>
            </a:r>
            <a:r>
              <a:rPr lang="en-US" b="1" baseline="0" dirty="0"/>
              <a:t> when the axons – tiny connection that send messages in the brain - are torn. Then swelling causes further damage, that can be lifelong or can be fatal.</a:t>
            </a:r>
          </a:p>
        </p:txBody>
      </p:sp>
      <p:sp>
        <p:nvSpPr>
          <p:cNvPr id="791" name="Google Shape;791;p30:notes"/>
          <p:cNvSpPr txBox="1">
            <a:spLocks noGrp="1"/>
          </p:cNvSpPr>
          <p:nvPr>
            <p:ph type="sldNum" idx="12"/>
          </p:nvPr>
        </p:nvSpPr>
        <p:spPr>
          <a:xfrm>
            <a:off x="4419826" y="9575447"/>
            <a:ext cx="3381248" cy="505814"/>
          </a:xfrm>
          <a:prstGeom prst="rect">
            <a:avLst/>
          </a:prstGeom>
          <a:noFill/>
          <a:ln>
            <a:noFill/>
          </a:ln>
        </p:spPr>
        <p:txBody>
          <a:bodyPr spcFirstLastPara="1" wrap="square" lIns="101076" tIns="50524" rIns="101076" bIns="50524" anchor="b" anchorCtr="0">
            <a:noAutofit/>
          </a:bodyPr>
          <a:lstStyle/>
          <a:p>
            <a:pPr algn="r">
              <a:buSzPts val="1400"/>
            </a:pPr>
            <a:fld id="{00000000-1234-1234-1234-123412341234}" type="slidenum">
              <a:rPr lang="en-US"/>
              <a:pPr algn="r">
                <a:buSzPts val="1400"/>
              </a:pPr>
              <a:t>24</a:t>
            </a:fld>
            <a:endParaRPr dirty="0"/>
          </a:p>
        </p:txBody>
      </p:sp>
    </p:spTree>
    <p:extLst>
      <p:ext uri="{BB962C8B-B14F-4D97-AF65-F5344CB8AC3E}">
        <p14:creationId xmlns:p14="http://schemas.microsoft.com/office/powerpoint/2010/main" val="39067487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p31:notes"/>
          <p:cNvSpPr>
            <a:spLocks noGrp="1" noRot="1" noChangeAspect="1"/>
          </p:cNvSpPr>
          <p:nvPr>
            <p:ph type="sldImg" idx="2"/>
          </p:nvPr>
        </p:nvSpPr>
        <p:spPr>
          <a:xfrm>
            <a:off x="876300" y="1258888"/>
            <a:ext cx="6051550" cy="3403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9" name="Google Shape;799;p31:notes"/>
          <p:cNvSpPr txBox="1">
            <a:spLocks noGrp="1"/>
          </p:cNvSpPr>
          <p:nvPr>
            <p:ph type="body" idx="1"/>
          </p:nvPr>
        </p:nvSpPr>
        <p:spPr>
          <a:xfrm>
            <a:off x="780288" y="4851607"/>
            <a:ext cx="6242304" cy="3969496"/>
          </a:xfrm>
          <a:prstGeom prst="rect">
            <a:avLst/>
          </a:prstGeom>
          <a:noFill/>
          <a:ln>
            <a:noFill/>
          </a:ln>
        </p:spPr>
        <p:txBody>
          <a:bodyPr spcFirstLastPara="1" wrap="square" lIns="101076" tIns="50524" rIns="101076" bIns="50524" anchor="t" anchorCtr="0">
            <a:noAutofit/>
          </a:bodyPr>
          <a:lstStyle/>
          <a:p>
            <a:pPr>
              <a:lnSpc>
                <a:spcPct val="115000"/>
              </a:lnSpc>
              <a:buClr>
                <a:schemeClr val="dk1"/>
              </a:buClr>
              <a:buSzPts val="1100"/>
            </a:pPr>
            <a:r>
              <a:rPr lang="en-US" b="1" dirty="0"/>
              <a:t>How many of you have heard of the Ten-4</a:t>
            </a:r>
            <a:r>
              <a:rPr lang="en-US" b="1" baseline="0" dirty="0"/>
              <a:t> Bruising rule?</a:t>
            </a:r>
          </a:p>
          <a:p>
            <a:pPr>
              <a:lnSpc>
                <a:spcPct val="115000"/>
              </a:lnSpc>
              <a:buClr>
                <a:schemeClr val="dk1"/>
              </a:buClr>
              <a:buSzPts val="1100"/>
            </a:pPr>
            <a:r>
              <a:rPr lang="en-US" b="1" dirty="0"/>
              <a:t> </a:t>
            </a:r>
          </a:p>
          <a:p>
            <a:pPr>
              <a:lnSpc>
                <a:spcPct val="115000"/>
              </a:lnSpc>
              <a:buClr>
                <a:schemeClr val="dk1"/>
              </a:buClr>
              <a:buSzPts val="1100"/>
            </a:pPr>
            <a:r>
              <a:rPr lang="en-US" b="1" dirty="0"/>
              <a:t>Bruising in infants should alert the physician to the possibility of abuse. Particular attention should be given to “TEN-4” bruising (bruising of the Torso, Ears, and Neck in children younger than 4 years</a:t>
            </a:r>
          </a:p>
          <a:p>
            <a:pPr>
              <a:lnSpc>
                <a:spcPct val="115000"/>
              </a:lnSpc>
              <a:buClr>
                <a:schemeClr val="dk1"/>
              </a:buClr>
              <a:buSzPts val="1100"/>
            </a:pPr>
            <a:r>
              <a:rPr lang="en-US" b="1" dirty="0"/>
              <a:t> or any bruising in an infant younger than 4 months).</a:t>
            </a:r>
          </a:p>
          <a:p>
            <a:pPr>
              <a:lnSpc>
                <a:spcPct val="115000"/>
              </a:lnSpc>
              <a:buClr>
                <a:schemeClr val="dk1"/>
              </a:buClr>
              <a:buSzPts val="1100"/>
            </a:pPr>
            <a:endParaRPr lang="en-US" b="1" dirty="0"/>
          </a:p>
          <a:p>
            <a:pPr>
              <a:lnSpc>
                <a:spcPct val="115000"/>
              </a:lnSpc>
              <a:buClr>
                <a:schemeClr val="dk1"/>
              </a:buClr>
              <a:buSzPts val="1100"/>
            </a:pPr>
            <a:r>
              <a:rPr lang="en-US" b="1" dirty="0"/>
              <a:t>These are Early symptoms:</a:t>
            </a:r>
            <a:endParaRPr b="1" dirty="0"/>
          </a:p>
          <a:p>
            <a:pPr>
              <a:lnSpc>
                <a:spcPct val="115000"/>
              </a:lnSpc>
              <a:buClr>
                <a:schemeClr val="dk1"/>
              </a:buClr>
              <a:buSzPts val="1100"/>
            </a:pPr>
            <a:r>
              <a:rPr lang="en-US" b="1" dirty="0"/>
              <a:t>Large head or  forehead – </a:t>
            </a:r>
            <a:r>
              <a:rPr lang="en-US" dirty="0"/>
              <a:t>Head could be larger due to swelling</a:t>
            </a:r>
            <a:endParaRPr dirty="0"/>
          </a:p>
          <a:p>
            <a:pPr>
              <a:lnSpc>
                <a:spcPct val="115000"/>
              </a:lnSpc>
              <a:buClr>
                <a:schemeClr val="dk1"/>
              </a:buClr>
              <a:buSzPts val="1100"/>
            </a:pPr>
            <a:r>
              <a:rPr lang="en-US" b="1" dirty="0"/>
              <a:t>Bulging</a:t>
            </a:r>
            <a:r>
              <a:rPr lang="en-US" dirty="0"/>
              <a:t> </a:t>
            </a:r>
            <a:r>
              <a:rPr lang="en-US" b="1" dirty="0"/>
              <a:t>or tight fontanels (where the bones</a:t>
            </a:r>
            <a:r>
              <a:rPr lang="en-US" b="1" baseline="0" dirty="0"/>
              <a:t> of an infant’s skull have not yet grown together)</a:t>
            </a:r>
            <a:r>
              <a:rPr lang="en-US" b="1" dirty="0"/>
              <a:t>- </a:t>
            </a:r>
            <a:r>
              <a:rPr lang="en-US" dirty="0"/>
              <a:t>occurs when fluid builds up in the brain or the brain swells, causing increased pressure inside the skull. When the infant is crying, lying down, or vomiting, the fontanelles may look like they are bulging.</a:t>
            </a:r>
            <a:endParaRPr dirty="0"/>
          </a:p>
          <a:p>
            <a:pPr>
              <a:lnSpc>
                <a:spcPct val="115000"/>
              </a:lnSpc>
              <a:buClr>
                <a:schemeClr val="dk1"/>
              </a:buClr>
              <a:buSzPts val="1100"/>
            </a:pPr>
            <a:r>
              <a:rPr lang="en-US" b="1" dirty="0"/>
              <a:t>Different sized pupils – </a:t>
            </a:r>
          </a:p>
          <a:p>
            <a:pPr>
              <a:lnSpc>
                <a:spcPct val="115000"/>
              </a:lnSpc>
              <a:buClr>
                <a:schemeClr val="dk1"/>
              </a:buClr>
              <a:buSzPts val="1100"/>
            </a:pPr>
            <a:r>
              <a:rPr lang="en-US" b="1" dirty="0"/>
              <a:t>The inability to use an arm or leg could be from injury to the limb but could be from the bleeding on the brain</a:t>
            </a:r>
            <a:endParaRPr b="1" dirty="0"/>
          </a:p>
          <a:p>
            <a:pPr>
              <a:lnSpc>
                <a:spcPct val="115000"/>
              </a:lnSpc>
              <a:buClr>
                <a:schemeClr val="dk1"/>
              </a:buClr>
              <a:buSzPts val="1100"/>
            </a:pPr>
            <a:r>
              <a:rPr lang="en-US" b="1" dirty="0"/>
              <a:t>Retinal bleed – you may be able to see a bleed in the white part of the eye </a:t>
            </a:r>
            <a:r>
              <a:rPr lang="en-US" dirty="0"/>
              <a:t>(Sclera)</a:t>
            </a:r>
            <a:endParaRPr dirty="0"/>
          </a:p>
          <a:p>
            <a:r>
              <a:rPr lang="en-US" dirty="0"/>
              <a:t>Oral injuries in infants, such as frenulum tears, (the little stretchy tissue connecting between your lips and gums) may also accompany or precede AHT and should prompt consideration of abuse.</a:t>
            </a:r>
          </a:p>
          <a:p>
            <a:endParaRPr dirty="0"/>
          </a:p>
        </p:txBody>
      </p:sp>
      <p:sp>
        <p:nvSpPr>
          <p:cNvPr id="800" name="Google Shape;800;p31:notes"/>
          <p:cNvSpPr txBox="1">
            <a:spLocks noGrp="1"/>
          </p:cNvSpPr>
          <p:nvPr>
            <p:ph type="sldNum" idx="12"/>
          </p:nvPr>
        </p:nvSpPr>
        <p:spPr>
          <a:xfrm>
            <a:off x="4419826" y="9575447"/>
            <a:ext cx="3381248" cy="505814"/>
          </a:xfrm>
          <a:prstGeom prst="rect">
            <a:avLst/>
          </a:prstGeom>
          <a:noFill/>
          <a:ln>
            <a:noFill/>
          </a:ln>
        </p:spPr>
        <p:txBody>
          <a:bodyPr spcFirstLastPara="1" wrap="square" lIns="101076" tIns="50524" rIns="101076" bIns="50524" anchor="b" anchorCtr="0">
            <a:noAutofit/>
          </a:bodyPr>
          <a:lstStyle/>
          <a:p>
            <a:pPr algn="r">
              <a:buSzPts val="1400"/>
            </a:pPr>
            <a:fld id="{00000000-1234-1234-1234-123412341234}" type="slidenum">
              <a:rPr lang="en-US"/>
              <a:pPr algn="r">
                <a:buSzPts val="1400"/>
              </a:pPr>
              <a:t>25</a:t>
            </a:fld>
            <a:endParaRPr dirty="0"/>
          </a:p>
        </p:txBody>
      </p:sp>
    </p:spTree>
    <p:extLst>
      <p:ext uri="{BB962C8B-B14F-4D97-AF65-F5344CB8AC3E}">
        <p14:creationId xmlns:p14="http://schemas.microsoft.com/office/powerpoint/2010/main" val="14581118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p25:notes"/>
          <p:cNvSpPr>
            <a:spLocks noGrp="1" noRot="1" noChangeAspect="1"/>
          </p:cNvSpPr>
          <p:nvPr>
            <p:ph type="sldImg" idx="2"/>
          </p:nvPr>
        </p:nvSpPr>
        <p:spPr>
          <a:xfrm>
            <a:off x="876300" y="1258888"/>
            <a:ext cx="6051550" cy="3403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8" name="Google Shape;808;p25:notes"/>
          <p:cNvSpPr txBox="1">
            <a:spLocks noGrp="1"/>
          </p:cNvSpPr>
          <p:nvPr>
            <p:ph type="body" idx="1"/>
          </p:nvPr>
        </p:nvSpPr>
        <p:spPr>
          <a:xfrm>
            <a:off x="780288" y="4851607"/>
            <a:ext cx="6242304" cy="3969496"/>
          </a:xfrm>
          <a:prstGeom prst="rect">
            <a:avLst/>
          </a:prstGeom>
          <a:noFill/>
          <a:ln>
            <a:noFill/>
          </a:ln>
        </p:spPr>
        <p:txBody>
          <a:bodyPr spcFirstLastPara="1" wrap="square" lIns="101076" tIns="50524" rIns="101076" bIns="50524" anchor="t" anchorCtr="0">
            <a:noAutofit/>
          </a:bodyPr>
          <a:lstStyle/>
          <a:p>
            <a:pPr marL="505465" indent="-252733"/>
            <a:r>
              <a:rPr lang="en-US" b="1" dirty="0"/>
              <a:t>More symptoms include vomiting, seizures,</a:t>
            </a:r>
            <a:r>
              <a:rPr lang="en-US" b="1" baseline="0" dirty="0"/>
              <a:t> less interested in eating, trouble sucking, trouble staying awake.</a:t>
            </a:r>
          </a:p>
          <a:p>
            <a:pPr marL="505465" indent="-252733"/>
            <a:endParaRPr lang="en-US" b="1" baseline="0" dirty="0"/>
          </a:p>
          <a:p>
            <a:pPr marL="505465" indent="-252733"/>
            <a:r>
              <a:rPr lang="en-US" b="1" dirty="0"/>
              <a:t>If some suspects abuse or neglect related to shaken baby syndrome, they should make a referral to the Child Abuse Hotline.  If it’s life threatening they should contact 911 immediately.  </a:t>
            </a:r>
            <a:endParaRPr b="1" dirty="0"/>
          </a:p>
          <a:p>
            <a:pPr marL="505465" indent="-252733"/>
            <a:r>
              <a:rPr lang="en-US" b="1" dirty="0"/>
              <a:t>Under the exclamation</a:t>
            </a:r>
            <a:r>
              <a:rPr lang="en-US" b="1" baseline="0" dirty="0"/>
              <a:t> point</a:t>
            </a:r>
            <a:r>
              <a:rPr lang="en-US" b="1" dirty="0"/>
              <a:t> is he DCS webpage that will give you more information including frequently asked questions and what you need to know.</a:t>
            </a:r>
            <a:endParaRPr b="1" dirty="0"/>
          </a:p>
          <a:p>
            <a:pPr marL="505465" indent="-252733"/>
            <a:r>
              <a:rPr lang="en-US" u="sng" dirty="0">
                <a:solidFill>
                  <a:schemeClr val="hlink"/>
                </a:solidFill>
                <a:hlinkClick r:id="rId3"/>
              </a:rPr>
              <a:t>https://www.tn.gov/dcs/program-areas/child-safety/reporting/child-abuse.html</a:t>
            </a:r>
            <a:endParaRPr dirty="0"/>
          </a:p>
        </p:txBody>
      </p:sp>
      <p:sp>
        <p:nvSpPr>
          <p:cNvPr id="809" name="Google Shape;809;p25:notes"/>
          <p:cNvSpPr txBox="1">
            <a:spLocks noGrp="1"/>
          </p:cNvSpPr>
          <p:nvPr>
            <p:ph type="sldNum" idx="12"/>
          </p:nvPr>
        </p:nvSpPr>
        <p:spPr>
          <a:xfrm>
            <a:off x="4419826" y="9575447"/>
            <a:ext cx="3381248" cy="505814"/>
          </a:xfrm>
          <a:prstGeom prst="rect">
            <a:avLst/>
          </a:prstGeom>
          <a:noFill/>
          <a:ln>
            <a:noFill/>
          </a:ln>
        </p:spPr>
        <p:txBody>
          <a:bodyPr spcFirstLastPara="1" wrap="square" lIns="101076" tIns="50524" rIns="101076" bIns="50524" anchor="b" anchorCtr="0">
            <a:noAutofit/>
          </a:bodyPr>
          <a:lstStyle/>
          <a:p>
            <a:fld id="{00000000-1234-1234-1234-123412341234}" type="slidenum">
              <a:rPr lang="en-US">
                <a:solidFill>
                  <a:srgbClr val="000000"/>
                </a:solidFill>
                <a:latin typeface="Calibri"/>
                <a:ea typeface="Calibri"/>
                <a:cs typeface="Calibri"/>
                <a:sym typeface="Calibri"/>
              </a:rPr>
              <a:pPr/>
              <a:t>26</a:t>
            </a:fld>
            <a:endParaRPr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2707321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p33:notes"/>
          <p:cNvSpPr txBox="1">
            <a:spLocks noGrp="1"/>
          </p:cNvSpPr>
          <p:nvPr>
            <p:ph type="body" idx="1"/>
          </p:nvPr>
        </p:nvSpPr>
        <p:spPr>
          <a:xfrm>
            <a:off x="780288" y="4851607"/>
            <a:ext cx="6242304" cy="3969496"/>
          </a:xfrm>
          <a:prstGeom prst="rect">
            <a:avLst/>
          </a:prstGeom>
          <a:noFill/>
          <a:ln>
            <a:noFill/>
          </a:ln>
        </p:spPr>
        <p:txBody>
          <a:bodyPr spcFirstLastPara="1" wrap="square" lIns="101076" tIns="50524" rIns="101076" bIns="50524" anchor="t" anchorCtr="0">
            <a:noAutofit/>
          </a:bodyPr>
          <a:lstStyle/>
          <a:p>
            <a:pPr marL="505465" indent="-351017">
              <a:lnSpc>
                <a:spcPct val="115000"/>
              </a:lnSpc>
              <a:buChar char="●"/>
            </a:pPr>
            <a:r>
              <a:rPr lang="en-US" b="1" dirty="0"/>
              <a:t>Infant’s heads are large and heavy, and the neck muscles are still too weak to support a large head – That’s why we have to support it for them when holding a baby.</a:t>
            </a:r>
            <a:endParaRPr b="1" dirty="0"/>
          </a:p>
          <a:p>
            <a:pPr marL="505465" indent="-351017">
              <a:lnSpc>
                <a:spcPct val="115000"/>
              </a:lnSpc>
              <a:buChar char="●"/>
            </a:pPr>
            <a:r>
              <a:rPr lang="en-US" b="1" dirty="0"/>
              <a:t>A child’s brain has a higher water content than adults, so the brain is more susceptible</a:t>
            </a:r>
            <a:r>
              <a:rPr lang="en-US" b="1" baseline="0" dirty="0"/>
              <a:t> to shaking </a:t>
            </a:r>
            <a:r>
              <a:rPr lang="en-US" b="1" dirty="0"/>
              <a:t>injuries</a:t>
            </a:r>
            <a:endParaRPr b="1" dirty="0"/>
          </a:p>
          <a:p>
            <a:pPr marL="505465" indent="-351017">
              <a:lnSpc>
                <a:spcPct val="115000"/>
              </a:lnSpc>
              <a:buChar char="●"/>
            </a:pPr>
            <a:r>
              <a:rPr lang="en-US" b="1" dirty="0"/>
              <a:t>As you see in the image,</a:t>
            </a:r>
            <a:r>
              <a:rPr lang="en-US" b="1" baseline="0" dirty="0"/>
              <a:t> </a:t>
            </a:r>
            <a:r>
              <a:rPr lang="en-US" b="1" dirty="0"/>
              <a:t>the neck is hyper extended and this allows the brain to really shake and</a:t>
            </a:r>
            <a:r>
              <a:rPr lang="en-US" b="1" baseline="0" dirty="0"/>
              <a:t> is injured by the skull</a:t>
            </a:r>
            <a:r>
              <a:rPr lang="en-US" b="1" dirty="0"/>
              <a:t>.</a:t>
            </a:r>
          </a:p>
          <a:p>
            <a:pPr marL="154448" defTabSz="1003441">
              <a:lnSpc>
                <a:spcPct val="115000"/>
              </a:lnSpc>
              <a:defRPr/>
            </a:pPr>
            <a:r>
              <a:rPr lang="en-US" b="1" dirty="0"/>
              <a:t>Something you might notice</a:t>
            </a:r>
            <a:r>
              <a:rPr lang="en-US" b="1" baseline="0" dirty="0"/>
              <a:t> - </a:t>
            </a:r>
            <a:r>
              <a:rPr lang="en-US" b="1" dirty="0"/>
              <a:t>Children may not be able to hold</a:t>
            </a:r>
            <a:r>
              <a:rPr lang="en-US" b="1" baseline="0" dirty="0"/>
              <a:t> </a:t>
            </a:r>
            <a:r>
              <a:rPr lang="en-US" b="1" dirty="0"/>
              <a:t>something trying not to move an arm due to rib pain or not breathing correctly due to rib bruising or pain.</a:t>
            </a:r>
          </a:p>
          <a:p>
            <a:pPr marL="505465" indent="-351017">
              <a:lnSpc>
                <a:spcPct val="115000"/>
              </a:lnSpc>
              <a:buChar char="●"/>
            </a:pPr>
            <a:endParaRPr lang="en-US" sz="900" b="1" dirty="0">
              <a:latin typeface="+mn-lt"/>
            </a:endParaRPr>
          </a:p>
          <a:p>
            <a:pPr marL="505465" indent="-351017">
              <a:lnSpc>
                <a:spcPct val="115000"/>
              </a:lnSpc>
              <a:buChar char="●"/>
            </a:pPr>
            <a:r>
              <a:rPr lang="en-US" sz="900" b="0" dirty="0">
                <a:latin typeface="+mn-lt"/>
              </a:rPr>
              <a:t>The infant or child may present with mild flu-like signs and symptoms</a:t>
            </a:r>
          </a:p>
          <a:p>
            <a:pPr marL="505465" indent="-351017">
              <a:lnSpc>
                <a:spcPct val="115000"/>
              </a:lnSpc>
              <a:buChar char="●"/>
            </a:pPr>
            <a:r>
              <a:rPr lang="en-US" sz="900" b="0" dirty="0">
                <a:latin typeface="+mn-lt"/>
              </a:rPr>
              <a:t> or extreme illness which includes apnea, severe respiratory distress, bradycardia, bulging fontanel, decreased 	consciousness, seizures, and cardiovascular collapse.</a:t>
            </a:r>
            <a:endParaRPr sz="900" b="0" dirty="0">
              <a:latin typeface="+mn-lt"/>
            </a:endParaRPr>
          </a:p>
          <a:p>
            <a:pPr marL="505465" indent="-351017">
              <a:lnSpc>
                <a:spcPct val="115000"/>
              </a:lnSpc>
              <a:buChar char="●"/>
            </a:pPr>
            <a:r>
              <a:rPr lang="en-US" sz="900" b="0" dirty="0">
                <a:latin typeface="+mn-lt"/>
              </a:rPr>
              <a:t>You will see evidence of active and/or bleeding on the brain – Dangerous. More likely from a brain bleed, there is not a lot of space for that bleed so you will see life threatening changes – breathing, sleep patterns, mental status change.</a:t>
            </a:r>
            <a:endParaRPr sz="900" b="0" dirty="0">
              <a:latin typeface="+mn-lt"/>
            </a:endParaRPr>
          </a:p>
          <a:p>
            <a:pPr marL="505465" indent="-351017">
              <a:lnSpc>
                <a:spcPct val="115000"/>
              </a:lnSpc>
              <a:buChar char="●"/>
            </a:pPr>
            <a:r>
              <a:rPr lang="en-US" sz="900" b="0" dirty="0">
                <a:latin typeface="+mn-lt"/>
              </a:rPr>
              <a:t>Midline shift – mental status/concussion danger signs.</a:t>
            </a:r>
            <a:endParaRPr sz="900" b="0" dirty="0">
              <a:latin typeface="+mn-lt"/>
            </a:endParaRPr>
          </a:p>
          <a:p>
            <a:pPr>
              <a:lnSpc>
                <a:spcPct val="115000"/>
              </a:lnSpc>
              <a:buClr>
                <a:schemeClr val="dk1"/>
              </a:buClr>
              <a:buSzPts val="1100"/>
            </a:pPr>
            <a:endParaRPr sz="900" dirty="0">
              <a:latin typeface="+mn-lt"/>
              <a:ea typeface="Arial"/>
              <a:cs typeface="Arial"/>
              <a:sym typeface="Arial"/>
            </a:endParaRPr>
          </a:p>
          <a:p>
            <a:pPr>
              <a:lnSpc>
                <a:spcPct val="115000"/>
              </a:lnSpc>
              <a:buClr>
                <a:schemeClr val="dk1"/>
              </a:buClr>
              <a:buSzPts val="1100"/>
            </a:pPr>
            <a:r>
              <a:rPr lang="en-US" sz="900" dirty="0">
                <a:latin typeface="+mn-lt"/>
                <a:ea typeface="Arial"/>
                <a:cs typeface="Arial"/>
                <a:sym typeface="Arial"/>
              </a:rPr>
              <a:t>•</a:t>
            </a:r>
            <a:r>
              <a:rPr lang="en-US" sz="900" u="sng" dirty="0">
                <a:solidFill>
                  <a:schemeClr val="hlink"/>
                </a:solidFill>
                <a:latin typeface="+mn-lt"/>
                <a:hlinkClick r:id="rId3"/>
              </a:rPr>
              <a:t>https://www.ncbi.nlm.nih.gov/books/NBK499836/</a:t>
            </a:r>
            <a:endParaRPr sz="900" u="sng" dirty="0">
              <a:solidFill>
                <a:schemeClr val="hlink"/>
              </a:solidFill>
              <a:latin typeface="+mn-lt"/>
            </a:endParaRPr>
          </a:p>
          <a:p>
            <a:endParaRPr dirty="0"/>
          </a:p>
        </p:txBody>
      </p:sp>
      <p:sp>
        <p:nvSpPr>
          <p:cNvPr id="820" name="Google Shape;820;p33:notes"/>
          <p:cNvSpPr>
            <a:spLocks noGrp="1" noRot="1" noChangeAspect="1"/>
          </p:cNvSpPr>
          <p:nvPr>
            <p:ph type="sldImg" idx="2"/>
          </p:nvPr>
        </p:nvSpPr>
        <p:spPr>
          <a:xfrm>
            <a:off x="876300" y="1258888"/>
            <a:ext cx="6051550" cy="3403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016735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p34:notes"/>
          <p:cNvSpPr>
            <a:spLocks noGrp="1" noRot="1" noChangeAspect="1"/>
          </p:cNvSpPr>
          <p:nvPr>
            <p:ph type="sldImg" idx="2"/>
          </p:nvPr>
        </p:nvSpPr>
        <p:spPr>
          <a:xfrm>
            <a:off x="876300" y="1258888"/>
            <a:ext cx="6051550" cy="3403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7" name="Google Shape;827;p34:notes"/>
          <p:cNvSpPr txBox="1">
            <a:spLocks noGrp="1"/>
          </p:cNvSpPr>
          <p:nvPr>
            <p:ph type="body" idx="1"/>
          </p:nvPr>
        </p:nvSpPr>
        <p:spPr>
          <a:xfrm>
            <a:off x="780288" y="4851607"/>
            <a:ext cx="6242304" cy="3969496"/>
          </a:xfrm>
          <a:prstGeom prst="rect">
            <a:avLst/>
          </a:prstGeom>
          <a:noFill/>
          <a:ln>
            <a:noFill/>
          </a:ln>
        </p:spPr>
        <p:txBody>
          <a:bodyPr spcFirstLastPara="1" wrap="square" lIns="101076" tIns="50524" rIns="101076" bIns="50524" anchor="t" anchorCtr="0">
            <a:noAutofit/>
          </a:bodyPr>
          <a:lstStyle/>
          <a:p>
            <a:r>
              <a:rPr lang="en-US" b="1" dirty="0">
                <a:latin typeface="+mn-lt"/>
              </a:rPr>
              <a:t>Over half of children</a:t>
            </a:r>
            <a:r>
              <a:rPr lang="en-US" b="1" baseline="0" dirty="0">
                <a:latin typeface="+mn-lt"/>
              </a:rPr>
              <a:t> injured by abusive head trauma by age 4 will die before turning 21.  Those who survive have a 55% reduction in health-related quality of life.</a:t>
            </a:r>
          </a:p>
          <a:p>
            <a:r>
              <a:rPr lang="en-US" b="1" dirty="0">
                <a:latin typeface="+mn-lt"/>
              </a:rPr>
              <a:t>Symptoms</a:t>
            </a:r>
            <a:r>
              <a:rPr lang="en-US" b="1" baseline="0" dirty="0">
                <a:latin typeface="+mn-lt"/>
              </a:rPr>
              <a:t> include:</a:t>
            </a:r>
            <a:endParaRPr b="1" dirty="0">
              <a:latin typeface="+mn-lt"/>
            </a:endParaRPr>
          </a:p>
          <a:p>
            <a:pPr>
              <a:lnSpc>
                <a:spcPct val="115000"/>
              </a:lnSpc>
              <a:buClr>
                <a:schemeClr val="dk1"/>
              </a:buClr>
              <a:buSzPts val="1100"/>
            </a:pPr>
            <a:r>
              <a:rPr lang="en-US" b="1" dirty="0">
                <a:latin typeface="+mn-lt"/>
              </a:rPr>
              <a:t>Blindness</a:t>
            </a:r>
            <a:r>
              <a:rPr lang="en-US" dirty="0">
                <a:latin typeface="+mn-lt"/>
              </a:rPr>
              <a:t> – possible optic nerve, or pressure, occipital lobe damage, retinal damage</a:t>
            </a:r>
            <a:endParaRPr dirty="0">
              <a:latin typeface="+mn-lt"/>
            </a:endParaRPr>
          </a:p>
          <a:p>
            <a:pPr>
              <a:lnSpc>
                <a:spcPct val="115000"/>
              </a:lnSpc>
              <a:buClr>
                <a:schemeClr val="dk1"/>
              </a:buClr>
              <a:buSzPts val="1100"/>
            </a:pPr>
            <a:r>
              <a:rPr lang="en-US" b="1" dirty="0">
                <a:latin typeface="+mn-lt"/>
              </a:rPr>
              <a:t>Hydrocephalus aka “water (hydro) on the brain (</a:t>
            </a:r>
            <a:r>
              <a:rPr lang="en-US" b="1" dirty="0" err="1">
                <a:latin typeface="+mn-lt"/>
                <a:cs typeface="Calibri" panose="020F0502020204030204" pitchFamily="34" charset="0"/>
              </a:rPr>
              <a:t>cephalus</a:t>
            </a:r>
            <a:r>
              <a:rPr lang="en-US" b="1" dirty="0">
                <a:latin typeface="+mn-lt"/>
              </a:rPr>
              <a:t> means head)”</a:t>
            </a:r>
            <a:r>
              <a:rPr lang="en-US" dirty="0">
                <a:latin typeface="+mn-lt"/>
              </a:rPr>
              <a:t>- </a:t>
            </a:r>
            <a:r>
              <a:rPr lang="en-US" b="1" dirty="0">
                <a:latin typeface="+mn-lt"/>
              </a:rPr>
              <a:t>an accumulation of cerebrospinal fluid (CSF) occurs within the brain. This typically causes increased pressure inside the skull. Symptoms for Infants - a rapid increase in head circumference, eyes that are fixed downward.</a:t>
            </a:r>
          </a:p>
          <a:p>
            <a:pPr>
              <a:lnSpc>
                <a:spcPct val="115000"/>
              </a:lnSpc>
              <a:buClr>
                <a:schemeClr val="dk1"/>
              </a:buClr>
              <a:buSzPts val="1100"/>
            </a:pPr>
            <a:r>
              <a:rPr lang="en-US" b="1" dirty="0">
                <a:latin typeface="+mn-lt"/>
              </a:rPr>
              <a:t>Cerebral Palsy </a:t>
            </a:r>
            <a:r>
              <a:rPr lang="en-US" dirty="0">
                <a:latin typeface="+mn-lt"/>
              </a:rPr>
              <a:t>–</a:t>
            </a:r>
            <a:r>
              <a:rPr lang="en-US" b="1" dirty="0">
                <a:latin typeface="+mn-lt"/>
              </a:rPr>
              <a:t>is a problem that affects muscle tone, movement, and motor skills Most common motor disability of children. CP often is caused by brain damage that happens before or during a baby's birth, or during the first 3-to-5 years of a child's life</a:t>
            </a:r>
            <a:r>
              <a:rPr lang="en-US" dirty="0">
                <a:latin typeface="+mn-lt"/>
              </a:rPr>
              <a:t>. </a:t>
            </a:r>
          </a:p>
          <a:p>
            <a:pPr>
              <a:lnSpc>
                <a:spcPct val="115000"/>
              </a:lnSpc>
              <a:buClr>
                <a:schemeClr val="dk1"/>
              </a:buClr>
              <a:buSzPts val="1100"/>
            </a:pPr>
            <a:r>
              <a:rPr lang="en-US" sz="900" dirty="0"/>
              <a:t>Cerebral – brain Palsy – problems using muscles.</a:t>
            </a:r>
            <a:endParaRPr sz="900" dirty="0"/>
          </a:p>
          <a:p>
            <a:pPr>
              <a:lnSpc>
                <a:spcPct val="115000"/>
              </a:lnSpc>
              <a:buClr>
                <a:schemeClr val="dk1"/>
              </a:buClr>
              <a:buSzPts val="1100"/>
            </a:pPr>
            <a:r>
              <a:rPr lang="en-US" sz="900" dirty="0"/>
              <a:t>May have someone with a dx that </a:t>
            </a:r>
            <a:r>
              <a:rPr lang="en-US" sz="900" dirty="0" err="1"/>
              <a:t>aht</a:t>
            </a:r>
            <a:r>
              <a:rPr lang="en-US" sz="900" dirty="0"/>
              <a:t> could be the cause.</a:t>
            </a:r>
            <a:endParaRPr sz="900" dirty="0"/>
          </a:p>
          <a:p>
            <a:pPr>
              <a:lnSpc>
                <a:spcPct val="115000"/>
              </a:lnSpc>
              <a:buClr>
                <a:schemeClr val="dk1"/>
              </a:buClr>
              <a:buSzPts val="1100"/>
            </a:pPr>
            <a:r>
              <a:rPr lang="en-US" sz="900" b="1" dirty="0"/>
              <a:t>Congenital </a:t>
            </a:r>
            <a:r>
              <a:rPr lang="en-US" sz="900" b="1" dirty="0" err="1"/>
              <a:t>cp</a:t>
            </a:r>
            <a:r>
              <a:rPr lang="en-US" sz="900" b="1" dirty="0"/>
              <a:t> </a:t>
            </a:r>
            <a:r>
              <a:rPr lang="en-US" sz="900" dirty="0"/>
              <a:t>has nothing to do with trauma - 28 Days after birth – brain infection or injury</a:t>
            </a:r>
            <a:endParaRPr sz="900" dirty="0"/>
          </a:p>
          <a:p>
            <a:pPr>
              <a:lnSpc>
                <a:spcPct val="115000"/>
              </a:lnSpc>
              <a:buClr>
                <a:schemeClr val="dk1"/>
              </a:buClr>
              <a:buSzPts val="1100"/>
            </a:pPr>
            <a:r>
              <a:rPr lang="en-US" sz="900" u="sng" dirty="0">
                <a:solidFill>
                  <a:schemeClr val="hlink"/>
                </a:solidFill>
                <a:hlinkClick r:id="rId3"/>
              </a:rPr>
              <a:t>https://kidshealth.org/en/parents/cerebral-palsy.html</a:t>
            </a:r>
            <a:endParaRPr sz="900" u="sng" dirty="0">
              <a:solidFill>
                <a:schemeClr val="hlink"/>
              </a:solidFill>
            </a:endParaRPr>
          </a:p>
          <a:p>
            <a:pPr defTabSz="1003441">
              <a:defRPr/>
            </a:pPr>
            <a:r>
              <a:rPr lang="en-US" sz="900" dirty="0"/>
              <a:t>Adults- cognitive issues</a:t>
            </a:r>
          </a:p>
          <a:p>
            <a:endParaRPr sz="900" dirty="0"/>
          </a:p>
        </p:txBody>
      </p:sp>
      <p:sp>
        <p:nvSpPr>
          <p:cNvPr id="828" name="Google Shape;828;p34:notes"/>
          <p:cNvSpPr txBox="1">
            <a:spLocks noGrp="1"/>
          </p:cNvSpPr>
          <p:nvPr>
            <p:ph type="sldNum" idx="12"/>
          </p:nvPr>
        </p:nvSpPr>
        <p:spPr>
          <a:xfrm>
            <a:off x="4419826" y="9575447"/>
            <a:ext cx="3381248" cy="505814"/>
          </a:xfrm>
          <a:prstGeom prst="rect">
            <a:avLst/>
          </a:prstGeom>
          <a:noFill/>
          <a:ln>
            <a:noFill/>
          </a:ln>
        </p:spPr>
        <p:txBody>
          <a:bodyPr spcFirstLastPara="1" wrap="square" lIns="101076" tIns="50524" rIns="101076" bIns="50524" anchor="b" anchorCtr="0">
            <a:noAutofit/>
          </a:bodyPr>
          <a:lstStyle/>
          <a:p>
            <a:pPr algn="r">
              <a:buSzPts val="1400"/>
            </a:pPr>
            <a:fld id="{00000000-1234-1234-1234-123412341234}" type="slidenum">
              <a:rPr lang="en-US"/>
              <a:pPr algn="r">
                <a:buSzPts val="1400"/>
              </a:pPr>
              <a:t>28</a:t>
            </a:fld>
            <a:endParaRPr/>
          </a:p>
        </p:txBody>
      </p:sp>
    </p:spTree>
    <p:extLst>
      <p:ext uri="{BB962C8B-B14F-4D97-AF65-F5344CB8AC3E}">
        <p14:creationId xmlns:p14="http://schemas.microsoft.com/office/powerpoint/2010/main" val="11666198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Google Shape;872;p40:notes"/>
          <p:cNvSpPr>
            <a:spLocks noGrp="1" noRot="1" noChangeAspect="1"/>
          </p:cNvSpPr>
          <p:nvPr>
            <p:ph type="sldImg" idx="2"/>
          </p:nvPr>
        </p:nvSpPr>
        <p:spPr>
          <a:xfrm>
            <a:off x="876300" y="1258888"/>
            <a:ext cx="6051550" cy="3403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3" name="Google Shape;873;p40:notes"/>
          <p:cNvSpPr txBox="1">
            <a:spLocks noGrp="1"/>
          </p:cNvSpPr>
          <p:nvPr>
            <p:ph type="body" idx="1"/>
          </p:nvPr>
        </p:nvSpPr>
        <p:spPr>
          <a:xfrm>
            <a:off x="780288" y="4851607"/>
            <a:ext cx="6242304" cy="3969496"/>
          </a:xfrm>
          <a:prstGeom prst="rect">
            <a:avLst/>
          </a:prstGeom>
          <a:noFill/>
          <a:ln>
            <a:noFill/>
          </a:ln>
        </p:spPr>
        <p:txBody>
          <a:bodyPr spcFirstLastPara="1" wrap="square" lIns="101076" tIns="50524" rIns="101076" bIns="50524" anchor="t" anchorCtr="0">
            <a:noAutofit/>
          </a:bodyPr>
          <a:lstStyle/>
          <a:p>
            <a:pPr>
              <a:lnSpc>
                <a:spcPct val="150000"/>
              </a:lnSpc>
              <a:buSzPts val="2800"/>
            </a:pPr>
            <a:r>
              <a:rPr lang="en-US" b="1" i="0" u="none" strike="noStrike" cap="none" dirty="0">
                <a:solidFill>
                  <a:srgbClr val="000000"/>
                </a:solidFill>
                <a:latin typeface="+mn-lt"/>
                <a:ea typeface="Calibri"/>
                <a:cs typeface="Calibri"/>
                <a:sym typeface="Calibri"/>
              </a:rPr>
              <a:t>For example:</a:t>
            </a:r>
            <a:endParaRPr b="1" i="0" u="none" strike="noStrike" cap="none" dirty="0">
              <a:solidFill>
                <a:srgbClr val="000000"/>
              </a:solidFill>
              <a:latin typeface="+mn-lt"/>
              <a:ea typeface="Arial"/>
              <a:cs typeface="Arial"/>
              <a:sym typeface="Arial"/>
            </a:endParaRPr>
          </a:p>
          <a:p>
            <a:pPr marL="1516395" lvl="2" indent="-421221">
              <a:lnSpc>
                <a:spcPct val="150000"/>
              </a:lnSpc>
              <a:buSzPts val="1200"/>
              <a:buFont typeface="Arial"/>
              <a:buChar char="•"/>
            </a:pPr>
            <a:r>
              <a:rPr lang="en-US" b="1" i="0" u="none" strike="noStrike" cap="none" dirty="0">
                <a:solidFill>
                  <a:srgbClr val="000000"/>
                </a:solidFill>
                <a:latin typeface="+mn-lt"/>
                <a:ea typeface="Calibri"/>
                <a:cs typeface="Calibri"/>
                <a:sym typeface="Calibri"/>
              </a:rPr>
              <a:t>Admitted to Hospitals, released w/rehab or services</a:t>
            </a:r>
            <a:endParaRPr b="1" i="0" u="none" strike="noStrike" cap="none" dirty="0">
              <a:solidFill>
                <a:srgbClr val="000000"/>
              </a:solidFill>
              <a:latin typeface="+mn-lt"/>
              <a:ea typeface="Arial"/>
              <a:cs typeface="Arial"/>
              <a:sym typeface="Arial"/>
            </a:endParaRPr>
          </a:p>
          <a:p>
            <a:pPr marL="1516395" lvl="2" indent="-421221">
              <a:lnSpc>
                <a:spcPct val="150000"/>
              </a:lnSpc>
              <a:buSzPts val="1200"/>
              <a:buFont typeface="Arial"/>
              <a:buChar char="•"/>
            </a:pPr>
            <a:r>
              <a:rPr lang="en-US" b="1" i="0" u="none" strike="noStrike" cap="none" dirty="0">
                <a:solidFill>
                  <a:srgbClr val="000000"/>
                </a:solidFill>
                <a:latin typeface="+mn-lt"/>
                <a:ea typeface="Calibri"/>
                <a:cs typeface="Calibri"/>
                <a:sym typeface="Calibri"/>
              </a:rPr>
              <a:t>Treated and released, no recommendations </a:t>
            </a:r>
            <a:r>
              <a:rPr lang="en-US" b="1" dirty="0">
                <a:latin typeface="+mn-lt"/>
              </a:rPr>
              <a:t>Regardless of the age of the child, where they were seen, or where they get “cleared,” don’t think it’s in the past.  TBI needs to be addressed and monitored long-term.  </a:t>
            </a:r>
            <a:endParaRPr b="1" dirty="0">
              <a:latin typeface="+mn-lt"/>
            </a:endParaRPr>
          </a:p>
          <a:p>
            <a:r>
              <a:rPr lang="en-US" b="1" dirty="0">
                <a:latin typeface="+mn-lt"/>
              </a:rPr>
              <a:t>One year – </a:t>
            </a:r>
            <a:r>
              <a:rPr lang="en-US" b="1" i="0" u="none" strike="noStrike" cap="none" dirty="0">
                <a:solidFill>
                  <a:srgbClr val="000000"/>
                </a:solidFill>
                <a:latin typeface="+mn-lt"/>
                <a:ea typeface="Calibri"/>
                <a:cs typeface="Calibri"/>
                <a:sym typeface="Calibri"/>
              </a:rPr>
              <a:t>Studies show more likely to have a decreased IQ at 12 months.  </a:t>
            </a:r>
            <a:r>
              <a:rPr lang="en-US" b="1" i="0" u="none" strike="noStrike" cap="none" dirty="0" err="1">
                <a:solidFill>
                  <a:srgbClr val="000000"/>
                </a:solidFill>
                <a:latin typeface="+mn-lt"/>
                <a:ea typeface="Calibri"/>
                <a:cs typeface="Calibri"/>
                <a:sym typeface="Calibri"/>
              </a:rPr>
              <a:t>Samant</a:t>
            </a:r>
            <a:r>
              <a:rPr lang="en-US" b="1" i="0" u="none" strike="noStrike" cap="none" dirty="0">
                <a:solidFill>
                  <a:srgbClr val="000000"/>
                </a:solidFill>
                <a:latin typeface="+mn-lt"/>
                <a:ea typeface="Calibri"/>
                <a:cs typeface="Calibri"/>
                <a:sym typeface="Calibri"/>
              </a:rPr>
              <a:t>, et all 2008</a:t>
            </a:r>
            <a:endParaRPr b="1" i="0" u="none" strike="noStrike" cap="none" dirty="0">
              <a:solidFill>
                <a:srgbClr val="000000"/>
              </a:solidFill>
              <a:latin typeface="+mn-lt"/>
              <a:ea typeface="Arial"/>
              <a:cs typeface="Arial"/>
              <a:sym typeface="Arial"/>
            </a:endParaRPr>
          </a:p>
          <a:p>
            <a:endParaRPr b="1" dirty="0"/>
          </a:p>
        </p:txBody>
      </p:sp>
      <p:sp>
        <p:nvSpPr>
          <p:cNvPr id="874" name="Google Shape;874;p40:notes"/>
          <p:cNvSpPr txBox="1">
            <a:spLocks noGrp="1"/>
          </p:cNvSpPr>
          <p:nvPr>
            <p:ph type="sldNum" idx="12"/>
          </p:nvPr>
        </p:nvSpPr>
        <p:spPr>
          <a:xfrm>
            <a:off x="4419826" y="9575447"/>
            <a:ext cx="3381248" cy="505814"/>
          </a:xfrm>
          <a:prstGeom prst="rect">
            <a:avLst/>
          </a:prstGeom>
          <a:noFill/>
          <a:ln>
            <a:noFill/>
          </a:ln>
        </p:spPr>
        <p:txBody>
          <a:bodyPr spcFirstLastPara="1" wrap="square" lIns="101076" tIns="50524" rIns="101076" bIns="50524" anchor="b" anchorCtr="0">
            <a:noAutofit/>
          </a:bodyPr>
          <a:lstStyle/>
          <a:p>
            <a:pPr algn="r">
              <a:buSzPts val="1200"/>
            </a:pPr>
            <a:fld id="{00000000-1234-1234-1234-123412341234}" type="slidenum">
              <a:rPr lang="en-US">
                <a:latin typeface="Calibri"/>
                <a:ea typeface="Calibri"/>
                <a:cs typeface="Calibri"/>
                <a:sym typeface="Calibri"/>
              </a:rPr>
              <a:pPr algn="r">
                <a:buSzPts val="1200"/>
              </a:pPr>
              <a:t>29</a:t>
            </a:fld>
            <a:endParaRPr>
              <a:latin typeface="Calibri"/>
              <a:ea typeface="Calibri"/>
              <a:cs typeface="Calibri"/>
              <a:sym typeface="Calibri"/>
            </a:endParaRPr>
          </a:p>
        </p:txBody>
      </p:sp>
    </p:spTree>
    <p:extLst>
      <p:ext uri="{BB962C8B-B14F-4D97-AF65-F5344CB8AC3E}">
        <p14:creationId xmlns:p14="http://schemas.microsoft.com/office/powerpoint/2010/main" val="2229530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3:notes"/>
          <p:cNvSpPr>
            <a:spLocks noGrp="1" noRot="1" noChangeAspect="1"/>
          </p:cNvSpPr>
          <p:nvPr>
            <p:ph type="sldImg" idx="2"/>
          </p:nvPr>
        </p:nvSpPr>
        <p:spPr>
          <a:xfrm>
            <a:off x="876300" y="1258888"/>
            <a:ext cx="6051550" cy="3403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8" name="Google Shape;498;p3:notes"/>
          <p:cNvSpPr txBox="1">
            <a:spLocks noGrp="1"/>
          </p:cNvSpPr>
          <p:nvPr>
            <p:ph type="body" idx="1"/>
          </p:nvPr>
        </p:nvSpPr>
        <p:spPr>
          <a:xfrm>
            <a:off x="780288" y="4851607"/>
            <a:ext cx="6242304" cy="3969496"/>
          </a:xfrm>
          <a:prstGeom prst="rect">
            <a:avLst/>
          </a:prstGeom>
          <a:noFill/>
          <a:ln>
            <a:noFill/>
          </a:ln>
        </p:spPr>
        <p:txBody>
          <a:bodyPr spcFirstLastPara="1" wrap="square" lIns="101076" tIns="50524" rIns="101076" bIns="50524" anchor="t" anchorCtr="0">
            <a:noAutofit/>
          </a:bodyPr>
          <a:lstStyle/>
          <a:p>
            <a:r>
              <a:rPr lang="en-US" sz="1200" b="1" dirty="0"/>
              <a:t>Here’s a little more about us: Brain Links is a statewide team of brain injury specialists.</a:t>
            </a:r>
            <a:r>
              <a:rPr lang="en-US" sz="1200" b="1" baseline="0" dirty="0"/>
              <a:t>  There are four of us total.  I’m in East TN, we have Wendy and Paula in Middle and Carrie in West TN.</a:t>
            </a:r>
          </a:p>
          <a:p>
            <a:r>
              <a:rPr lang="en-US" sz="1200" b="1" baseline="0" dirty="0"/>
              <a:t>We equip professionals to better serve people with TBI with current research-based training and tools.  </a:t>
            </a:r>
          </a:p>
          <a:p>
            <a:endParaRPr lang="en-US" sz="1200" b="1" baseline="0" dirty="0"/>
          </a:p>
          <a:p>
            <a:r>
              <a:rPr lang="en-US" sz="1200" b="1" baseline="0" dirty="0"/>
              <a:t>One thing I like best about us - We work had to make sure that we offer family friendly materials that are interesting and easy to use.  </a:t>
            </a:r>
          </a:p>
          <a:p>
            <a:r>
              <a:rPr lang="en-US" sz="1200" b="1" dirty="0"/>
              <a:t>Our resources are made to serve people all ages – from 0-5 to school age, to adult and older adults.</a:t>
            </a:r>
          </a:p>
          <a:p>
            <a:r>
              <a:rPr lang="en-US" sz="1200" b="1" dirty="0"/>
              <a:t>Our toolkits are a collection of some of our newer resources – we designed them for healthcare providers and school nurses.</a:t>
            </a:r>
            <a:endParaRPr sz="1200" b="1" dirty="0"/>
          </a:p>
          <a:p>
            <a:endParaRPr dirty="0"/>
          </a:p>
          <a:p>
            <a:endParaRPr lang="en-US" sz="1600" b="1" dirty="0"/>
          </a:p>
          <a:p>
            <a:r>
              <a:rPr lang="en-US" sz="1600" dirty="0"/>
              <a:t>Source:</a:t>
            </a:r>
          </a:p>
          <a:p>
            <a:r>
              <a:rPr lang="en-US" sz="1600" dirty="0"/>
              <a:t>Report to Congress: Traumatic Brain Injury in the United ...www.cdc.gov › </a:t>
            </a:r>
            <a:r>
              <a:rPr lang="en-US" sz="1600" dirty="0" err="1"/>
              <a:t>traumaticbraininjury</a:t>
            </a:r>
            <a:r>
              <a:rPr lang="en-US" sz="1600" dirty="0"/>
              <a:t> › pubs › </a:t>
            </a:r>
            <a:r>
              <a:rPr lang="en-US" sz="1600" dirty="0" err="1"/>
              <a:t>tbi_report_to_congress</a:t>
            </a:r>
            <a:endParaRPr lang="en-US" sz="1600" dirty="0"/>
          </a:p>
          <a:p>
            <a:endParaRPr sz="1600" b="1" dirty="0"/>
          </a:p>
          <a:p>
            <a:endParaRPr dirty="0">
              <a:solidFill>
                <a:srgbClr val="000000"/>
              </a:solidFill>
            </a:endParaRPr>
          </a:p>
        </p:txBody>
      </p:sp>
      <p:sp>
        <p:nvSpPr>
          <p:cNvPr id="499" name="Google Shape;499;p3:notes"/>
          <p:cNvSpPr txBox="1">
            <a:spLocks noGrp="1"/>
          </p:cNvSpPr>
          <p:nvPr>
            <p:ph type="sldNum" idx="12"/>
          </p:nvPr>
        </p:nvSpPr>
        <p:spPr>
          <a:xfrm>
            <a:off x="4419826" y="9575447"/>
            <a:ext cx="3381248" cy="505814"/>
          </a:xfrm>
          <a:prstGeom prst="rect">
            <a:avLst/>
          </a:prstGeom>
          <a:noFill/>
          <a:ln>
            <a:noFill/>
          </a:ln>
        </p:spPr>
        <p:txBody>
          <a:bodyPr spcFirstLastPara="1" wrap="square" lIns="101076" tIns="50524" rIns="101076" bIns="50524" anchor="b" anchorCtr="0">
            <a:noAutofit/>
          </a:bodyPr>
          <a:lstStyle/>
          <a:p>
            <a:pPr algn="r">
              <a:buSzPts val="1400"/>
            </a:pPr>
            <a:fld id="{00000000-1234-1234-1234-123412341234}" type="slidenum">
              <a:rPr lang="en-US">
                <a:solidFill>
                  <a:srgbClr val="000000"/>
                </a:solidFill>
              </a:rPr>
              <a:pPr algn="r">
                <a:buSzPts val="1400"/>
              </a:pPr>
              <a:t>3</a:t>
            </a:fld>
            <a:endParaRPr>
              <a:solidFill>
                <a:srgbClr val="000000"/>
              </a:solidFill>
            </a:endParaRPr>
          </a:p>
        </p:txBody>
      </p:sp>
    </p:spTree>
    <p:extLst>
      <p:ext uri="{BB962C8B-B14F-4D97-AF65-F5344CB8AC3E}">
        <p14:creationId xmlns:p14="http://schemas.microsoft.com/office/powerpoint/2010/main" val="37741009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p:cNvGrpSpPr/>
        <p:nvPr/>
      </p:nvGrpSpPr>
      <p:grpSpPr>
        <a:xfrm>
          <a:off x="0" y="0"/>
          <a:ext cx="0" cy="0"/>
          <a:chOff x="0" y="0"/>
          <a:chExt cx="0" cy="0"/>
        </a:xfrm>
      </p:grpSpPr>
      <p:sp>
        <p:nvSpPr>
          <p:cNvPr id="882" name="Google Shape;882;p41:notes"/>
          <p:cNvSpPr txBox="1">
            <a:spLocks noGrp="1"/>
          </p:cNvSpPr>
          <p:nvPr>
            <p:ph type="sldNum" idx="12"/>
          </p:nvPr>
        </p:nvSpPr>
        <p:spPr>
          <a:xfrm>
            <a:off x="4419826" y="9575447"/>
            <a:ext cx="3381248" cy="505814"/>
          </a:xfrm>
          <a:prstGeom prst="rect">
            <a:avLst/>
          </a:prstGeom>
          <a:noFill/>
          <a:ln>
            <a:noFill/>
          </a:ln>
        </p:spPr>
        <p:txBody>
          <a:bodyPr spcFirstLastPara="1" wrap="square" lIns="101076" tIns="50524" rIns="101076" bIns="50524" anchor="b" anchorCtr="0">
            <a:noAutofit/>
          </a:bodyPr>
          <a:lstStyle/>
          <a:p>
            <a:pPr algn="r">
              <a:buSzPts val="1400"/>
            </a:pPr>
            <a:fld id="{00000000-1234-1234-1234-123412341234}" type="slidenum">
              <a:rPr lang="en-US"/>
              <a:pPr algn="r">
                <a:buSzPts val="1400"/>
              </a:pPr>
              <a:t>30</a:t>
            </a:fld>
            <a:endParaRPr/>
          </a:p>
        </p:txBody>
      </p:sp>
      <p:sp>
        <p:nvSpPr>
          <p:cNvPr id="883" name="Google Shape;883;p41:notes"/>
          <p:cNvSpPr>
            <a:spLocks noGrp="1" noRot="1" noChangeAspect="1"/>
          </p:cNvSpPr>
          <p:nvPr>
            <p:ph type="sldImg" idx="2"/>
          </p:nvPr>
        </p:nvSpPr>
        <p:spPr>
          <a:xfrm>
            <a:off x="758825" y="828675"/>
            <a:ext cx="7412038" cy="41687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84" name="Google Shape;884;p41:notes"/>
          <p:cNvSpPr txBox="1">
            <a:spLocks noGrp="1"/>
          </p:cNvSpPr>
          <p:nvPr>
            <p:ph type="body" idx="1"/>
          </p:nvPr>
        </p:nvSpPr>
        <p:spPr>
          <a:xfrm>
            <a:off x="394966" y="5277962"/>
            <a:ext cx="8088021" cy="5652857"/>
          </a:xfrm>
          <a:prstGeom prst="rect">
            <a:avLst/>
          </a:prstGeom>
          <a:noFill/>
          <a:ln>
            <a:noFill/>
          </a:ln>
        </p:spPr>
        <p:txBody>
          <a:bodyPr spcFirstLastPara="1" wrap="square" lIns="101076" tIns="50524" rIns="101076" bIns="50524" anchor="t" anchorCtr="0">
            <a:noAutofit/>
          </a:bodyPr>
          <a:lstStyle/>
          <a:p>
            <a:pPr>
              <a:lnSpc>
                <a:spcPct val="115000"/>
              </a:lnSpc>
              <a:buClr>
                <a:schemeClr val="dk1"/>
              </a:buClr>
              <a:buSzPts val="1100"/>
            </a:pPr>
            <a:r>
              <a:rPr lang="en-US" b="1" dirty="0"/>
              <a:t>This chart gives you a glimpse</a:t>
            </a:r>
            <a:r>
              <a:rPr lang="en-US" b="1" baseline="0" dirty="0"/>
              <a:t> of how many times there is a major peak in brain development from birth to early twenties.</a:t>
            </a:r>
          </a:p>
          <a:p>
            <a:pPr>
              <a:lnSpc>
                <a:spcPct val="115000"/>
              </a:lnSpc>
              <a:buClr>
                <a:schemeClr val="dk1"/>
              </a:buClr>
              <a:buSzPts val="1100"/>
            </a:pPr>
            <a:r>
              <a:rPr lang="en-US" b="1" dirty="0"/>
              <a:t>From 0-5 years is</a:t>
            </a:r>
            <a:r>
              <a:rPr lang="en-US" b="1" baseline="0" dirty="0"/>
              <a:t> a critical stage of development for children.  They’re learning how to walk, talk, become independent and are also learning who to trust in their lives.</a:t>
            </a:r>
          </a:p>
          <a:p>
            <a:pPr>
              <a:lnSpc>
                <a:spcPct val="115000"/>
              </a:lnSpc>
              <a:buClr>
                <a:schemeClr val="dk1"/>
              </a:buClr>
              <a:buSzPts val="1100"/>
            </a:pPr>
            <a:r>
              <a:rPr lang="en-US" b="1" baseline="0" dirty="0"/>
              <a:t>From 14-18, they’re learning how to transition into an adult.  They’re learning who they are as a person.</a:t>
            </a:r>
          </a:p>
          <a:p>
            <a:pPr>
              <a:lnSpc>
                <a:spcPct val="115000"/>
              </a:lnSpc>
              <a:buClr>
                <a:schemeClr val="dk1"/>
              </a:buClr>
              <a:buSzPts val="1100"/>
            </a:pPr>
            <a:r>
              <a:rPr lang="en-US" b="1" baseline="0" dirty="0"/>
              <a:t>If there is an injury at any of these ages, new learning from that point on can be delayed or maybe not happen at all.  So if that young adult’s injury causes changes and they never achieves that development of “who they are” – (with a frontal lobe injury, could be more impulsive, less confident in themselves, they’re more likely to not have positive relationships, maybe less likely to hold a steady job.)</a:t>
            </a:r>
            <a:endParaRPr lang="en-US" b="1" dirty="0"/>
          </a:p>
          <a:p>
            <a:pPr marL="0" marR="0" lvl="0" indent="0" algn="l" defTabSz="914400" rtl="0" eaLnBrk="1" fontAlgn="auto" latinLnBrk="0" hangingPunct="1">
              <a:lnSpc>
                <a:spcPct val="115000"/>
              </a:lnSpc>
              <a:spcBef>
                <a:spcPts val="0"/>
              </a:spcBef>
              <a:spcAft>
                <a:spcPts val="0"/>
              </a:spcAft>
              <a:buClr>
                <a:prstClr val="black"/>
              </a:buClr>
              <a:buSzPts val="1100"/>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*Source of chart - Lash &amp; Associates Publishing booklet: Brain Development in Children and Adolescents. https://lapublishing.com/brain-development-in-children-adolescents/</a:t>
            </a:r>
          </a:p>
          <a:p>
            <a:pPr>
              <a:lnSpc>
                <a:spcPct val="115000"/>
              </a:lnSpc>
              <a:buClr>
                <a:schemeClr val="dk1"/>
              </a:buClr>
              <a:buSzPts val="1100"/>
            </a:pPr>
            <a:endParaRPr lang="en-US" b="1" dirty="0"/>
          </a:p>
        </p:txBody>
      </p:sp>
    </p:spTree>
    <p:extLst>
      <p:ext uri="{BB962C8B-B14F-4D97-AF65-F5344CB8AC3E}">
        <p14:creationId xmlns:p14="http://schemas.microsoft.com/office/powerpoint/2010/main" val="31880799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Google Shape;902;p43:notes"/>
          <p:cNvSpPr>
            <a:spLocks noGrp="1" noRot="1" noChangeAspect="1"/>
          </p:cNvSpPr>
          <p:nvPr>
            <p:ph type="sldImg" idx="2"/>
          </p:nvPr>
        </p:nvSpPr>
        <p:spPr>
          <a:xfrm>
            <a:off x="876300" y="1258888"/>
            <a:ext cx="6051550" cy="3403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3" name="Google Shape;903;p43:notes"/>
          <p:cNvSpPr txBox="1">
            <a:spLocks noGrp="1"/>
          </p:cNvSpPr>
          <p:nvPr>
            <p:ph type="body" idx="1"/>
          </p:nvPr>
        </p:nvSpPr>
        <p:spPr>
          <a:xfrm>
            <a:off x="780288" y="4851607"/>
            <a:ext cx="6242304" cy="3969496"/>
          </a:xfrm>
          <a:prstGeom prst="rect">
            <a:avLst/>
          </a:prstGeom>
          <a:noFill/>
          <a:ln>
            <a:noFill/>
          </a:ln>
        </p:spPr>
        <p:txBody>
          <a:bodyPr spcFirstLastPara="1" wrap="square" lIns="101076" tIns="50524" rIns="101076" bIns="50524" anchor="t" anchorCtr="0">
            <a:noAutofit/>
          </a:bodyPr>
          <a:lstStyle/>
          <a:p>
            <a:r>
              <a:rPr lang="en-US" b="1" dirty="0"/>
              <a:t>Timing </a:t>
            </a:r>
            <a:r>
              <a:rPr lang="en-US" b="1" baseline="0" dirty="0"/>
              <a:t>is critical as part of the child’s medical care to have supports during transition because of the possible behavioral and/or educational challenges.  The school is more likely to take the advice of a physician when services are needed.</a:t>
            </a:r>
          </a:p>
          <a:p>
            <a:r>
              <a:rPr lang="en-US" b="1" baseline="0" dirty="0"/>
              <a:t>  </a:t>
            </a:r>
            <a:endParaRPr lang="en-US" sz="900" dirty="0"/>
          </a:p>
          <a:p>
            <a:r>
              <a:rPr lang="en-US" sz="900" dirty="0"/>
              <a:t>Because of their stage of development, young children are at highest risk for long-term behavior and learning challenges following a TBI </a:t>
            </a:r>
            <a:endParaRPr sz="900" dirty="0"/>
          </a:p>
          <a:p>
            <a:r>
              <a:rPr lang="en-US" sz="900" dirty="0"/>
              <a:t>Longitudinal outcome studies in young children report cognitive and language deficits that influence school readiness and later school achievement</a:t>
            </a:r>
            <a:endParaRPr sz="900" dirty="0"/>
          </a:p>
          <a:p>
            <a:r>
              <a:rPr lang="en-US" sz="900" dirty="0"/>
              <a:t>more severely injured children demonstrating greater risk for long-term neuropsychological impairment - These children enter school with potential for reduced capacity for learning and at great risk for development of secondary social and behavioral issues because of TBI-related cognitive changes</a:t>
            </a:r>
            <a:endParaRPr sz="900" dirty="0"/>
          </a:p>
        </p:txBody>
      </p:sp>
      <p:sp>
        <p:nvSpPr>
          <p:cNvPr id="904" name="Google Shape;904;p43:notes"/>
          <p:cNvSpPr txBox="1">
            <a:spLocks noGrp="1"/>
          </p:cNvSpPr>
          <p:nvPr>
            <p:ph type="sldNum" idx="12"/>
          </p:nvPr>
        </p:nvSpPr>
        <p:spPr>
          <a:xfrm>
            <a:off x="4419826" y="9575447"/>
            <a:ext cx="3381248" cy="505814"/>
          </a:xfrm>
          <a:prstGeom prst="rect">
            <a:avLst/>
          </a:prstGeom>
          <a:noFill/>
          <a:ln>
            <a:noFill/>
          </a:ln>
        </p:spPr>
        <p:txBody>
          <a:bodyPr spcFirstLastPara="1" wrap="square" lIns="101076" tIns="50524" rIns="101076" bIns="50524" anchor="b" anchorCtr="0">
            <a:noAutofit/>
          </a:bodyPr>
          <a:lstStyle/>
          <a:p>
            <a:pPr algn="r">
              <a:buSzPts val="1400"/>
            </a:pPr>
            <a:fld id="{00000000-1234-1234-1234-123412341234}" type="slidenum">
              <a:rPr lang="en-US"/>
              <a:pPr algn="r">
                <a:buSzPts val="1400"/>
              </a:pPr>
              <a:t>31</a:t>
            </a:fld>
            <a:endParaRPr/>
          </a:p>
        </p:txBody>
      </p:sp>
    </p:spTree>
    <p:extLst>
      <p:ext uri="{BB962C8B-B14F-4D97-AF65-F5344CB8AC3E}">
        <p14:creationId xmlns:p14="http://schemas.microsoft.com/office/powerpoint/2010/main" val="33102140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1"/>
        <p:cNvGrpSpPr/>
        <p:nvPr/>
      </p:nvGrpSpPr>
      <p:grpSpPr>
        <a:xfrm>
          <a:off x="0" y="0"/>
          <a:ext cx="0" cy="0"/>
          <a:chOff x="0" y="0"/>
          <a:chExt cx="0" cy="0"/>
        </a:xfrm>
      </p:grpSpPr>
      <p:sp>
        <p:nvSpPr>
          <p:cNvPr id="912" name="Google Shape;912;p44:notes"/>
          <p:cNvSpPr>
            <a:spLocks noGrp="1" noRot="1" noChangeAspect="1"/>
          </p:cNvSpPr>
          <p:nvPr>
            <p:ph type="sldImg" idx="2"/>
          </p:nvPr>
        </p:nvSpPr>
        <p:spPr>
          <a:xfrm>
            <a:off x="876300" y="1258888"/>
            <a:ext cx="6051550" cy="3403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3" name="Google Shape;913;p44:notes"/>
          <p:cNvSpPr txBox="1">
            <a:spLocks noGrp="1"/>
          </p:cNvSpPr>
          <p:nvPr>
            <p:ph type="body" idx="1"/>
          </p:nvPr>
        </p:nvSpPr>
        <p:spPr>
          <a:xfrm>
            <a:off x="780288" y="4851607"/>
            <a:ext cx="6242304" cy="3969496"/>
          </a:xfrm>
          <a:prstGeom prst="rect">
            <a:avLst/>
          </a:prstGeom>
          <a:noFill/>
          <a:ln>
            <a:noFill/>
          </a:ln>
        </p:spPr>
        <p:txBody>
          <a:bodyPr spcFirstLastPara="1" wrap="square" lIns="101076" tIns="50524" rIns="101076" bIns="50524" anchor="t" anchorCtr="0">
            <a:noAutofit/>
          </a:bodyPr>
          <a:lstStyle/>
          <a:p>
            <a:r>
              <a:rPr lang="en-US" b="1" dirty="0"/>
              <a:t>Zack</a:t>
            </a:r>
            <a:r>
              <a:rPr lang="en-US" b="1" baseline="0" dirty="0"/>
              <a:t> was injured at 4 years old in January.  </a:t>
            </a:r>
            <a:r>
              <a:rPr lang="en-US" b="1" baseline="0"/>
              <a:t>Car </a:t>
            </a:r>
            <a:r>
              <a:rPr lang="en-US" b="1" baseline="0" dirty="0"/>
              <a:t>accident, loss of consciousness, skull and facial fractures, swelling in the brain caused a shift – this was not a concussion.  Despite all of us this telling us his injury was very serious, he recovered PHYSICALLY quickly as most children do.  Most of his injuries were invisible and other than a scar on his forehead that could be missed, he “looked” good – a beautiful boy.</a:t>
            </a:r>
          </a:p>
          <a:p>
            <a:endParaRPr lang="en-US" b="1" dirty="0"/>
          </a:p>
          <a:p>
            <a:r>
              <a:rPr lang="en-US" b="1" dirty="0"/>
              <a:t>Explain recovers</a:t>
            </a:r>
            <a:r>
              <a:rPr lang="en-US" b="1" baseline="0" dirty="0"/>
              <a:t> “beautifully” – invisible injury</a:t>
            </a:r>
          </a:p>
          <a:p>
            <a:r>
              <a:rPr lang="en-US" b="1" baseline="0" dirty="0"/>
              <a:t>When he began Kindergarten, his teacher didn’t know about his injury and he had recovered so well, it was not apparent.  What she did begin to notice was his disruptive behavior.  By October, he was hitting children, walking around the classroom when he was supposed to be seated.  His Mom was told he was “failing Kindergarten.”  Because he was not identified as having sustained this very serious injury, they didn’t know what might be causing it –  and thought he was a boy just being a boy.  This is when his mother reached out to us and we provided training for his school and follow up with his teacher.  It was the first time most of the staff that saw him every day learned that he had survived the injury only earlier that year.  </a:t>
            </a:r>
          </a:p>
          <a:p>
            <a:endParaRPr lang="en-US" dirty="0"/>
          </a:p>
          <a:p>
            <a:r>
              <a:rPr lang="en-US" dirty="0"/>
              <a:t>Let’s first look at just one year after the injury. This is, unfortunately, an all too typical case for us. Zack…</a:t>
            </a:r>
            <a:endParaRPr dirty="0"/>
          </a:p>
        </p:txBody>
      </p:sp>
      <p:sp>
        <p:nvSpPr>
          <p:cNvPr id="914" name="Google Shape;914;p44:notes"/>
          <p:cNvSpPr txBox="1">
            <a:spLocks noGrp="1"/>
          </p:cNvSpPr>
          <p:nvPr>
            <p:ph type="sldNum" idx="12"/>
          </p:nvPr>
        </p:nvSpPr>
        <p:spPr>
          <a:xfrm>
            <a:off x="4419826" y="9575447"/>
            <a:ext cx="3381248" cy="505814"/>
          </a:xfrm>
          <a:prstGeom prst="rect">
            <a:avLst/>
          </a:prstGeom>
          <a:noFill/>
          <a:ln>
            <a:noFill/>
          </a:ln>
        </p:spPr>
        <p:txBody>
          <a:bodyPr spcFirstLastPara="1" wrap="square" lIns="101076" tIns="50524" rIns="101076" bIns="50524" anchor="b" anchorCtr="0">
            <a:noAutofit/>
          </a:bodyPr>
          <a:lstStyle/>
          <a:p>
            <a:pPr algn="r">
              <a:buSzPts val="1200"/>
            </a:pPr>
            <a:fld id="{00000000-1234-1234-1234-123412341234}" type="slidenum">
              <a:rPr lang="en-US">
                <a:latin typeface="Calibri"/>
                <a:ea typeface="Calibri"/>
                <a:cs typeface="Calibri"/>
                <a:sym typeface="Calibri"/>
              </a:rPr>
              <a:pPr algn="r">
                <a:buSzPts val="1200"/>
              </a:pPr>
              <a:t>32</a:t>
            </a:fld>
            <a:endParaRPr>
              <a:latin typeface="Calibri"/>
              <a:ea typeface="Calibri"/>
              <a:cs typeface="Calibri"/>
              <a:sym typeface="Calibri"/>
            </a:endParaRPr>
          </a:p>
        </p:txBody>
      </p:sp>
    </p:spTree>
    <p:extLst>
      <p:ext uri="{BB962C8B-B14F-4D97-AF65-F5344CB8AC3E}">
        <p14:creationId xmlns:p14="http://schemas.microsoft.com/office/powerpoint/2010/main" val="40911640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p46:notes"/>
          <p:cNvSpPr txBox="1">
            <a:spLocks noGrp="1"/>
          </p:cNvSpPr>
          <p:nvPr>
            <p:ph type="body" idx="1"/>
          </p:nvPr>
        </p:nvSpPr>
        <p:spPr>
          <a:xfrm>
            <a:off x="780288" y="4851607"/>
            <a:ext cx="6242304" cy="3969496"/>
          </a:xfrm>
          <a:prstGeom prst="rect">
            <a:avLst/>
          </a:prstGeom>
          <a:noFill/>
          <a:ln>
            <a:noFill/>
          </a:ln>
        </p:spPr>
        <p:txBody>
          <a:bodyPr spcFirstLastPara="1" wrap="square" lIns="101076" tIns="50524" rIns="101076" bIns="50524" anchor="t" anchorCtr="0">
            <a:noAutofit/>
          </a:bodyPr>
          <a:lstStyle/>
          <a:p>
            <a:r>
              <a:rPr lang="en-US" b="1" dirty="0"/>
              <a:t>It</a:t>
            </a:r>
            <a:r>
              <a:rPr lang="en-US" b="1" baseline="0" dirty="0"/>
              <a:t> makes perfect sense, but studies have found there where there was </a:t>
            </a:r>
            <a:r>
              <a:rPr lang="en-US" b="1" i="1" baseline="0" dirty="0"/>
              <a:t>already</a:t>
            </a:r>
            <a:r>
              <a:rPr lang="en-US" b="1" baseline="0" dirty="0"/>
              <a:t> family dysfunction, the child also had greater dysfunction </a:t>
            </a:r>
            <a:r>
              <a:rPr lang="en-US" b="1" i="1" baseline="0" dirty="0"/>
              <a:t>after </a:t>
            </a:r>
            <a:r>
              <a:rPr lang="en-US" b="1" baseline="0" dirty="0"/>
              <a:t>TBI.  </a:t>
            </a:r>
          </a:p>
          <a:p>
            <a:r>
              <a:rPr lang="en-US" b="1" baseline="0" dirty="0"/>
              <a:t>Families need that connection to information, support and services.  </a:t>
            </a:r>
            <a:endParaRPr b="1" dirty="0"/>
          </a:p>
        </p:txBody>
      </p:sp>
      <p:sp>
        <p:nvSpPr>
          <p:cNvPr id="925" name="Google Shape;925;p46:notes"/>
          <p:cNvSpPr>
            <a:spLocks noGrp="1" noRot="1" noChangeAspect="1"/>
          </p:cNvSpPr>
          <p:nvPr>
            <p:ph type="sldImg" idx="2"/>
          </p:nvPr>
        </p:nvSpPr>
        <p:spPr>
          <a:xfrm>
            <a:off x="876300" y="1258888"/>
            <a:ext cx="6051550" cy="3403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640747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8"/>
        <p:cNvGrpSpPr/>
        <p:nvPr/>
      </p:nvGrpSpPr>
      <p:grpSpPr>
        <a:xfrm>
          <a:off x="0" y="0"/>
          <a:ext cx="0" cy="0"/>
          <a:chOff x="0" y="0"/>
          <a:chExt cx="0" cy="0"/>
        </a:xfrm>
      </p:grpSpPr>
      <p:sp>
        <p:nvSpPr>
          <p:cNvPr id="939" name="Google Shape;939;p47:notes"/>
          <p:cNvSpPr txBox="1">
            <a:spLocks noGrp="1"/>
          </p:cNvSpPr>
          <p:nvPr>
            <p:ph type="body" idx="1"/>
          </p:nvPr>
        </p:nvSpPr>
        <p:spPr>
          <a:xfrm>
            <a:off x="780288" y="4851607"/>
            <a:ext cx="6242304" cy="3969496"/>
          </a:xfrm>
          <a:prstGeom prst="rect">
            <a:avLst/>
          </a:prstGeom>
          <a:noFill/>
          <a:ln>
            <a:noFill/>
          </a:ln>
        </p:spPr>
        <p:txBody>
          <a:bodyPr spcFirstLastPara="1" wrap="square" lIns="101076" tIns="50524" rIns="101076" bIns="50524" anchor="t" anchorCtr="0">
            <a:noAutofit/>
          </a:bodyPr>
          <a:lstStyle/>
          <a:p>
            <a:endParaRPr/>
          </a:p>
        </p:txBody>
      </p:sp>
      <p:sp>
        <p:nvSpPr>
          <p:cNvPr id="940" name="Google Shape;940;p47:notes"/>
          <p:cNvSpPr>
            <a:spLocks noGrp="1" noRot="1" noChangeAspect="1"/>
          </p:cNvSpPr>
          <p:nvPr>
            <p:ph type="sldImg" idx="2"/>
          </p:nvPr>
        </p:nvSpPr>
        <p:spPr>
          <a:xfrm>
            <a:off x="876300" y="1258888"/>
            <a:ext cx="6051550" cy="3403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537300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4"/>
        <p:cNvGrpSpPr/>
        <p:nvPr/>
      </p:nvGrpSpPr>
      <p:grpSpPr>
        <a:xfrm>
          <a:off x="0" y="0"/>
          <a:ext cx="0" cy="0"/>
          <a:chOff x="0" y="0"/>
          <a:chExt cx="0" cy="0"/>
        </a:xfrm>
      </p:grpSpPr>
      <p:sp>
        <p:nvSpPr>
          <p:cNvPr id="945" name="Google Shape;945;p48:notes"/>
          <p:cNvSpPr>
            <a:spLocks noGrp="1" noRot="1" noChangeAspect="1"/>
          </p:cNvSpPr>
          <p:nvPr>
            <p:ph type="sldImg" idx="2"/>
          </p:nvPr>
        </p:nvSpPr>
        <p:spPr>
          <a:xfrm>
            <a:off x="876300" y="1258888"/>
            <a:ext cx="6051550" cy="3403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6" name="Google Shape;946;p48:notes"/>
          <p:cNvSpPr txBox="1">
            <a:spLocks noGrp="1"/>
          </p:cNvSpPr>
          <p:nvPr>
            <p:ph type="body" idx="1"/>
          </p:nvPr>
        </p:nvSpPr>
        <p:spPr>
          <a:xfrm>
            <a:off x="780288" y="4851607"/>
            <a:ext cx="6242304" cy="3969496"/>
          </a:xfrm>
          <a:prstGeom prst="rect">
            <a:avLst/>
          </a:prstGeom>
          <a:noFill/>
          <a:ln>
            <a:noFill/>
          </a:ln>
        </p:spPr>
        <p:txBody>
          <a:bodyPr spcFirstLastPara="1" wrap="square" lIns="101076" tIns="50524" rIns="101076" bIns="50524" anchor="t" anchorCtr="0">
            <a:noAutofit/>
          </a:bodyPr>
          <a:lstStyle/>
          <a:p>
            <a:r>
              <a:rPr lang="en-US" b="1" dirty="0"/>
              <a:t>For obesity,</a:t>
            </a:r>
            <a:r>
              <a:rPr lang="en-US" b="1" baseline="0" dirty="0"/>
              <a:t> TN is one of 12 states with food insecurity and at the same time we have one of the highest rates of obesity &amp; diabetes…</a:t>
            </a:r>
          </a:p>
          <a:p>
            <a:r>
              <a:rPr lang="en-US" b="1" baseline="0" dirty="0"/>
              <a:t>Having food insecurity and TBI both decrease school performance and cognitive development in children.</a:t>
            </a:r>
          </a:p>
        </p:txBody>
      </p:sp>
      <p:sp>
        <p:nvSpPr>
          <p:cNvPr id="947" name="Google Shape;947;p48:notes"/>
          <p:cNvSpPr txBox="1">
            <a:spLocks noGrp="1"/>
          </p:cNvSpPr>
          <p:nvPr>
            <p:ph type="sldNum" idx="12"/>
          </p:nvPr>
        </p:nvSpPr>
        <p:spPr>
          <a:xfrm>
            <a:off x="4419826" y="9575447"/>
            <a:ext cx="3381248" cy="505814"/>
          </a:xfrm>
          <a:prstGeom prst="rect">
            <a:avLst/>
          </a:prstGeom>
          <a:noFill/>
          <a:ln>
            <a:noFill/>
          </a:ln>
        </p:spPr>
        <p:txBody>
          <a:bodyPr spcFirstLastPara="1" wrap="square" lIns="101076" tIns="50524" rIns="101076" bIns="50524" anchor="b" anchorCtr="0">
            <a:noAutofit/>
          </a:bodyPr>
          <a:lstStyle/>
          <a:p>
            <a:pPr algn="r">
              <a:buSzPts val="1400"/>
            </a:pPr>
            <a:fld id="{00000000-1234-1234-1234-123412341234}" type="slidenum">
              <a:rPr lang="en-US"/>
              <a:pPr algn="r">
                <a:buSzPts val="1400"/>
              </a:pPr>
              <a:t>35</a:t>
            </a:fld>
            <a:endParaRPr/>
          </a:p>
        </p:txBody>
      </p:sp>
    </p:spTree>
    <p:extLst>
      <p:ext uri="{BB962C8B-B14F-4D97-AF65-F5344CB8AC3E}">
        <p14:creationId xmlns:p14="http://schemas.microsoft.com/office/powerpoint/2010/main" val="21411635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p50:notes"/>
          <p:cNvSpPr>
            <a:spLocks noGrp="1" noRot="1" noChangeAspect="1"/>
          </p:cNvSpPr>
          <p:nvPr>
            <p:ph type="sldImg" idx="2"/>
          </p:nvPr>
        </p:nvSpPr>
        <p:spPr>
          <a:xfrm>
            <a:off x="876300" y="1258888"/>
            <a:ext cx="6051550" cy="3403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5" name="Google Shape;965;p50:notes"/>
          <p:cNvSpPr txBox="1">
            <a:spLocks noGrp="1"/>
          </p:cNvSpPr>
          <p:nvPr>
            <p:ph type="body" idx="1"/>
          </p:nvPr>
        </p:nvSpPr>
        <p:spPr>
          <a:xfrm>
            <a:off x="780288" y="4851607"/>
            <a:ext cx="6242304" cy="3969496"/>
          </a:xfrm>
          <a:prstGeom prst="rect">
            <a:avLst/>
          </a:prstGeom>
          <a:noFill/>
          <a:ln>
            <a:noFill/>
          </a:ln>
        </p:spPr>
        <p:txBody>
          <a:bodyPr spcFirstLastPara="1" wrap="square" lIns="101076" tIns="50524" rIns="101076" bIns="50524" anchor="t" anchorCtr="0">
            <a:noAutofit/>
          </a:bodyPr>
          <a:lstStyle/>
          <a:p>
            <a:pPr>
              <a:lnSpc>
                <a:spcPct val="115000"/>
              </a:lnSpc>
              <a:buClr>
                <a:schemeClr val="dk1"/>
              </a:buClr>
              <a:buSzPts val="1100"/>
            </a:pPr>
            <a:r>
              <a:rPr lang="en-US" b="1" dirty="0"/>
              <a:t>Of</a:t>
            </a:r>
            <a:r>
              <a:rPr lang="en-US" b="1" baseline="0" dirty="0"/>
              <a:t> those injured, </a:t>
            </a:r>
            <a:r>
              <a:rPr lang="en-US" b="1" dirty="0"/>
              <a:t>nearly 1/3</a:t>
            </a:r>
            <a:r>
              <a:rPr lang="en-US" b="1" baseline="0" dirty="0"/>
              <a:t> report some involvement with the criminal justice system w</a:t>
            </a:r>
            <a:r>
              <a:rPr lang="en-US" b="1" dirty="0"/>
              <a:t>ithin 5 years post TBI.</a:t>
            </a:r>
            <a:endParaRPr lang="en-US" b="1" baseline="0" dirty="0"/>
          </a:p>
          <a:p>
            <a:pPr defTabSz="1003441">
              <a:lnSpc>
                <a:spcPct val="115000"/>
              </a:lnSpc>
              <a:buClr>
                <a:schemeClr val="dk1"/>
              </a:buClr>
              <a:buSzPts val="1100"/>
              <a:defRPr/>
            </a:pPr>
            <a:r>
              <a:rPr lang="en-US" b="1" baseline="0" dirty="0"/>
              <a:t>Within the Justice System, 41% of Juveniles and 50-80% of adults have sustained a TBI.</a:t>
            </a:r>
          </a:p>
          <a:p>
            <a:pPr defTabSz="1003441">
              <a:lnSpc>
                <a:spcPct val="115000"/>
              </a:lnSpc>
              <a:buClr>
                <a:schemeClr val="dk1"/>
              </a:buClr>
              <a:buSzPts val="1100"/>
              <a:defRPr/>
            </a:pPr>
            <a:endParaRPr lang="en-US" b="1" baseline="0" dirty="0"/>
          </a:p>
          <a:p>
            <a:pPr defTabSz="1003441">
              <a:lnSpc>
                <a:spcPct val="115000"/>
              </a:lnSpc>
              <a:buSzPts val="1100"/>
              <a:defRPr/>
            </a:pPr>
            <a:r>
              <a:rPr lang="en-US" b="1" dirty="0">
                <a:solidFill>
                  <a:srgbClr val="000000"/>
                </a:solidFill>
              </a:rPr>
              <a:t>-Juveniles in adult prisons were 50 more likely to report being attacked with a weapon by staff and one</a:t>
            </a:r>
            <a:r>
              <a:rPr lang="en-US" dirty="0">
                <a:solidFill>
                  <a:srgbClr val="000000"/>
                </a:solidFill>
              </a:rPr>
              <a:t> </a:t>
            </a:r>
            <a:r>
              <a:rPr lang="en-US" b="1" dirty="0">
                <a:solidFill>
                  <a:srgbClr val="000000"/>
                </a:solidFill>
              </a:rPr>
              <a:t>in ten juveniles report being “beaten up” by staff.</a:t>
            </a:r>
          </a:p>
          <a:p>
            <a:pPr>
              <a:lnSpc>
                <a:spcPct val="115000"/>
              </a:lnSpc>
              <a:buClr>
                <a:schemeClr val="dk1"/>
              </a:buClr>
              <a:buSzPts val="1100"/>
            </a:pPr>
            <a:r>
              <a:rPr lang="en-US" b="1" dirty="0"/>
              <a:t>If you’re dealing with a juvenile</a:t>
            </a:r>
            <a:r>
              <a:rPr lang="en-US" b="1" baseline="0" dirty="0"/>
              <a:t> getting out of the system, they need to be monitored and observed for TBI.</a:t>
            </a:r>
            <a:endParaRPr lang="en-US" b="1" dirty="0"/>
          </a:p>
          <a:p>
            <a:pPr>
              <a:lnSpc>
                <a:spcPct val="115000"/>
              </a:lnSpc>
              <a:buClr>
                <a:schemeClr val="dk1"/>
              </a:buClr>
              <a:buSzPts val="1100"/>
            </a:pPr>
            <a:endParaRPr lang="en-US" b="1" dirty="0"/>
          </a:p>
          <a:p>
            <a:pPr>
              <a:lnSpc>
                <a:spcPct val="115000"/>
              </a:lnSpc>
              <a:buClr>
                <a:schemeClr val="dk1"/>
              </a:buClr>
              <a:buSzPts val="1100"/>
            </a:pPr>
            <a:r>
              <a:rPr lang="en-US" sz="900" b="1" dirty="0">
                <a:latin typeface="+mn-lt"/>
              </a:rPr>
              <a:t>Incarceration</a:t>
            </a:r>
            <a:r>
              <a:rPr lang="en-US" sz="900" dirty="0">
                <a:latin typeface="+mn-lt"/>
              </a:rPr>
              <a:t> - </a:t>
            </a:r>
            <a:r>
              <a:rPr lang="en-US" sz="900" b="1" dirty="0">
                <a:solidFill>
                  <a:srgbClr val="222222"/>
                </a:solidFill>
                <a:latin typeface="+mn-lt"/>
                <a:ea typeface="Roboto"/>
                <a:cs typeface="Roboto"/>
                <a:sym typeface="Roboto"/>
              </a:rPr>
              <a:t>Tennessee</a:t>
            </a:r>
            <a:r>
              <a:rPr lang="en-US" sz="900" dirty="0">
                <a:solidFill>
                  <a:srgbClr val="222222"/>
                </a:solidFill>
                <a:latin typeface="+mn-lt"/>
                <a:ea typeface="Roboto"/>
                <a:cs typeface="Roboto"/>
                <a:sym typeface="Roboto"/>
              </a:rPr>
              <a:t> has an </a:t>
            </a:r>
            <a:r>
              <a:rPr lang="en-US" sz="900" b="1" dirty="0">
                <a:solidFill>
                  <a:srgbClr val="222222"/>
                </a:solidFill>
                <a:latin typeface="+mn-lt"/>
                <a:ea typeface="Roboto"/>
                <a:cs typeface="Roboto"/>
                <a:sym typeface="Roboto"/>
              </a:rPr>
              <a:t>incarceration rate</a:t>
            </a:r>
            <a:r>
              <a:rPr lang="en-US" sz="900" dirty="0">
                <a:solidFill>
                  <a:srgbClr val="222222"/>
                </a:solidFill>
                <a:latin typeface="+mn-lt"/>
                <a:ea typeface="Roboto"/>
                <a:cs typeface="Roboto"/>
                <a:sym typeface="Roboto"/>
              </a:rPr>
              <a:t> of </a:t>
            </a:r>
            <a:r>
              <a:rPr lang="en-US" sz="900" b="1" dirty="0">
                <a:solidFill>
                  <a:srgbClr val="222222"/>
                </a:solidFill>
                <a:latin typeface="+mn-lt"/>
                <a:ea typeface="Roboto"/>
                <a:cs typeface="Roboto"/>
                <a:sym typeface="Roboto"/>
              </a:rPr>
              <a:t>853 per 100,000</a:t>
            </a:r>
            <a:r>
              <a:rPr lang="en-US" sz="900" dirty="0">
                <a:solidFill>
                  <a:srgbClr val="222222"/>
                </a:solidFill>
                <a:latin typeface="+mn-lt"/>
                <a:ea typeface="Roboto"/>
                <a:cs typeface="Roboto"/>
                <a:sym typeface="Roboto"/>
              </a:rPr>
              <a:t> all age people (including prisons, jails, immigration </a:t>
            </a:r>
            <a:r>
              <a:rPr lang="en-US" sz="900" b="1" dirty="0">
                <a:solidFill>
                  <a:srgbClr val="222222"/>
                </a:solidFill>
                <a:latin typeface="+mn-lt"/>
                <a:ea typeface="Roboto"/>
                <a:cs typeface="Roboto"/>
                <a:sym typeface="Roboto"/>
              </a:rPr>
              <a:t>detention</a:t>
            </a:r>
            <a:r>
              <a:rPr lang="en-US" sz="900" dirty="0">
                <a:solidFill>
                  <a:srgbClr val="222222"/>
                </a:solidFill>
                <a:latin typeface="+mn-lt"/>
                <a:ea typeface="Roboto"/>
                <a:cs typeface="Roboto"/>
                <a:sym typeface="Roboto"/>
              </a:rPr>
              <a:t>, and </a:t>
            </a:r>
            <a:r>
              <a:rPr lang="en-US" sz="900" b="1" dirty="0">
                <a:solidFill>
                  <a:srgbClr val="222222"/>
                </a:solidFill>
                <a:latin typeface="+mn-lt"/>
                <a:ea typeface="Roboto"/>
                <a:cs typeface="Roboto"/>
                <a:sym typeface="Roboto"/>
              </a:rPr>
              <a:t>juvenile justice</a:t>
            </a:r>
            <a:r>
              <a:rPr lang="en-US" sz="900" dirty="0">
                <a:solidFill>
                  <a:srgbClr val="222222"/>
                </a:solidFill>
                <a:latin typeface="+mn-lt"/>
                <a:ea typeface="Roboto"/>
                <a:cs typeface="Roboto"/>
                <a:sym typeface="Roboto"/>
              </a:rPr>
              <a:t> facilities)</a:t>
            </a:r>
            <a:endParaRPr sz="900" dirty="0">
              <a:solidFill>
                <a:srgbClr val="222222"/>
              </a:solidFill>
              <a:latin typeface="+mn-lt"/>
              <a:ea typeface="Roboto"/>
              <a:cs typeface="Roboto"/>
              <a:sym typeface="Roboto"/>
            </a:endParaRPr>
          </a:p>
          <a:p>
            <a:pPr>
              <a:lnSpc>
                <a:spcPct val="115000"/>
              </a:lnSpc>
              <a:buClr>
                <a:schemeClr val="dk1"/>
              </a:buClr>
              <a:buSzPts val="1100"/>
            </a:pPr>
            <a:r>
              <a:rPr lang="en-US" sz="900" dirty="0">
                <a:latin typeface="+mn-lt"/>
              </a:rPr>
              <a:t>According to the CDC - </a:t>
            </a:r>
            <a:r>
              <a:rPr lang="en-US" sz="900" b="1" dirty="0">
                <a:latin typeface="+mn-lt"/>
              </a:rPr>
              <a:t>25-87%</a:t>
            </a:r>
            <a:r>
              <a:rPr lang="en-US" sz="900" dirty="0">
                <a:latin typeface="+mn-lt"/>
              </a:rPr>
              <a:t> of inmates report having experienced a head injury or TBI.</a:t>
            </a:r>
            <a:r>
              <a:rPr lang="en-US" sz="900" dirty="0">
                <a:uFill>
                  <a:noFill/>
                </a:uFill>
                <a:latin typeface="+mn-lt"/>
                <a:hlinkClick r:id="rId3"/>
              </a:rPr>
              <a:t> </a:t>
            </a:r>
            <a:r>
              <a:rPr lang="en-US" sz="900" u="sng" dirty="0">
                <a:solidFill>
                  <a:schemeClr val="hlink"/>
                </a:solidFill>
                <a:latin typeface="+mn-lt"/>
                <a:hlinkClick r:id="rId3"/>
              </a:rPr>
              <a:t>https://www.cdc.gov/traumaticbraininjury/pdf/Prisoner_TBI_Prof-a.pdf</a:t>
            </a:r>
            <a:endParaRPr sz="900" u="sng" dirty="0">
              <a:solidFill>
                <a:schemeClr val="hlink"/>
              </a:solidFill>
              <a:latin typeface="+mn-lt"/>
            </a:endParaRPr>
          </a:p>
          <a:p>
            <a:pPr>
              <a:lnSpc>
                <a:spcPct val="115000"/>
              </a:lnSpc>
              <a:buClr>
                <a:schemeClr val="dk1"/>
              </a:buClr>
              <a:buSzPts val="1100"/>
            </a:pPr>
            <a:r>
              <a:rPr lang="en-US" sz="900" b="1" dirty="0">
                <a:latin typeface="+mn-lt"/>
              </a:rPr>
              <a:t>Children and teenagers</a:t>
            </a:r>
            <a:r>
              <a:rPr lang="en-US" sz="900" dirty="0">
                <a:latin typeface="+mn-lt"/>
              </a:rPr>
              <a:t> who have been convicted of a crime are more likely to have had a pre-crime </a:t>
            </a:r>
            <a:r>
              <a:rPr lang="en-US" sz="900" b="1" dirty="0">
                <a:latin typeface="+mn-lt"/>
              </a:rPr>
              <a:t>TBI and/or some other kind of physical abuse</a:t>
            </a:r>
            <a:r>
              <a:rPr lang="en-US" sz="900" dirty="0">
                <a:latin typeface="+mn-lt"/>
              </a:rPr>
              <a:t>.</a:t>
            </a:r>
            <a:endParaRPr sz="900" dirty="0">
              <a:latin typeface="+mn-lt"/>
            </a:endParaRPr>
          </a:p>
          <a:p>
            <a:pPr>
              <a:lnSpc>
                <a:spcPct val="115000"/>
              </a:lnSpc>
              <a:buClr>
                <a:schemeClr val="dk1"/>
              </a:buClr>
              <a:buSzPts val="1100"/>
            </a:pPr>
            <a:r>
              <a:rPr lang="en-US" sz="900" dirty="0">
                <a:latin typeface="+mn-lt"/>
              </a:rPr>
              <a:t>close to </a:t>
            </a:r>
            <a:r>
              <a:rPr lang="en-US" sz="900" u="sng" dirty="0">
                <a:solidFill>
                  <a:schemeClr val="hlink"/>
                </a:solidFill>
                <a:latin typeface="+mn-lt"/>
                <a:hlinkClick r:id="rId4"/>
              </a:rPr>
              <a:t>http://www.justicepolicy.org/images/upload/97-02_REP_RiskJuvenilesFace_JJ.pdf</a:t>
            </a:r>
            <a:r>
              <a:rPr lang="en-US" sz="900" b="1" dirty="0">
                <a:latin typeface="+mn-lt"/>
              </a:rPr>
              <a:t>one</a:t>
            </a:r>
            <a:r>
              <a:rPr lang="en-US" sz="900" dirty="0">
                <a:latin typeface="+mn-lt"/>
              </a:rPr>
              <a:t> </a:t>
            </a:r>
            <a:r>
              <a:rPr lang="en-US" sz="900" b="1" dirty="0">
                <a:latin typeface="+mn-lt"/>
              </a:rPr>
              <a:t>in ten </a:t>
            </a:r>
            <a:r>
              <a:rPr lang="en-US" sz="900" dirty="0">
                <a:latin typeface="+mn-lt"/>
              </a:rPr>
              <a:t>juveniles report being “beaten up” by staff.</a:t>
            </a:r>
          </a:p>
          <a:p>
            <a:pPr>
              <a:lnSpc>
                <a:spcPct val="115000"/>
              </a:lnSpc>
              <a:buClr>
                <a:schemeClr val="dk1"/>
              </a:buClr>
              <a:buSzPts val="1100"/>
            </a:pPr>
            <a:r>
              <a:rPr lang="en-US" sz="900" dirty="0">
                <a:latin typeface="+mn-lt"/>
              </a:rPr>
              <a:t>The </a:t>
            </a:r>
            <a:r>
              <a:rPr lang="en-US" sz="900" b="1" dirty="0">
                <a:latin typeface="+mn-lt"/>
              </a:rPr>
              <a:t>juveniles in adult prison were also 50 percent more likely to report being attacked with a weapon</a:t>
            </a:r>
          </a:p>
          <a:p>
            <a:pPr>
              <a:lnSpc>
                <a:spcPct val="115000"/>
              </a:lnSpc>
              <a:buClr>
                <a:schemeClr val="dk1"/>
              </a:buClr>
              <a:buSzPts val="1100"/>
            </a:pPr>
            <a:endParaRPr u="sng" dirty="0">
              <a:solidFill>
                <a:schemeClr val="hlink"/>
              </a:solidFill>
            </a:endParaRPr>
          </a:p>
          <a:p>
            <a:endParaRPr dirty="0"/>
          </a:p>
          <a:p>
            <a:endParaRPr dirty="0"/>
          </a:p>
          <a:p>
            <a:r>
              <a:rPr lang="en-US" dirty="0"/>
              <a:t>…(at end) “In fact, more than half of those individuals with TBI who reported an incarceration history were found to belong to FOUR or more vulnerable groups.”</a:t>
            </a:r>
            <a:endParaRPr dirty="0"/>
          </a:p>
          <a:p>
            <a:r>
              <a:rPr lang="en-US" u="sng" dirty="0">
                <a:solidFill>
                  <a:schemeClr val="hlink"/>
                </a:solidFill>
                <a:hlinkClick r:id="rId5"/>
              </a:rPr>
              <a:t>https://www.freeimages.com/photo/contemplate-1225745</a:t>
            </a:r>
            <a:endParaRPr dirty="0"/>
          </a:p>
          <a:p>
            <a:endParaRPr dirty="0"/>
          </a:p>
          <a:p>
            <a:endParaRPr dirty="0"/>
          </a:p>
        </p:txBody>
      </p:sp>
      <p:sp>
        <p:nvSpPr>
          <p:cNvPr id="966" name="Google Shape;966;p50:notes"/>
          <p:cNvSpPr txBox="1">
            <a:spLocks noGrp="1"/>
          </p:cNvSpPr>
          <p:nvPr>
            <p:ph type="sldNum" idx="12"/>
          </p:nvPr>
        </p:nvSpPr>
        <p:spPr>
          <a:xfrm>
            <a:off x="4419826" y="9575447"/>
            <a:ext cx="3381248" cy="505814"/>
          </a:xfrm>
          <a:prstGeom prst="rect">
            <a:avLst/>
          </a:prstGeom>
          <a:noFill/>
          <a:ln>
            <a:noFill/>
          </a:ln>
        </p:spPr>
        <p:txBody>
          <a:bodyPr spcFirstLastPara="1" wrap="square" lIns="101076" tIns="50524" rIns="101076" bIns="50524" anchor="b" anchorCtr="0">
            <a:noAutofit/>
          </a:bodyPr>
          <a:lstStyle/>
          <a:p>
            <a:pPr algn="r">
              <a:buSzPts val="1400"/>
            </a:pPr>
            <a:fld id="{00000000-1234-1234-1234-123412341234}" type="slidenum">
              <a:rPr lang="en-US"/>
              <a:pPr algn="r">
                <a:buSzPts val="1400"/>
              </a:pPr>
              <a:t>36</a:t>
            </a:fld>
            <a:endParaRPr/>
          </a:p>
        </p:txBody>
      </p:sp>
    </p:spTree>
    <p:extLst>
      <p:ext uri="{BB962C8B-B14F-4D97-AF65-F5344CB8AC3E}">
        <p14:creationId xmlns:p14="http://schemas.microsoft.com/office/powerpoint/2010/main" val="15589456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Google Shape;987;p53:notes"/>
          <p:cNvSpPr>
            <a:spLocks noGrp="1" noRot="1" noChangeAspect="1"/>
          </p:cNvSpPr>
          <p:nvPr>
            <p:ph type="sldImg" idx="2"/>
          </p:nvPr>
        </p:nvSpPr>
        <p:spPr>
          <a:xfrm>
            <a:off x="876300" y="1258888"/>
            <a:ext cx="6051550" cy="3403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8" name="Google Shape;988;p53:notes"/>
          <p:cNvSpPr txBox="1">
            <a:spLocks noGrp="1"/>
          </p:cNvSpPr>
          <p:nvPr>
            <p:ph type="body" idx="1"/>
          </p:nvPr>
        </p:nvSpPr>
        <p:spPr>
          <a:xfrm>
            <a:off x="780288" y="4851607"/>
            <a:ext cx="6242304" cy="3969496"/>
          </a:xfrm>
          <a:prstGeom prst="rect">
            <a:avLst/>
          </a:prstGeom>
          <a:noFill/>
          <a:ln>
            <a:noFill/>
          </a:ln>
        </p:spPr>
        <p:txBody>
          <a:bodyPr spcFirstLastPara="1" wrap="square" lIns="101076" tIns="50524" rIns="101076" bIns="50524" anchor="t" anchorCtr="0">
            <a:noAutofit/>
          </a:bodyPr>
          <a:lstStyle/>
          <a:p>
            <a:r>
              <a:rPr lang="en-US" b="1" dirty="0"/>
              <a:t>This is a perfect</a:t>
            </a:r>
            <a:r>
              <a:rPr lang="en-US" b="1" baseline="0" dirty="0"/>
              <a:t> example of why we need transitional services in medical care.</a:t>
            </a:r>
          </a:p>
          <a:p>
            <a:r>
              <a:rPr lang="en-US" b="1" baseline="0" dirty="0"/>
              <a:t>Nathan was injured as a baby, the injury was undiagnosed and he didn’t get follow up care.</a:t>
            </a:r>
          </a:p>
          <a:p>
            <a:r>
              <a:rPr lang="en-US" b="1" baseline="0" dirty="0"/>
              <a:t>Now, he’s in prison, had a drug addiction and struggles with employment, school and relationships.  It could have been better for him.</a:t>
            </a:r>
          </a:p>
          <a:p>
            <a:endParaRPr lang="en-US" b="1" baseline="0" dirty="0"/>
          </a:p>
          <a:p>
            <a:r>
              <a:rPr lang="en-US" b="1" baseline="0" dirty="0"/>
              <a:t>Is he treating symptoms with drugs and alcohol?  Having trouble with impulse control?  </a:t>
            </a:r>
          </a:p>
          <a:p>
            <a:endParaRPr lang="en-US" baseline="0" dirty="0"/>
          </a:p>
          <a:p>
            <a:r>
              <a:rPr lang="en-US" dirty="0"/>
              <a:t>Now let’s look at a typical outcome years later.</a:t>
            </a:r>
            <a:endParaRPr dirty="0"/>
          </a:p>
          <a:p>
            <a:r>
              <a:rPr lang="en-US" dirty="0"/>
              <a:t>Have to identify early.  This injury occurred 23 years ago, the knowledge on TBI/Concussion wasn’t what we have now.</a:t>
            </a:r>
            <a:endParaRPr dirty="0"/>
          </a:p>
          <a:p>
            <a:r>
              <a:rPr lang="en-US" dirty="0"/>
              <a:t>Nathan is more likely to become an abuser as a result of his TBI.</a:t>
            </a:r>
            <a:endParaRPr dirty="0"/>
          </a:p>
        </p:txBody>
      </p:sp>
      <p:sp>
        <p:nvSpPr>
          <p:cNvPr id="989" name="Google Shape;989;p53:notes"/>
          <p:cNvSpPr txBox="1">
            <a:spLocks noGrp="1"/>
          </p:cNvSpPr>
          <p:nvPr>
            <p:ph type="sldNum" idx="12"/>
          </p:nvPr>
        </p:nvSpPr>
        <p:spPr>
          <a:xfrm>
            <a:off x="4419826" y="9575447"/>
            <a:ext cx="3381248" cy="505814"/>
          </a:xfrm>
          <a:prstGeom prst="rect">
            <a:avLst/>
          </a:prstGeom>
          <a:noFill/>
          <a:ln>
            <a:noFill/>
          </a:ln>
        </p:spPr>
        <p:txBody>
          <a:bodyPr spcFirstLastPara="1" wrap="square" lIns="101076" tIns="50524" rIns="101076" bIns="50524" anchor="b" anchorCtr="0">
            <a:noAutofit/>
          </a:bodyPr>
          <a:lstStyle/>
          <a:p>
            <a:pPr>
              <a:buSzPts val="1200"/>
            </a:pPr>
            <a:fld id="{00000000-1234-1234-1234-123412341234}" type="slidenum">
              <a:rPr lang="en-US">
                <a:solidFill>
                  <a:prstClr val="black"/>
                </a:solidFill>
                <a:ea typeface="Calibri"/>
                <a:cs typeface="Calibri"/>
                <a:sym typeface="Calibri"/>
              </a:rPr>
              <a:pPr>
                <a:buSzPts val="1200"/>
              </a:pPr>
              <a:t>37</a:t>
            </a:fld>
            <a:endParaRPr>
              <a:solidFill>
                <a:prstClr val="black"/>
              </a:solidFill>
              <a:ea typeface="Calibri"/>
              <a:cs typeface="Calibri"/>
              <a:sym typeface="Calibri"/>
            </a:endParaRPr>
          </a:p>
        </p:txBody>
      </p:sp>
    </p:spTree>
    <p:extLst>
      <p:ext uri="{BB962C8B-B14F-4D97-AF65-F5344CB8AC3E}">
        <p14:creationId xmlns:p14="http://schemas.microsoft.com/office/powerpoint/2010/main" val="5185989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p58:notes"/>
          <p:cNvSpPr>
            <a:spLocks noGrp="1" noRot="1" noChangeAspect="1"/>
          </p:cNvSpPr>
          <p:nvPr>
            <p:ph type="sldImg" idx="2"/>
          </p:nvPr>
        </p:nvSpPr>
        <p:spPr>
          <a:xfrm>
            <a:off x="876300" y="1258888"/>
            <a:ext cx="6051550" cy="3403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3" name="Google Shape;1033;p58:notes"/>
          <p:cNvSpPr txBox="1">
            <a:spLocks noGrp="1"/>
          </p:cNvSpPr>
          <p:nvPr>
            <p:ph type="body" idx="1"/>
          </p:nvPr>
        </p:nvSpPr>
        <p:spPr>
          <a:xfrm>
            <a:off x="780288" y="4851607"/>
            <a:ext cx="6242304" cy="3969496"/>
          </a:xfrm>
          <a:prstGeom prst="rect">
            <a:avLst/>
          </a:prstGeom>
          <a:noFill/>
          <a:ln>
            <a:noFill/>
          </a:ln>
        </p:spPr>
        <p:txBody>
          <a:bodyPr spcFirstLastPara="1" wrap="square" lIns="101076" tIns="50524" rIns="101076" bIns="50524"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If there are any problems identified, we have some tools you can use. </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endParaRPr dirty="0"/>
          </a:p>
        </p:txBody>
      </p:sp>
      <p:sp>
        <p:nvSpPr>
          <p:cNvPr id="1034" name="Google Shape;1034;p58:notes"/>
          <p:cNvSpPr txBox="1">
            <a:spLocks noGrp="1"/>
          </p:cNvSpPr>
          <p:nvPr>
            <p:ph type="sldNum" idx="12"/>
          </p:nvPr>
        </p:nvSpPr>
        <p:spPr>
          <a:xfrm>
            <a:off x="4419826" y="9575447"/>
            <a:ext cx="3381248" cy="505814"/>
          </a:xfrm>
          <a:prstGeom prst="rect">
            <a:avLst/>
          </a:prstGeom>
          <a:noFill/>
          <a:ln>
            <a:noFill/>
          </a:ln>
        </p:spPr>
        <p:txBody>
          <a:bodyPr spcFirstLastPara="1" wrap="square" lIns="101076" tIns="50524" rIns="101076" bIns="50524" anchor="b" anchorCtr="0">
            <a:noAutofit/>
          </a:bodyPr>
          <a:lstStyle/>
          <a:p>
            <a:pPr>
              <a:buSzPts val="1400"/>
            </a:pPr>
            <a:fld id="{00000000-1234-1234-1234-123412341234}" type="slidenum">
              <a:rPr lang="en-US">
                <a:solidFill>
                  <a:prstClr val="black"/>
                </a:solidFill>
              </a:rPr>
              <a:pPr>
                <a:buSzPts val="1400"/>
              </a:pPr>
              <a:t>38</a:t>
            </a:fld>
            <a:endParaRPr>
              <a:solidFill>
                <a:prstClr val="black"/>
              </a:solidFill>
            </a:endParaRPr>
          </a:p>
        </p:txBody>
      </p:sp>
    </p:spTree>
    <p:extLst>
      <p:ext uri="{BB962C8B-B14F-4D97-AF65-F5344CB8AC3E}">
        <p14:creationId xmlns:p14="http://schemas.microsoft.com/office/powerpoint/2010/main" val="30715126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1"/>
        <p:cNvGrpSpPr/>
        <p:nvPr/>
      </p:nvGrpSpPr>
      <p:grpSpPr>
        <a:xfrm>
          <a:off x="0" y="0"/>
          <a:ext cx="0" cy="0"/>
          <a:chOff x="0" y="0"/>
          <a:chExt cx="0" cy="0"/>
        </a:xfrm>
      </p:grpSpPr>
      <p:sp>
        <p:nvSpPr>
          <p:cNvPr id="1042" name="Google Shape;1042;p59:notes"/>
          <p:cNvSpPr>
            <a:spLocks noGrp="1" noRot="1" noChangeAspect="1"/>
          </p:cNvSpPr>
          <p:nvPr>
            <p:ph type="sldImg" idx="2"/>
          </p:nvPr>
        </p:nvSpPr>
        <p:spPr>
          <a:xfrm>
            <a:off x="1023938" y="1343025"/>
            <a:ext cx="6454775" cy="36306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3" name="Google Shape;1043;p59:notes"/>
          <p:cNvSpPr txBox="1">
            <a:spLocks noGrp="1"/>
          </p:cNvSpPr>
          <p:nvPr>
            <p:ph type="body" idx="1"/>
          </p:nvPr>
        </p:nvSpPr>
        <p:spPr>
          <a:xfrm>
            <a:off x="850032" y="5175553"/>
            <a:ext cx="6800258" cy="4234543"/>
          </a:xfrm>
          <a:prstGeom prst="rect">
            <a:avLst/>
          </a:prstGeom>
          <a:noFill/>
          <a:ln>
            <a:noFill/>
          </a:ln>
        </p:spPr>
        <p:txBody>
          <a:bodyPr spcFirstLastPara="1" wrap="square" lIns="108780" tIns="54376" rIns="108780" bIns="54376"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This is a great for tracking one symptom or a couple to look more carefully at any contributing factors.  More so, it gives you something to take back to the doctor and get their help in finding the triggers.  You also don’t need to remember the details.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Used to help the family and the school track symptoms. This is particularly good for 1-2 symptoms, like a headache. Then this information can be used to make changes in school or home and should also be taken back to the doctor so they can assess how treatments are working and help determine the need for changes. </a:t>
            </a:r>
          </a:p>
        </p:txBody>
      </p:sp>
      <p:sp>
        <p:nvSpPr>
          <p:cNvPr id="1044" name="Google Shape;1044;p59:notes"/>
          <p:cNvSpPr txBox="1">
            <a:spLocks noGrp="1"/>
          </p:cNvSpPr>
          <p:nvPr>
            <p:ph type="sldNum" idx="12"/>
          </p:nvPr>
        </p:nvSpPr>
        <p:spPr>
          <a:xfrm>
            <a:off x="4814883" y="10214809"/>
            <a:ext cx="3683474" cy="539588"/>
          </a:xfrm>
          <a:prstGeom prst="rect">
            <a:avLst/>
          </a:prstGeom>
          <a:noFill/>
          <a:ln>
            <a:noFill/>
          </a:ln>
        </p:spPr>
        <p:txBody>
          <a:bodyPr spcFirstLastPara="1" wrap="square" lIns="108780" tIns="54376" rIns="108780" bIns="54376" anchor="b" anchorCtr="0">
            <a:noAutofit/>
          </a:bodyPr>
          <a:lstStyle/>
          <a:p>
            <a:pPr>
              <a:buSzPts val="1400"/>
            </a:pPr>
            <a:fld id="{00000000-1234-1234-1234-123412341234}" type="slidenum">
              <a:rPr lang="en-US">
                <a:solidFill>
                  <a:prstClr val="black"/>
                </a:solidFill>
              </a:rPr>
              <a:pPr>
                <a:buSzPts val="1400"/>
              </a:pPr>
              <a:t>39</a:t>
            </a:fld>
            <a:endParaRPr>
              <a:solidFill>
                <a:prstClr val="black"/>
              </a:solidFill>
            </a:endParaRPr>
          </a:p>
        </p:txBody>
      </p:sp>
    </p:spTree>
    <p:extLst>
      <p:ext uri="{BB962C8B-B14F-4D97-AF65-F5344CB8AC3E}">
        <p14:creationId xmlns:p14="http://schemas.microsoft.com/office/powerpoint/2010/main" val="3340177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5:notes"/>
          <p:cNvSpPr txBox="1">
            <a:spLocks noGrp="1"/>
          </p:cNvSpPr>
          <p:nvPr>
            <p:ph type="body" idx="1"/>
          </p:nvPr>
        </p:nvSpPr>
        <p:spPr>
          <a:xfrm>
            <a:off x="780288" y="4851607"/>
            <a:ext cx="6242304" cy="3969496"/>
          </a:xfrm>
          <a:prstGeom prst="rect">
            <a:avLst/>
          </a:prstGeom>
          <a:noFill/>
          <a:ln>
            <a:noFill/>
          </a:ln>
        </p:spPr>
        <p:txBody>
          <a:bodyPr spcFirstLastPara="1" wrap="square" lIns="101076" tIns="50524" rIns="101076" bIns="50524" anchor="t" anchorCtr="0">
            <a:noAutofit/>
          </a:bodyPr>
          <a:lstStyle/>
          <a:p>
            <a:r>
              <a:rPr lang="en-US" sz="1200" b="1" dirty="0"/>
              <a:t>"Traumatic brain injury (TBI) is a leading cause of death and disability among children and young adults in the United States. Each year an estimated 1.5 million Americans sustain a TBI.”</a:t>
            </a:r>
          </a:p>
          <a:p>
            <a:endParaRPr lang="en-US" sz="1200" b="1" dirty="0"/>
          </a:p>
          <a:p>
            <a:r>
              <a:rPr lang="en-US" sz="1200" b="1" dirty="0"/>
              <a:t>It’s likely that you are joining because you have someone you know who has or may have sustained a brain injury.  </a:t>
            </a:r>
          </a:p>
          <a:p>
            <a:r>
              <a:rPr lang="en-US" sz="1200" b="1" dirty="0"/>
              <a:t>************If you’ll take a moment, please go to the green check mark and let me know if you have someone you care for or work to support who has a TBI.</a:t>
            </a:r>
          </a:p>
          <a:p>
            <a:endParaRPr lang="en-US" sz="1200" dirty="0"/>
          </a:p>
          <a:p>
            <a:r>
              <a:rPr lang="en-US" sz="1200" b="1" dirty="0"/>
              <a:t>With our time today, we’ll talk about a new model for treatment of TBI/Concussion,</a:t>
            </a:r>
            <a:r>
              <a:rPr lang="en-US" sz="1200" b="1" baseline="0" dirty="0"/>
              <a:t> what to look for and where to go for help.</a:t>
            </a:r>
          </a:p>
          <a:p>
            <a:endParaRPr lang="en-US" sz="1200" b="1" baseline="0" dirty="0"/>
          </a:p>
          <a:p>
            <a:br>
              <a:rPr lang="en-US" sz="1600" b="1" dirty="0"/>
            </a:br>
            <a:endParaRPr lang="en-US" sz="1600" b="1" dirty="0"/>
          </a:p>
        </p:txBody>
      </p:sp>
      <p:sp>
        <p:nvSpPr>
          <p:cNvPr id="512" name="Google Shape;512;p5:notes"/>
          <p:cNvSpPr>
            <a:spLocks noGrp="1" noRot="1" noChangeAspect="1"/>
          </p:cNvSpPr>
          <p:nvPr>
            <p:ph type="sldImg" idx="2"/>
          </p:nvPr>
        </p:nvSpPr>
        <p:spPr>
          <a:xfrm>
            <a:off x="876300" y="1258888"/>
            <a:ext cx="6051550" cy="3403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921845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8"/>
        <p:cNvGrpSpPr/>
        <p:nvPr/>
      </p:nvGrpSpPr>
      <p:grpSpPr>
        <a:xfrm>
          <a:off x="0" y="0"/>
          <a:ext cx="0" cy="0"/>
          <a:chOff x="0" y="0"/>
          <a:chExt cx="0" cy="0"/>
        </a:xfrm>
      </p:grpSpPr>
      <p:sp>
        <p:nvSpPr>
          <p:cNvPr id="1059" name="Google Shape;1059;p61:notes"/>
          <p:cNvSpPr>
            <a:spLocks noGrp="1" noRot="1" noChangeAspect="1"/>
          </p:cNvSpPr>
          <p:nvPr>
            <p:ph type="sldImg" idx="2"/>
          </p:nvPr>
        </p:nvSpPr>
        <p:spPr>
          <a:xfrm>
            <a:off x="876300" y="1258888"/>
            <a:ext cx="6051550" cy="3403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0" name="Google Shape;1060;p61:notes"/>
          <p:cNvSpPr txBox="1">
            <a:spLocks noGrp="1"/>
          </p:cNvSpPr>
          <p:nvPr>
            <p:ph type="body" idx="1"/>
          </p:nvPr>
        </p:nvSpPr>
        <p:spPr>
          <a:xfrm>
            <a:off x="780288" y="4851607"/>
            <a:ext cx="6242304" cy="3969496"/>
          </a:xfrm>
          <a:prstGeom prst="rect">
            <a:avLst/>
          </a:prstGeom>
          <a:noFill/>
          <a:ln>
            <a:noFill/>
          </a:ln>
        </p:spPr>
        <p:txBody>
          <a:bodyPr spcFirstLastPara="1" wrap="square" lIns="101076" tIns="50524" rIns="101076" bIns="50524" anchor="t" anchorCtr="0">
            <a:noAutofit/>
          </a:bodyPr>
          <a:lstStyle/>
          <a:p>
            <a:r>
              <a:rPr lang="en-US" b="1" dirty="0"/>
              <a:t>This is the CDC’s Returning to School After a Concussion Letter. We are working with doctors across TN to get it consistently used because research says that if accommodations are given to the school, they are more likely to use them. </a:t>
            </a:r>
            <a:endParaRPr b="1" dirty="0"/>
          </a:p>
        </p:txBody>
      </p:sp>
      <p:sp>
        <p:nvSpPr>
          <p:cNvPr id="1061" name="Google Shape;1061;p61:notes"/>
          <p:cNvSpPr txBox="1">
            <a:spLocks noGrp="1"/>
          </p:cNvSpPr>
          <p:nvPr>
            <p:ph type="sldNum" idx="12"/>
          </p:nvPr>
        </p:nvSpPr>
        <p:spPr>
          <a:xfrm>
            <a:off x="4419826" y="9575447"/>
            <a:ext cx="3381248" cy="505814"/>
          </a:xfrm>
          <a:prstGeom prst="rect">
            <a:avLst/>
          </a:prstGeom>
          <a:noFill/>
          <a:ln>
            <a:noFill/>
          </a:ln>
        </p:spPr>
        <p:txBody>
          <a:bodyPr spcFirstLastPara="1" wrap="square" lIns="101076" tIns="50524" rIns="101076" bIns="50524" anchor="b" anchorCtr="0">
            <a:noAutofit/>
          </a:bodyPr>
          <a:lstStyle/>
          <a:p>
            <a:pPr>
              <a:buSzPts val="1400"/>
            </a:pPr>
            <a:fld id="{00000000-1234-1234-1234-123412341234}" type="slidenum">
              <a:rPr lang="en-US">
                <a:solidFill>
                  <a:prstClr val="black"/>
                </a:solidFill>
              </a:rPr>
              <a:pPr>
                <a:buSzPts val="1400"/>
              </a:pPr>
              <a:t>40</a:t>
            </a:fld>
            <a:endParaRPr>
              <a:solidFill>
                <a:prstClr val="black"/>
              </a:solidFill>
            </a:endParaRPr>
          </a:p>
        </p:txBody>
      </p:sp>
    </p:spTree>
    <p:extLst>
      <p:ext uri="{BB962C8B-B14F-4D97-AF65-F5344CB8AC3E}">
        <p14:creationId xmlns:p14="http://schemas.microsoft.com/office/powerpoint/2010/main" val="11445576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8"/>
        <p:cNvGrpSpPr/>
        <p:nvPr/>
      </p:nvGrpSpPr>
      <p:grpSpPr>
        <a:xfrm>
          <a:off x="0" y="0"/>
          <a:ext cx="0" cy="0"/>
          <a:chOff x="0" y="0"/>
          <a:chExt cx="0" cy="0"/>
        </a:xfrm>
      </p:grpSpPr>
      <p:sp>
        <p:nvSpPr>
          <p:cNvPr id="1069" name="Google Shape;1069;p62:notes"/>
          <p:cNvSpPr>
            <a:spLocks noGrp="1" noRot="1" noChangeAspect="1"/>
          </p:cNvSpPr>
          <p:nvPr>
            <p:ph type="sldImg" idx="2"/>
          </p:nvPr>
        </p:nvSpPr>
        <p:spPr>
          <a:xfrm>
            <a:off x="1108075" y="1389063"/>
            <a:ext cx="6667500" cy="37512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0" name="Google Shape;1070;p62:notes"/>
          <p:cNvSpPr txBox="1">
            <a:spLocks noGrp="1"/>
          </p:cNvSpPr>
          <p:nvPr>
            <p:ph type="body" idx="1"/>
          </p:nvPr>
        </p:nvSpPr>
        <p:spPr>
          <a:xfrm>
            <a:off x="887796" y="5348900"/>
            <a:ext cx="7102355" cy="4376370"/>
          </a:xfrm>
          <a:prstGeom prst="rect">
            <a:avLst/>
          </a:prstGeom>
          <a:noFill/>
          <a:ln>
            <a:noFill/>
          </a:ln>
        </p:spPr>
        <p:txBody>
          <a:bodyPr spcFirstLastPara="1" wrap="square" lIns="112919" tIns="56445" rIns="112919" bIns="5644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You’re looking at our signs and symptoms tools for children and on the right, the one for the young child – under 4 years.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If a child has hurt their head, or if a concussion has been diagnosed, this tool can really help the family know what to watch for.  We hope they get this from their hospital or doctor in TN, but you can always share this with anyone – family, school, doctor – to help them identify symptoms and know of resources.  </a:t>
            </a:r>
          </a:p>
        </p:txBody>
      </p:sp>
      <p:sp>
        <p:nvSpPr>
          <p:cNvPr id="1071" name="Google Shape;1071;p62:notes"/>
          <p:cNvSpPr txBox="1">
            <a:spLocks noGrp="1"/>
          </p:cNvSpPr>
          <p:nvPr>
            <p:ph type="sldNum" idx="12"/>
          </p:nvPr>
        </p:nvSpPr>
        <p:spPr>
          <a:xfrm>
            <a:off x="5028784" y="10556933"/>
            <a:ext cx="3847109" cy="557659"/>
          </a:xfrm>
          <a:prstGeom prst="rect">
            <a:avLst/>
          </a:prstGeom>
          <a:noFill/>
          <a:ln>
            <a:noFill/>
          </a:ln>
        </p:spPr>
        <p:txBody>
          <a:bodyPr spcFirstLastPara="1" wrap="square" lIns="112919" tIns="56445" rIns="112919" bIns="56445" anchor="b" anchorCtr="0">
            <a:noAutofit/>
          </a:bodyPr>
          <a:lstStyle/>
          <a:p>
            <a:pPr>
              <a:buSzPts val="1400"/>
            </a:pPr>
            <a:fld id="{00000000-1234-1234-1234-123412341234}" type="slidenum">
              <a:rPr lang="en-US">
                <a:solidFill>
                  <a:prstClr val="black"/>
                </a:solidFill>
              </a:rPr>
              <a:pPr>
                <a:buSzPts val="1400"/>
              </a:pPr>
              <a:t>41</a:t>
            </a:fld>
            <a:endParaRPr>
              <a:solidFill>
                <a:prstClr val="black"/>
              </a:solidFill>
            </a:endParaRPr>
          </a:p>
        </p:txBody>
      </p:sp>
    </p:spTree>
    <p:extLst>
      <p:ext uri="{BB962C8B-B14F-4D97-AF65-F5344CB8AC3E}">
        <p14:creationId xmlns:p14="http://schemas.microsoft.com/office/powerpoint/2010/main" val="31144447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This is another version of that tool for identifying concussion symptoms in someone who communicates without words, someone who isn’t able to verbally tell you what they’re experiencing. This is good to share with families to have </a:t>
            </a:r>
            <a:r>
              <a:rPr kumimoji="0" lang="en-US" sz="1200" b="1" i="1" u="none" strike="noStrike" kern="1200" cap="none" spc="0" normalizeH="0" baseline="0" noProof="0" dirty="0">
                <a:ln>
                  <a:noFill/>
                </a:ln>
                <a:solidFill>
                  <a:prstClr val="black"/>
                </a:solidFill>
                <a:effectLst/>
                <a:uLnTx/>
                <a:uFillTx/>
                <a:latin typeface="+mn-lt"/>
                <a:ea typeface="+mn-ea"/>
                <a:cs typeface="+mn-cs"/>
              </a:rPr>
              <a:t>before</a:t>
            </a:r>
            <a:r>
              <a:rPr kumimoji="0" lang="en-US" sz="1200" b="1" i="0" u="none" strike="noStrike" kern="1200" cap="none" spc="0" normalizeH="0" baseline="0" noProof="0" dirty="0">
                <a:ln>
                  <a:noFill/>
                </a:ln>
                <a:solidFill>
                  <a:prstClr val="black"/>
                </a:solidFill>
                <a:effectLst/>
                <a:uLnTx/>
                <a:uFillTx/>
                <a:latin typeface="+mn-lt"/>
                <a:ea typeface="+mn-ea"/>
                <a:cs typeface="+mn-cs"/>
              </a:rPr>
              <a:t> there is a concussion, so they know what to look for following a fall or other injury. Please also share this with doctors.  ☺</a:t>
            </a:r>
          </a:p>
          <a:p>
            <a:endParaRPr lang="en-US" b="1" dirty="0"/>
          </a:p>
        </p:txBody>
      </p:sp>
      <p:sp>
        <p:nvSpPr>
          <p:cNvPr id="4" name="Slide Number Placeholder 3"/>
          <p:cNvSpPr>
            <a:spLocks noGrp="1"/>
          </p:cNvSpPr>
          <p:nvPr>
            <p:ph type="sldNum" sz="quarter" idx="10"/>
          </p:nvPr>
        </p:nvSpPr>
        <p:spPr/>
        <p:txBody>
          <a:bodyPr/>
          <a:lstStyle/>
          <a:p>
            <a:fld id="{97300448-05E4-4722-BC93-6BD800C0566B}"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29296657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3"/>
        <p:cNvGrpSpPr/>
        <p:nvPr/>
      </p:nvGrpSpPr>
      <p:grpSpPr>
        <a:xfrm>
          <a:off x="0" y="0"/>
          <a:ext cx="0" cy="0"/>
          <a:chOff x="0" y="0"/>
          <a:chExt cx="0" cy="0"/>
        </a:xfrm>
      </p:grpSpPr>
      <p:sp>
        <p:nvSpPr>
          <p:cNvPr id="1094" name="Google Shape;1094;p65:notes"/>
          <p:cNvSpPr>
            <a:spLocks noGrp="1" noRot="1" noChangeAspect="1"/>
          </p:cNvSpPr>
          <p:nvPr>
            <p:ph type="sldImg" idx="2"/>
          </p:nvPr>
        </p:nvSpPr>
        <p:spPr>
          <a:xfrm>
            <a:off x="1106488" y="1389063"/>
            <a:ext cx="6669087" cy="37512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5" name="Google Shape;1095;p65:notes"/>
          <p:cNvSpPr txBox="1">
            <a:spLocks noGrp="1"/>
          </p:cNvSpPr>
          <p:nvPr>
            <p:ph type="body" idx="1"/>
          </p:nvPr>
        </p:nvSpPr>
        <p:spPr>
          <a:xfrm>
            <a:off x="887795" y="5348900"/>
            <a:ext cx="7102355" cy="4376370"/>
          </a:xfrm>
          <a:prstGeom prst="rect">
            <a:avLst/>
          </a:prstGeom>
          <a:noFill/>
          <a:ln>
            <a:noFill/>
          </a:ln>
        </p:spPr>
        <p:txBody>
          <a:bodyPr spcFirstLastPara="1" wrap="square" lIns="112931" tIns="56450" rIns="112931" bIns="5645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These two handouts follow the Signs and Symptoms tools for children </a:t>
            </a:r>
            <a:r>
              <a:rPr kumimoji="0" lang="en-US" sz="1200" b="1" i="1" u="none" strike="noStrike" kern="1200" cap="none" spc="0" normalizeH="0" baseline="0" noProof="0" dirty="0">
                <a:ln>
                  <a:noFill/>
                </a:ln>
                <a:solidFill>
                  <a:prstClr val="black"/>
                </a:solidFill>
                <a:effectLst/>
                <a:uLnTx/>
                <a:uFillTx/>
                <a:latin typeface="+mn-lt"/>
                <a:ea typeface="+mn-ea"/>
                <a:cs typeface="+mn-cs"/>
              </a:rPr>
              <a:t>if needed </a:t>
            </a:r>
            <a:r>
              <a:rPr kumimoji="0" lang="en-US" sz="1200" b="1" i="0" u="none" strike="noStrike" kern="1200" cap="none" spc="0" normalizeH="0" baseline="0" noProof="0" dirty="0">
                <a:ln>
                  <a:noFill/>
                </a:ln>
                <a:solidFill>
                  <a:prstClr val="black"/>
                </a:solidFill>
                <a:effectLst/>
                <a:uLnTx/>
                <a:uFillTx/>
                <a:latin typeface="+mn-lt"/>
                <a:ea typeface="+mn-ea"/>
                <a:cs typeface="+mn-cs"/>
              </a:rPr>
              <a:t>as the title says - When Concussion Symptoms </a:t>
            </a:r>
            <a:r>
              <a:rPr kumimoji="0" lang="en-US" sz="1200" b="1" i="1" u="none" strike="noStrike" kern="1200" cap="none" spc="0" normalizeH="0" baseline="0" noProof="0" dirty="0">
                <a:ln>
                  <a:noFill/>
                </a:ln>
                <a:solidFill>
                  <a:prstClr val="black"/>
                </a:solidFill>
                <a:effectLst/>
                <a:uLnTx/>
                <a:uFillTx/>
                <a:latin typeface="+mn-lt"/>
                <a:ea typeface="+mn-ea"/>
                <a:cs typeface="+mn-cs"/>
              </a:rPr>
              <a:t>Are Not Going Away.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1"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We have two - one is for ages 0-5 (with the trains) and both help families understand what to do immediately after an injury. Both tell them what resources to access and what they should be looking for first thing after the injury, weeks, months later, but also downstream. </a:t>
            </a:r>
            <a:r>
              <a:rPr kumimoji="0" lang="en-US" sz="1200" b="1" i="0" u="none" strike="noStrike" kern="1200" cap="none" spc="0" normalizeH="0" baseline="0" noProof="0" dirty="0">
                <a:ln>
                  <a:noFill/>
                </a:ln>
                <a:solidFill>
                  <a:srgbClr val="000000"/>
                </a:solidFill>
                <a:effectLst/>
                <a:uLnTx/>
                <a:uFillTx/>
                <a:latin typeface="+mn-lt"/>
                <a:ea typeface="+mn-ea"/>
                <a:cs typeface="+mn-cs"/>
              </a:rPr>
              <a:t>The one is for school-aged kids and goes through how to interact with the school and what the school will need. It helps them to understand school concepts like a 504 Plan and an IEP.  Please also share both of these with the doctors, along with our website where they can access and download all of these documents.</a:t>
            </a: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1096" name="Google Shape;1096;p65:notes"/>
          <p:cNvSpPr txBox="1">
            <a:spLocks noGrp="1"/>
          </p:cNvSpPr>
          <p:nvPr>
            <p:ph type="sldNum" idx="12"/>
          </p:nvPr>
        </p:nvSpPr>
        <p:spPr>
          <a:xfrm>
            <a:off x="5028783" y="10556933"/>
            <a:ext cx="3847109" cy="557659"/>
          </a:xfrm>
          <a:prstGeom prst="rect">
            <a:avLst/>
          </a:prstGeom>
          <a:noFill/>
          <a:ln>
            <a:noFill/>
          </a:ln>
        </p:spPr>
        <p:txBody>
          <a:bodyPr spcFirstLastPara="1" wrap="square" lIns="112931" tIns="56450" rIns="112931" bIns="56450" anchor="b" anchorCtr="0">
            <a:noAutofit/>
          </a:bodyPr>
          <a:lstStyle/>
          <a:p>
            <a:pPr>
              <a:buSzPts val="1400"/>
            </a:pPr>
            <a:fld id="{00000000-1234-1234-1234-123412341234}" type="slidenum">
              <a:rPr lang="en-US">
                <a:solidFill>
                  <a:prstClr val="black"/>
                </a:solidFill>
              </a:rPr>
              <a:pPr>
                <a:buSzPts val="1400"/>
              </a:pPr>
              <a:t>43</a:t>
            </a:fld>
            <a:endParaRPr>
              <a:solidFill>
                <a:prstClr val="black"/>
              </a:solidFill>
            </a:endParaRPr>
          </a:p>
        </p:txBody>
      </p:sp>
    </p:spTree>
    <p:extLst>
      <p:ext uri="{BB962C8B-B14F-4D97-AF65-F5344CB8AC3E}">
        <p14:creationId xmlns:p14="http://schemas.microsoft.com/office/powerpoint/2010/main" val="36190927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4"/>
        <p:cNvGrpSpPr/>
        <p:nvPr/>
      </p:nvGrpSpPr>
      <p:grpSpPr>
        <a:xfrm>
          <a:off x="0" y="0"/>
          <a:ext cx="0" cy="0"/>
          <a:chOff x="0" y="0"/>
          <a:chExt cx="0" cy="0"/>
        </a:xfrm>
      </p:grpSpPr>
      <p:sp>
        <p:nvSpPr>
          <p:cNvPr id="1115" name="Google Shape;1115;p68:notes"/>
          <p:cNvSpPr>
            <a:spLocks noGrp="1" noRot="1" noChangeAspect="1"/>
          </p:cNvSpPr>
          <p:nvPr>
            <p:ph type="sldImg" idx="2"/>
          </p:nvPr>
        </p:nvSpPr>
        <p:spPr>
          <a:xfrm>
            <a:off x="876300" y="1258888"/>
            <a:ext cx="6051550" cy="3403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6" name="Google Shape;1116;p68:notes"/>
          <p:cNvSpPr txBox="1">
            <a:spLocks noGrp="1"/>
          </p:cNvSpPr>
          <p:nvPr>
            <p:ph type="body" idx="1"/>
          </p:nvPr>
        </p:nvSpPr>
        <p:spPr>
          <a:xfrm>
            <a:off x="780288" y="4851607"/>
            <a:ext cx="6242304" cy="3969496"/>
          </a:xfrm>
          <a:prstGeom prst="rect">
            <a:avLst/>
          </a:prstGeom>
          <a:noFill/>
          <a:ln>
            <a:noFill/>
          </a:ln>
        </p:spPr>
        <p:txBody>
          <a:bodyPr spcFirstLastPara="1" wrap="square" lIns="101076" tIns="50524" rIns="101076" bIns="50524" anchor="t" anchorCtr="0">
            <a:noAutofit/>
          </a:bodyPr>
          <a:lstStyle/>
          <a:p>
            <a:r>
              <a:rPr lang="en-US" b="1" dirty="0"/>
              <a:t>Here is</a:t>
            </a:r>
            <a:r>
              <a:rPr lang="en-US" b="1" baseline="0" dirty="0"/>
              <a:t> a little closer look at what’s </a:t>
            </a:r>
            <a:r>
              <a:rPr lang="en-US" b="1" dirty="0"/>
              <a:t>included in our both the Signs and Symptoms handouts</a:t>
            </a:r>
            <a:r>
              <a:rPr lang="en-US" b="1" baseline="0" dirty="0"/>
              <a:t> and our When Concussion Symptoms aren’t going away.</a:t>
            </a:r>
          </a:p>
          <a:p>
            <a:r>
              <a:rPr lang="en-US" b="1" baseline="0" dirty="0"/>
              <a:t>We suggest circling those you have noticed and sharing this with your doctor.</a:t>
            </a:r>
          </a:p>
          <a:p>
            <a:endParaRPr lang="en-US" sz="900" baseline="0" dirty="0"/>
          </a:p>
          <a:p>
            <a:r>
              <a:rPr lang="en-US" sz="900" dirty="0"/>
              <a:t>Socially – tend to become isolated.</a:t>
            </a:r>
            <a:endParaRPr sz="900" dirty="0"/>
          </a:p>
          <a:p>
            <a:r>
              <a:rPr lang="en-US" sz="900" dirty="0"/>
              <a:t>Mood – tend to become depressed.</a:t>
            </a:r>
            <a:endParaRPr sz="900" dirty="0"/>
          </a:p>
          <a:p>
            <a:r>
              <a:rPr lang="en-US" sz="900" dirty="0"/>
              <a:t>Behavior – tends to be a big issue. Help them to process situations, plan for problems and brainstorm other responses to avoid unwanted behaviors. Reinforce positive behavior. </a:t>
            </a:r>
            <a:endParaRPr sz="900" dirty="0"/>
          </a:p>
          <a:p>
            <a:r>
              <a:rPr lang="en-US" sz="900" dirty="0"/>
              <a:t>Help other people stay involved – help them understand brain injury and this person’s strengths, weaknesses and strategies.</a:t>
            </a:r>
            <a:endParaRPr sz="900" dirty="0"/>
          </a:p>
          <a:p>
            <a:r>
              <a:rPr lang="en-US" sz="900" dirty="0"/>
              <a:t>Reputation – be careful what you say. Be sure to stress positive behavior and put challenging behaviors in as positive a way as possible.</a:t>
            </a:r>
            <a:endParaRPr sz="900" dirty="0"/>
          </a:p>
          <a:p>
            <a:endParaRPr dirty="0"/>
          </a:p>
        </p:txBody>
      </p:sp>
      <p:sp>
        <p:nvSpPr>
          <p:cNvPr id="1117" name="Google Shape;1117;p68:notes"/>
          <p:cNvSpPr txBox="1">
            <a:spLocks noGrp="1"/>
          </p:cNvSpPr>
          <p:nvPr>
            <p:ph type="sldNum" idx="12"/>
          </p:nvPr>
        </p:nvSpPr>
        <p:spPr>
          <a:xfrm>
            <a:off x="4419826" y="9575447"/>
            <a:ext cx="3381248" cy="505814"/>
          </a:xfrm>
          <a:prstGeom prst="rect">
            <a:avLst/>
          </a:prstGeom>
          <a:noFill/>
          <a:ln>
            <a:noFill/>
          </a:ln>
        </p:spPr>
        <p:txBody>
          <a:bodyPr spcFirstLastPara="1" wrap="square" lIns="101076" tIns="50524" rIns="101076" bIns="50524" anchor="b" anchorCtr="0">
            <a:noAutofit/>
          </a:bodyPr>
          <a:lstStyle/>
          <a:p>
            <a:pPr algn="r">
              <a:buSzPts val="1200"/>
            </a:pPr>
            <a:fld id="{00000000-1234-1234-1234-123412341234}" type="slidenum">
              <a:rPr lang="en-US">
                <a:latin typeface="Calibri"/>
                <a:ea typeface="Calibri"/>
                <a:cs typeface="Calibri"/>
                <a:sym typeface="Calibri"/>
              </a:rPr>
              <a:pPr algn="r">
                <a:buSzPts val="1200"/>
              </a:pPr>
              <a:t>44</a:t>
            </a:fld>
            <a:endParaRPr>
              <a:latin typeface="Calibri"/>
              <a:ea typeface="Calibri"/>
              <a:cs typeface="Calibri"/>
              <a:sym typeface="Calibri"/>
            </a:endParaRPr>
          </a:p>
        </p:txBody>
      </p:sp>
    </p:spTree>
    <p:extLst>
      <p:ext uri="{BB962C8B-B14F-4D97-AF65-F5344CB8AC3E}">
        <p14:creationId xmlns:p14="http://schemas.microsoft.com/office/powerpoint/2010/main" val="35716791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4"/>
        <p:cNvGrpSpPr/>
        <p:nvPr/>
      </p:nvGrpSpPr>
      <p:grpSpPr>
        <a:xfrm>
          <a:off x="0" y="0"/>
          <a:ext cx="0" cy="0"/>
          <a:chOff x="0" y="0"/>
          <a:chExt cx="0" cy="0"/>
        </a:xfrm>
      </p:grpSpPr>
      <p:sp>
        <p:nvSpPr>
          <p:cNvPr id="1125" name="Google Shape;1125;p69:notes"/>
          <p:cNvSpPr>
            <a:spLocks noGrp="1" noRot="1" noChangeAspect="1"/>
          </p:cNvSpPr>
          <p:nvPr>
            <p:ph type="sldImg" idx="2"/>
          </p:nvPr>
        </p:nvSpPr>
        <p:spPr>
          <a:xfrm>
            <a:off x="876300" y="1258888"/>
            <a:ext cx="6051550" cy="3403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6" name="Google Shape;1126;p69:notes"/>
          <p:cNvSpPr txBox="1">
            <a:spLocks noGrp="1"/>
          </p:cNvSpPr>
          <p:nvPr>
            <p:ph type="body" idx="1"/>
          </p:nvPr>
        </p:nvSpPr>
        <p:spPr>
          <a:xfrm>
            <a:off x="780288" y="4851607"/>
            <a:ext cx="6242304" cy="3969496"/>
          </a:xfrm>
          <a:prstGeom prst="rect">
            <a:avLst/>
          </a:prstGeom>
          <a:noFill/>
          <a:ln>
            <a:noFill/>
          </a:ln>
        </p:spPr>
        <p:txBody>
          <a:bodyPr spcFirstLastPara="1" wrap="square" lIns="101076" tIns="50524" rIns="101076" bIns="50524" anchor="t" anchorCtr="0">
            <a:noAutofit/>
          </a:bodyPr>
          <a:lstStyle/>
          <a:p>
            <a:r>
              <a:rPr lang="en-US" sz="1200" b="1" dirty="0"/>
              <a:t>Especiall</a:t>
            </a:r>
            <a:r>
              <a:rPr lang="en-US" sz="1200" b="1" baseline="0" dirty="0"/>
              <a:t>y for a child, don’t expect them to deal with the symptoms like you might expect from an adult.</a:t>
            </a:r>
          </a:p>
          <a:p>
            <a:r>
              <a:rPr lang="en-US" sz="1200" b="1" baseline="0" dirty="0"/>
              <a:t>Be patient.  Think and ask What happened to you, not what is wrong with you.</a:t>
            </a:r>
          </a:p>
          <a:p>
            <a:endParaRPr lang="en-US" dirty="0"/>
          </a:p>
        </p:txBody>
      </p:sp>
      <p:sp>
        <p:nvSpPr>
          <p:cNvPr id="1127" name="Google Shape;1127;p69:notes"/>
          <p:cNvSpPr txBox="1">
            <a:spLocks noGrp="1"/>
          </p:cNvSpPr>
          <p:nvPr>
            <p:ph type="sldNum" idx="12"/>
          </p:nvPr>
        </p:nvSpPr>
        <p:spPr>
          <a:xfrm>
            <a:off x="4419826" y="9575447"/>
            <a:ext cx="3381248" cy="505814"/>
          </a:xfrm>
          <a:prstGeom prst="rect">
            <a:avLst/>
          </a:prstGeom>
          <a:noFill/>
          <a:ln>
            <a:noFill/>
          </a:ln>
        </p:spPr>
        <p:txBody>
          <a:bodyPr spcFirstLastPara="1" wrap="square" lIns="101076" tIns="50524" rIns="101076" bIns="50524" anchor="b" anchorCtr="0">
            <a:noAutofit/>
          </a:bodyPr>
          <a:lstStyle/>
          <a:p>
            <a:pPr algn="r">
              <a:buSzPts val="1200"/>
            </a:pPr>
            <a:fld id="{00000000-1234-1234-1234-123412341234}" type="slidenum">
              <a:rPr lang="en-US">
                <a:latin typeface="Calibri"/>
                <a:ea typeface="Calibri"/>
                <a:cs typeface="Calibri"/>
                <a:sym typeface="Calibri"/>
              </a:rPr>
              <a:pPr algn="r">
                <a:buSzPts val="1200"/>
              </a:pPr>
              <a:t>45</a:t>
            </a:fld>
            <a:endParaRPr>
              <a:latin typeface="Calibri"/>
              <a:ea typeface="Calibri"/>
              <a:cs typeface="Calibri"/>
              <a:sym typeface="Calibri"/>
            </a:endParaRPr>
          </a:p>
        </p:txBody>
      </p:sp>
    </p:spTree>
    <p:extLst>
      <p:ext uri="{BB962C8B-B14F-4D97-AF65-F5344CB8AC3E}">
        <p14:creationId xmlns:p14="http://schemas.microsoft.com/office/powerpoint/2010/main" val="35015314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3"/>
        <p:cNvGrpSpPr/>
        <p:nvPr/>
      </p:nvGrpSpPr>
      <p:grpSpPr>
        <a:xfrm>
          <a:off x="0" y="0"/>
          <a:ext cx="0" cy="0"/>
          <a:chOff x="0" y="0"/>
          <a:chExt cx="0" cy="0"/>
        </a:xfrm>
      </p:grpSpPr>
      <p:sp>
        <p:nvSpPr>
          <p:cNvPr id="1134" name="Google Shape;1134;p70:notes"/>
          <p:cNvSpPr txBox="1">
            <a:spLocks noGrp="1"/>
          </p:cNvSpPr>
          <p:nvPr>
            <p:ph type="body" idx="1"/>
          </p:nvPr>
        </p:nvSpPr>
        <p:spPr>
          <a:xfrm>
            <a:off x="780288" y="4851607"/>
            <a:ext cx="6242304" cy="3969496"/>
          </a:xfrm>
          <a:prstGeom prst="rect">
            <a:avLst/>
          </a:prstGeom>
          <a:noFill/>
          <a:ln>
            <a:noFill/>
          </a:ln>
        </p:spPr>
        <p:txBody>
          <a:bodyPr spcFirstLastPara="1" wrap="square" lIns="101076" tIns="50524" rIns="101076" bIns="50524" anchor="t" anchorCtr="0">
            <a:noAutofit/>
          </a:bodyPr>
          <a:lstStyle/>
          <a:p>
            <a:r>
              <a:rPr lang="en-US" b="1" baseline="0" dirty="0"/>
              <a:t>If you see any problems, tell the doctor what you’re seeing.  Make sure doctor completes the CDC Return to School letter and give it to the school.  For some symptoms, r</a:t>
            </a:r>
            <a:r>
              <a:rPr lang="en-US" b="1" dirty="0"/>
              <a:t>eferrals might be a Physical Therapist,</a:t>
            </a:r>
            <a:r>
              <a:rPr lang="en-US" b="1" baseline="0" dirty="0"/>
              <a:t> or </a:t>
            </a:r>
            <a:r>
              <a:rPr lang="en-US" b="1" dirty="0"/>
              <a:t>an Occupational</a:t>
            </a:r>
            <a:r>
              <a:rPr lang="en-US" b="1" baseline="0" dirty="0"/>
              <a:t> </a:t>
            </a:r>
            <a:r>
              <a:rPr lang="en-US" b="1" dirty="0"/>
              <a:t>Therapist</a:t>
            </a:r>
            <a:r>
              <a:rPr lang="en-US" b="1" baseline="0" dirty="0"/>
              <a:t> or maybe a vision specialist or counselor.</a:t>
            </a:r>
            <a:endParaRPr b="1" dirty="0"/>
          </a:p>
        </p:txBody>
      </p:sp>
      <p:sp>
        <p:nvSpPr>
          <p:cNvPr id="1135" name="Google Shape;1135;p70:notes"/>
          <p:cNvSpPr>
            <a:spLocks noGrp="1" noRot="1" noChangeAspect="1"/>
          </p:cNvSpPr>
          <p:nvPr>
            <p:ph type="sldImg" idx="2"/>
          </p:nvPr>
        </p:nvSpPr>
        <p:spPr>
          <a:xfrm>
            <a:off x="876300" y="1258888"/>
            <a:ext cx="6051550" cy="3403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061305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Also on the TN </a:t>
            </a:r>
            <a:r>
              <a:rPr lang="en-US" b="1" dirty="0" err="1"/>
              <a:t>Dept</a:t>
            </a:r>
            <a:r>
              <a:rPr lang="en-US" b="1" dirty="0"/>
              <a:t> of Health’s TBI Program’s website – you</a:t>
            </a:r>
            <a:r>
              <a:rPr lang="en-US" b="1" baseline="0" dirty="0"/>
              <a:t> can find how to talk with your local TBI service coordinator.  There are 8 SCs across the state and they work directly with the individual and or their family to connect to brain injury related services.  They also host the local support groups.  Now, they have the virtual support groups online.  </a:t>
            </a:r>
            <a:r>
              <a:rPr lang="en-US" b="0" baseline="0" dirty="0"/>
              <a:t>Those have been a great way for people to join conveniently from their phone or computer and meet other people.  The meeting have different topics and speakers.  </a:t>
            </a:r>
            <a:r>
              <a:rPr lang="en-US" b="1" baseline="0" dirty="0"/>
              <a:t>That’s just a few of the great resources we can share with you today, but please check out our website or follow Brain Links on social media for more.</a:t>
            </a:r>
            <a:endParaRPr lang="en-US" b="1" dirty="0"/>
          </a:p>
        </p:txBody>
      </p:sp>
      <p:sp>
        <p:nvSpPr>
          <p:cNvPr id="4" name="Slide Number Placeholder 3"/>
          <p:cNvSpPr>
            <a:spLocks noGrp="1"/>
          </p:cNvSpPr>
          <p:nvPr>
            <p:ph type="sldNum" sz="quarter" idx="10"/>
          </p:nvPr>
        </p:nvSpPr>
        <p:spPr/>
        <p:txBody>
          <a:bodyPr/>
          <a:lstStyle/>
          <a:p>
            <a:fld id="{97300448-05E4-4722-BC93-6BD800C0566B}"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11340435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Understanding cognition will help you to better understand anyone in your life,</a:t>
            </a:r>
            <a:r>
              <a:rPr lang="en-US" baseline="0" dirty="0"/>
              <a:t> including yourself. </a:t>
            </a:r>
            <a:endParaRPr lang="en-US" dirty="0"/>
          </a:p>
        </p:txBody>
      </p:sp>
      <p:sp>
        <p:nvSpPr>
          <p:cNvPr id="4" name="Slide Number Placeholder 3"/>
          <p:cNvSpPr>
            <a:spLocks noGrp="1"/>
          </p:cNvSpPr>
          <p:nvPr>
            <p:ph type="sldNum" sz="quarter" idx="10"/>
          </p:nvPr>
        </p:nvSpPr>
        <p:spPr/>
        <p:txBody>
          <a:bodyPr/>
          <a:lstStyle/>
          <a:p>
            <a:fld id="{C406BB4E-50DB-4BFE-B712-2C39EFBDD670}"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20737326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06BB4E-50DB-4BFE-B712-2C39EFBDD670}"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30118468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6:notes"/>
          <p:cNvSpPr>
            <a:spLocks noGrp="1" noRot="1" noChangeAspect="1"/>
          </p:cNvSpPr>
          <p:nvPr>
            <p:ph type="sldImg" idx="2"/>
          </p:nvPr>
        </p:nvSpPr>
        <p:spPr>
          <a:xfrm>
            <a:off x="876300" y="1258888"/>
            <a:ext cx="6051550" cy="3403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1" name="Google Shape;521;p6:notes"/>
          <p:cNvSpPr txBox="1">
            <a:spLocks noGrp="1"/>
          </p:cNvSpPr>
          <p:nvPr>
            <p:ph type="body" idx="1"/>
          </p:nvPr>
        </p:nvSpPr>
        <p:spPr>
          <a:xfrm>
            <a:off x="780288" y="4851607"/>
            <a:ext cx="6242304" cy="3969496"/>
          </a:xfrm>
          <a:prstGeom prst="rect">
            <a:avLst/>
          </a:prstGeom>
          <a:noFill/>
          <a:ln>
            <a:noFill/>
          </a:ln>
        </p:spPr>
        <p:txBody>
          <a:bodyPr spcFirstLastPara="1" wrap="square" lIns="101076" tIns="50524" rIns="101076" bIns="50524" anchor="t" anchorCtr="0">
            <a:noAutofit/>
          </a:bodyPr>
          <a:lstStyle/>
          <a:p>
            <a:r>
              <a:rPr lang="en-US" sz="1200" b="1" dirty="0"/>
              <a:t>One of the most important things to remember about a TBI is that your head doesn’t have to hit something.  You can experience a concussion or more severe brain injury when you experience a hard jolt, like in a car crash – like whiplash.  You don’t have to lose consciousness.  Only 1 out of 10 people actually lose consciousness.</a:t>
            </a:r>
          </a:p>
          <a:p>
            <a:endParaRPr lang="en-US" sz="1200" b="1" dirty="0"/>
          </a:p>
          <a:p>
            <a:r>
              <a:rPr lang="en-US" sz="1200" b="1" dirty="0">
                <a:solidFill>
                  <a:srgbClr val="000000"/>
                </a:solidFill>
              </a:rPr>
              <a:t>There is so much to consider when you talk about injuring your brain.  The injury and the changes that occur are unique to the individual.  As you think about things today, maybe you’ll have questions about someone you know.  We are starting this series for DCS because there are many topics to cover.  Your brain controls everything you do, think, say, feel, remember and learn.  Your brain controls your breathing, your heart.  Every part of your life is controlled by your brain and if you sustain an injury, it’s likely that you’re going to need some supports.</a:t>
            </a:r>
            <a:endParaRPr sz="1200" b="1" dirty="0"/>
          </a:p>
        </p:txBody>
      </p:sp>
      <p:sp>
        <p:nvSpPr>
          <p:cNvPr id="522" name="Google Shape;522;p6:notes"/>
          <p:cNvSpPr txBox="1">
            <a:spLocks noGrp="1"/>
          </p:cNvSpPr>
          <p:nvPr>
            <p:ph type="sldNum" idx="12"/>
          </p:nvPr>
        </p:nvSpPr>
        <p:spPr>
          <a:xfrm>
            <a:off x="4419826" y="9575447"/>
            <a:ext cx="3381248" cy="505814"/>
          </a:xfrm>
          <a:prstGeom prst="rect">
            <a:avLst/>
          </a:prstGeom>
          <a:noFill/>
          <a:ln>
            <a:noFill/>
          </a:ln>
        </p:spPr>
        <p:txBody>
          <a:bodyPr spcFirstLastPara="1" wrap="square" lIns="101076" tIns="50524" rIns="101076" bIns="50524" anchor="b" anchorCtr="0">
            <a:noAutofit/>
          </a:bodyPr>
          <a:lstStyle/>
          <a:p>
            <a:pPr algn="r">
              <a:buSzPts val="1400"/>
            </a:pPr>
            <a:fld id="{00000000-1234-1234-1234-123412341234}" type="slidenum">
              <a:rPr lang="en-US">
                <a:solidFill>
                  <a:srgbClr val="000000"/>
                </a:solidFill>
              </a:rPr>
              <a:pPr algn="r">
                <a:buSzPts val="1400"/>
              </a:pPr>
              <a:t>5</a:t>
            </a:fld>
            <a:endParaRPr>
              <a:solidFill>
                <a:srgbClr val="000000"/>
              </a:solidFill>
            </a:endParaRPr>
          </a:p>
        </p:txBody>
      </p:sp>
    </p:spTree>
    <p:extLst>
      <p:ext uri="{BB962C8B-B14F-4D97-AF65-F5344CB8AC3E}">
        <p14:creationId xmlns:p14="http://schemas.microsoft.com/office/powerpoint/2010/main" val="42507872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837">
              <a:defRPr/>
            </a:pPr>
            <a:r>
              <a:rPr lang="en-US" dirty="0">
                <a:solidFill>
                  <a:prstClr val="black"/>
                </a:solidFill>
              </a:rPr>
              <a:t>Why might he be exhibiting this behavior that looks like forgetting?</a:t>
            </a:r>
          </a:p>
          <a:p>
            <a:pPr defTabSz="924837">
              <a:defRPr/>
            </a:pPr>
            <a:r>
              <a:rPr lang="en-US" dirty="0">
                <a:solidFill>
                  <a:prstClr val="black"/>
                </a:solidFill>
              </a:rPr>
              <a:t>Memory</a:t>
            </a:r>
          </a:p>
          <a:p>
            <a:pPr defTabSz="924837">
              <a:defRPr/>
            </a:pPr>
            <a:r>
              <a:rPr lang="en-US" dirty="0">
                <a:solidFill>
                  <a:prstClr val="black"/>
                </a:solidFill>
              </a:rPr>
              <a:t>Attention</a:t>
            </a:r>
          </a:p>
          <a:p>
            <a:pPr defTabSz="924837">
              <a:defRPr/>
            </a:pPr>
            <a:r>
              <a:rPr lang="en-US" dirty="0">
                <a:solidFill>
                  <a:prstClr val="black"/>
                </a:solidFill>
              </a:rPr>
              <a:t>Depression</a:t>
            </a:r>
          </a:p>
          <a:p>
            <a:pPr defTabSz="924837">
              <a:defRPr/>
            </a:pPr>
            <a:r>
              <a:rPr lang="en-US" dirty="0">
                <a:solidFill>
                  <a:prstClr val="black"/>
                </a:solidFill>
              </a:rPr>
              <a:t>Lack of organization</a:t>
            </a:r>
          </a:p>
          <a:p>
            <a:pPr defTabSz="924837">
              <a:defRPr/>
            </a:pPr>
            <a:r>
              <a:rPr lang="en-US" dirty="0">
                <a:solidFill>
                  <a:prstClr val="black"/>
                </a:solidFill>
              </a:rPr>
              <a:t>Initiation</a:t>
            </a:r>
          </a:p>
          <a:p>
            <a:pPr defTabSz="924837">
              <a:defRPr/>
            </a:pPr>
            <a:r>
              <a:rPr lang="en-US" dirty="0">
                <a:solidFill>
                  <a:prstClr val="black"/>
                </a:solidFill>
              </a:rPr>
              <a:t>Etc.</a:t>
            </a:r>
          </a:p>
          <a:p>
            <a:endParaRPr lang="en-US" dirty="0"/>
          </a:p>
        </p:txBody>
      </p:sp>
      <p:sp>
        <p:nvSpPr>
          <p:cNvPr id="4" name="Slide Number Placeholder 3"/>
          <p:cNvSpPr>
            <a:spLocks noGrp="1"/>
          </p:cNvSpPr>
          <p:nvPr>
            <p:ph type="sldNum" sz="quarter" idx="10"/>
          </p:nvPr>
        </p:nvSpPr>
        <p:spPr/>
        <p:txBody>
          <a:bodyPr/>
          <a:lstStyle/>
          <a:p>
            <a:pPr defTabSz="923984">
              <a:defRPr/>
            </a:pPr>
            <a:fld id="{6EFB8D2C-E5EB-4C14-AF38-307BBED313EB}" type="slidenum">
              <a:rPr lang="en-US">
                <a:solidFill>
                  <a:prstClr val="black"/>
                </a:solidFill>
              </a:rPr>
              <a:pPr defTabSz="923984">
                <a:defRPr/>
              </a:pPr>
              <a:t>51</a:t>
            </a:fld>
            <a:endParaRPr lang="en-US">
              <a:solidFill>
                <a:prstClr val="black"/>
              </a:solidFill>
            </a:endParaRPr>
          </a:p>
        </p:txBody>
      </p:sp>
    </p:spTree>
    <p:extLst>
      <p:ext uri="{BB962C8B-B14F-4D97-AF65-F5344CB8AC3E}">
        <p14:creationId xmlns:p14="http://schemas.microsoft.com/office/powerpoint/2010/main" val="108651015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11879">
              <a:defRPr/>
            </a:pPr>
            <a:r>
              <a:rPr lang="en-US" dirty="0">
                <a:solidFill>
                  <a:prstClr val="black"/>
                </a:solidFill>
              </a:rPr>
              <a:t>Advocate</a:t>
            </a:r>
            <a:r>
              <a:rPr lang="en-US" baseline="0" dirty="0">
                <a:solidFill>
                  <a:prstClr val="black"/>
                </a:solidFill>
              </a:rPr>
              <a:t> for </a:t>
            </a:r>
            <a:r>
              <a:rPr lang="en-US" baseline="0" dirty="0" err="1">
                <a:solidFill>
                  <a:prstClr val="black"/>
                </a:solidFill>
              </a:rPr>
              <a:t>Neuropsyche</a:t>
            </a:r>
            <a:r>
              <a:rPr lang="en-US" baseline="0" dirty="0">
                <a:solidFill>
                  <a:prstClr val="black"/>
                </a:solidFill>
              </a:rPr>
              <a:t> testing when needed. </a:t>
            </a:r>
            <a:endParaRPr lang="en-US" dirty="0"/>
          </a:p>
        </p:txBody>
      </p:sp>
      <p:sp>
        <p:nvSpPr>
          <p:cNvPr id="4" name="Slide Number Placeholder 3"/>
          <p:cNvSpPr>
            <a:spLocks noGrp="1"/>
          </p:cNvSpPr>
          <p:nvPr>
            <p:ph type="sldNum" sz="quarter" idx="10"/>
          </p:nvPr>
        </p:nvSpPr>
        <p:spPr/>
        <p:txBody>
          <a:bodyPr/>
          <a:lstStyle/>
          <a:p>
            <a:fld id="{6EFB8D2C-E5EB-4C14-AF38-307BBED313EB}"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9761182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EFB8D2C-E5EB-4C14-AF38-307BBED313EB}" type="slidenum">
              <a:rPr lang="en-US" smtClean="0">
                <a:solidFill>
                  <a:prstClr val="black"/>
                </a:solidFill>
              </a:rPr>
              <a:pPr>
                <a:defRPr/>
              </a:pPr>
              <a:t>54</a:t>
            </a:fld>
            <a:endParaRPr lang="en-US">
              <a:solidFill>
                <a:prstClr val="black"/>
              </a:solidFill>
            </a:endParaRPr>
          </a:p>
        </p:txBody>
      </p:sp>
    </p:spTree>
    <p:extLst>
      <p:ext uri="{BB962C8B-B14F-4D97-AF65-F5344CB8AC3E}">
        <p14:creationId xmlns:p14="http://schemas.microsoft.com/office/powerpoint/2010/main" val="38574046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EFB8D2C-E5EB-4C14-AF38-307BBED313EB}" type="slidenum">
              <a:rPr lang="en-US" smtClean="0">
                <a:solidFill>
                  <a:prstClr val="black"/>
                </a:solidFill>
              </a:rPr>
              <a:pPr>
                <a:defRPr/>
              </a:pPr>
              <a:t>55</a:t>
            </a:fld>
            <a:endParaRPr lang="en-US">
              <a:solidFill>
                <a:prstClr val="black"/>
              </a:solidFill>
            </a:endParaRPr>
          </a:p>
        </p:txBody>
      </p:sp>
    </p:spTree>
    <p:extLst>
      <p:ext uri="{BB962C8B-B14F-4D97-AF65-F5344CB8AC3E}">
        <p14:creationId xmlns:p14="http://schemas.microsoft.com/office/powerpoint/2010/main" val="41292024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18E9E4-7830-4D82-B00C-16421E18685C}"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214006625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18E9E4-7830-4D82-B00C-16421E18685C}" type="slidenum">
              <a:rPr lang="en-US" smtClean="0">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10450334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18E9E4-7830-4D82-B00C-16421E18685C}"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339622795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18E9E4-7830-4D82-B00C-16421E18685C}" type="slidenum">
              <a:rPr lang="en-US" smtClean="0">
                <a:solidFill>
                  <a:prstClr val="black"/>
                </a:solidFill>
              </a:rPr>
              <a:pPr/>
              <a:t>63</a:t>
            </a:fld>
            <a:endParaRPr lang="en-US">
              <a:solidFill>
                <a:prstClr val="black"/>
              </a:solidFill>
            </a:endParaRPr>
          </a:p>
        </p:txBody>
      </p:sp>
    </p:spTree>
    <p:extLst>
      <p:ext uri="{BB962C8B-B14F-4D97-AF65-F5344CB8AC3E}">
        <p14:creationId xmlns:p14="http://schemas.microsoft.com/office/powerpoint/2010/main" val="53438980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…and then it’s all rainbows and butterflies. ;</a:t>
            </a:r>
            <a:r>
              <a:rPr lang="en-US" b="1" baseline="0" dirty="0"/>
              <a:t> )   Need to step back and not think about how the behavior is impacting you, but it’s about the why. Get my reaction out of it. </a:t>
            </a:r>
            <a:endParaRPr lang="en-US" b="1" dirty="0"/>
          </a:p>
        </p:txBody>
      </p:sp>
      <p:sp>
        <p:nvSpPr>
          <p:cNvPr id="4" name="Slide Number Placeholder 3"/>
          <p:cNvSpPr>
            <a:spLocks noGrp="1"/>
          </p:cNvSpPr>
          <p:nvPr>
            <p:ph type="sldNum" sz="quarter" idx="10"/>
          </p:nvPr>
        </p:nvSpPr>
        <p:spPr/>
        <p:txBody>
          <a:bodyPr/>
          <a:lstStyle/>
          <a:p>
            <a:fld id="{8B18E9E4-7830-4D82-B00C-16421E18685C}" type="slidenum">
              <a:rPr lang="en-US" smtClean="0">
                <a:solidFill>
                  <a:prstClr val="black"/>
                </a:solidFill>
              </a:rPr>
              <a:pPr/>
              <a:t>64</a:t>
            </a:fld>
            <a:endParaRPr lang="en-US">
              <a:solidFill>
                <a:prstClr val="black"/>
              </a:solidFill>
            </a:endParaRPr>
          </a:p>
        </p:txBody>
      </p:sp>
    </p:spTree>
    <p:extLst>
      <p:ext uri="{BB962C8B-B14F-4D97-AF65-F5344CB8AC3E}">
        <p14:creationId xmlns:p14="http://schemas.microsoft.com/office/powerpoint/2010/main" val="211205414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As we begin, I’d like you to think about your brain. Or the brain of someone you love or serve. Now think about how you would like it to look as it ages. This, here, is a nice, healthy brain.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SCAVENGER HUNT TIME (for</a:t>
            </a:r>
            <a:r>
              <a:rPr lang="en-US" baseline="0" dirty="0"/>
              <a:t> live sessions, ask people to find one thing that is part of their efforts to build a healthy brain</a:t>
            </a:r>
            <a:endParaRPr lang="en-US" dirty="0"/>
          </a:p>
        </p:txBody>
      </p:sp>
      <p:sp>
        <p:nvSpPr>
          <p:cNvPr id="4" name="Slide Number Placeholder 3"/>
          <p:cNvSpPr>
            <a:spLocks noGrp="1"/>
          </p:cNvSpPr>
          <p:nvPr>
            <p:ph type="sldNum" sz="quarter" idx="5"/>
          </p:nvPr>
        </p:nvSpPr>
        <p:spPr/>
        <p:txBody>
          <a:bodyPr/>
          <a:lstStyle/>
          <a:p>
            <a:fld id="{97300448-05E4-4722-BC93-6BD800C0566B}" type="slidenum">
              <a:rPr lang="en-US" smtClean="0">
                <a:solidFill>
                  <a:prstClr val="black"/>
                </a:solidFill>
              </a:rPr>
              <a:pPr/>
              <a:t>65</a:t>
            </a:fld>
            <a:endParaRPr lang="en-US">
              <a:solidFill>
                <a:prstClr val="black"/>
              </a:solidFill>
            </a:endParaRPr>
          </a:p>
        </p:txBody>
      </p:sp>
    </p:spTree>
    <p:extLst>
      <p:ext uri="{BB962C8B-B14F-4D97-AF65-F5344CB8AC3E}">
        <p14:creationId xmlns:p14="http://schemas.microsoft.com/office/powerpoint/2010/main" val="30916362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7:notes"/>
          <p:cNvSpPr>
            <a:spLocks noGrp="1" noRot="1" noChangeAspect="1"/>
          </p:cNvSpPr>
          <p:nvPr>
            <p:ph type="sldImg" idx="2"/>
          </p:nvPr>
        </p:nvSpPr>
        <p:spPr>
          <a:xfrm>
            <a:off x="876300" y="1258888"/>
            <a:ext cx="6051550" cy="3403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2" name="Google Shape;532;p7:notes"/>
          <p:cNvSpPr txBox="1">
            <a:spLocks noGrp="1"/>
          </p:cNvSpPr>
          <p:nvPr>
            <p:ph type="body" idx="1"/>
          </p:nvPr>
        </p:nvSpPr>
        <p:spPr>
          <a:xfrm>
            <a:off x="780288" y="4851607"/>
            <a:ext cx="6242304" cy="3969496"/>
          </a:xfrm>
          <a:prstGeom prst="rect">
            <a:avLst/>
          </a:prstGeom>
          <a:noFill/>
          <a:ln>
            <a:noFill/>
          </a:ln>
        </p:spPr>
        <p:txBody>
          <a:bodyPr spcFirstLastPara="1" wrap="square" lIns="101076" tIns="50524" rIns="101076" bIns="50524" anchor="t" anchorCtr="0">
            <a:noAutofit/>
          </a:bodyPr>
          <a:lstStyle/>
          <a:p>
            <a:r>
              <a:rPr lang="en-US" sz="1200" b="1" dirty="0">
                <a:solidFill>
                  <a:srgbClr val="000000"/>
                </a:solidFill>
              </a:rPr>
              <a:t>TBI can happen when you’re least expecting it.  You don’t have be doing something dangerous to get hurt. It may be more common when driving or playing sports, but sometimes a common daily activity like stepping down from a bus is how people are hurt and have long lasting  symptoms.</a:t>
            </a:r>
            <a:endParaRPr sz="1200" b="1" dirty="0"/>
          </a:p>
          <a:p>
            <a:r>
              <a:rPr lang="en-US" sz="1200" b="1" dirty="0">
                <a:solidFill>
                  <a:srgbClr val="000000"/>
                </a:solidFill>
              </a:rPr>
              <a:t>Falls are most common in the youngest and oldest but in some states – falls are highest for all ages,  followed by motor vehicle related accidents, etc.</a:t>
            </a:r>
          </a:p>
          <a:p>
            <a:endParaRPr lang="en-US" sz="1200" b="1" dirty="0">
              <a:solidFill>
                <a:srgbClr val="000000"/>
              </a:solidFill>
            </a:endParaRPr>
          </a:p>
          <a:p>
            <a:r>
              <a:rPr lang="en-US" sz="1200" b="1" dirty="0">
                <a:solidFill>
                  <a:srgbClr val="000000"/>
                </a:solidFill>
              </a:rPr>
              <a:t>Sadly, some injuries are caused by violence  - harming ones self or another person.  This may be a little difficult to think about but some injuries could be prevented.  </a:t>
            </a:r>
          </a:p>
          <a:p>
            <a:endParaRPr lang="en-US" b="1" dirty="0">
              <a:solidFill>
                <a:srgbClr val="000000"/>
              </a:solidFill>
            </a:endParaRPr>
          </a:p>
        </p:txBody>
      </p:sp>
      <p:sp>
        <p:nvSpPr>
          <p:cNvPr id="533" name="Google Shape;533;p7:notes"/>
          <p:cNvSpPr txBox="1">
            <a:spLocks noGrp="1"/>
          </p:cNvSpPr>
          <p:nvPr>
            <p:ph type="sldNum" idx="12"/>
          </p:nvPr>
        </p:nvSpPr>
        <p:spPr>
          <a:xfrm>
            <a:off x="4419826" y="9575447"/>
            <a:ext cx="3381248" cy="505814"/>
          </a:xfrm>
          <a:prstGeom prst="rect">
            <a:avLst/>
          </a:prstGeom>
          <a:noFill/>
          <a:ln>
            <a:noFill/>
          </a:ln>
        </p:spPr>
        <p:txBody>
          <a:bodyPr spcFirstLastPara="1" wrap="square" lIns="101076" tIns="50524" rIns="101076" bIns="50524" anchor="b" anchorCtr="0">
            <a:noAutofit/>
          </a:bodyPr>
          <a:lstStyle/>
          <a:p>
            <a:pPr algn="r">
              <a:buSzPts val="1400"/>
            </a:pPr>
            <a:fld id="{00000000-1234-1234-1234-123412341234}" type="slidenum">
              <a:rPr lang="en-US"/>
              <a:pPr algn="r">
                <a:buSzPts val="1400"/>
              </a:pPr>
              <a:t>6</a:t>
            </a:fld>
            <a:endParaRPr/>
          </a:p>
        </p:txBody>
      </p:sp>
    </p:spTree>
    <p:extLst>
      <p:ext uri="{BB962C8B-B14F-4D97-AF65-F5344CB8AC3E}">
        <p14:creationId xmlns:p14="http://schemas.microsoft.com/office/powerpoint/2010/main" val="396964068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Some of these things are things we have done to our brains. And other things are just the result of living our lives…what has happened to us in our life.</a:t>
            </a:r>
          </a:p>
        </p:txBody>
      </p:sp>
      <p:sp>
        <p:nvSpPr>
          <p:cNvPr id="4" name="Slide Number Placeholder 3"/>
          <p:cNvSpPr>
            <a:spLocks noGrp="1"/>
          </p:cNvSpPr>
          <p:nvPr>
            <p:ph type="sldNum" sz="quarter" idx="5"/>
          </p:nvPr>
        </p:nvSpPr>
        <p:spPr/>
        <p:txBody>
          <a:bodyPr/>
          <a:lstStyle/>
          <a:p>
            <a:fld id="{97300448-05E4-4722-BC93-6BD800C0566B}" type="slidenum">
              <a:rPr lang="en-US" smtClean="0">
                <a:solidFill>
                  <a:prstClr val="black"/>
                </a:solidFill>
              </a:rPr>
              <a:pPr/>
              <a:t>66</a:t>
            </a:fld>
            <a:endParaRPr lang="en-US">
              <a:solidFill>
                <a:prstClr val="black"/>
              </a:solidFill>
            </a:endParaRPr>
          </a:p>
        </p:txBody>
      </p:sp>
    </p:spTree>
    <p:extLst>
      <p:ext uri="{BB962C8B-B14F-4D97-AF65-F5344CB8AC3E}">
        <p14:creationId xmlns:p14="http://schemas.microsoft.com/office/powerpoint/2010/main" val="85552918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300448-05E4-4722-BC93-6BD800C0566B}" type="slidenum">
              <a:rPr lang="en-US" smtClean="0">
                <a:solidFill>
                  <a:prstClr val="black"/>
                </a:solidFill>
              </a:rPr>
              <a:pPr/>
              <a:t>67</a:t>
            </a:fld>
            <a:endParaRPr lang="en-US">
              <a:solidFill>
                <a:prstClr val="black"/>
              </a:solidFill>
            </a:endParaRPr>
          </a:p>
        </p:txBody>
      </p:sp>
    </p:spTree>
    <p:extLst>
      <p:ext uri="{BB962C8B-B14F-4D97-AF65-F5344CB8AC3E}">
        <p14:creationId xmlns:p14="http://schemas.microsoft.com/office/powerpoint/2010/main" val="151945822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Some of these things are things we have done to our brains. And other things are just the result of living our lives…what has happened to us in our life.</a:t>
            </a:r>
          </a:p>
        </p:txBody>
      </p:sp>
      <p:sp>
        <p:nvSpPr>
          <p:cNvPr id="4" name="Slide Number Placeholder 3"/>
          <p:cNvSpPr>
            <a:spLocks noGrp="1"/>
          </p:cNvSpPr>
          <p:nvPr>
            <p:ph type="sldNum" sz="quarter" idx="5"/>
          </p:nvPr>
        </p:nvSpPr>
        <p:spPr/>
        <p:txBody>
          <a:bodyPr/>
          <a:lstStyle/>
          <a:p>
            <a:fld id="{97300448-05E4-4722-BC93-6BD800C0566B}" type="slidenum">
              <a:rPr lang="en-US" smtClean="0">
                <a:solidFill>
                  <a:prstClr val="black"/>
                </a:solidFill>
              </a:rPr>
              <a:pPr/>
              <a:t>68</a:t>
            </a:fld>
            <a:endParaRPr lang="en-US">
              <a:solidFill>
                <a:prstClr val="black"/>
              </a:solidFill>
            </a:endParaRPr>
          </a:p>
        </p:txBody>
      </p:sp>
    </p:spTree>
    <p:extLst>
      <p:ext uri="{BB962C8B-B14F-4D97-AF65-F5344CB8AC3E}">
        <p14:creationId xmlns:p14="http://schemas.microsoft.com/office/powerpoint/2010/main" val="90658453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Even concussions can be seen years later on a special type of scan called a SPECT – if we don’t work to change it. </a:t>
            </a:r>
          </a:p>
        </p:txBody>
      </p:sp>
      <p:sp>
        <p:nvSpPr>
          <p:cNvPr id="4" name="Slide Number Placeholder 3"/>
          <p:cNvSpPr>
            <a:spLocks noGrp="1"/>
          </p:cNvSpPr>
          <p:nvPr>
            <p:ph type="sldNum" sz="quarter" idx="5"/>
          </p:nvPr>
        </p:nvSpPr>
        <p:spPr/>
        <p:txBody>
          <a:bodyPr/>
          <a:lstStyle/>
          <a:p>
            <a:fld id="{97300448-05E4-4722-BC93-6BD800C0566B}" type="slidenum">
              <a:rPr lang="en-US" smtClean="0">
                <a:solidFill>
                  <a:prstClr val="black"/>
                </a:solidFill>
              </a:rPr>
              <a:pPr/>
              <a:t>69</a:t>
            </a:fld>
            <a:endParaRPr lang="en-US">
              <a:solidFill>
                <a:prstClr val="black"/>
              </a:solidFill>
            </a:endParaRPr>
          </a:p>
        </p:txBody>
      </p:sp>
    </p:spTree>
    <p:extLst>
      <p:ext uri="{BB962C8B-B14F-4D97-AF65-F5344CB8AC3E}">
        <p14:creationId xmlns:p14="http://schemas.microsoft.com/office/powerpoint/2010/main" val="280549389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38CF0B-A29E-4C8C-B6C9-8ADE1D7905B5}" type="slidenum">
              <a:rPr lang="en-US" smtClean="0"/>
              <a:t>70</a:t>
            </a:fld>
            <a:endParaRPr lang="en-US"/>
          </a:p>
        </p:txBody>
      </p:sp>
    </p:spTree>
    <p:extLst>
      <p:ext uri="{BB962C8B-B14F-4D97-AF65-F5344CB8AC3E}">
        <p14:creationId xmlns:p14="http://schemas.microsoft.com/office/powerpoint/2010/main" val="58420785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Someone with multiple concussions. Anterior temporal</a:t>
            </a:r>
            <a:r>
              <a:rPr lang="en-US" b="1" baseline="0" dirty="0"/>
              <a:t> poles both damages. </a:t>
            </a:r>
            <a:r>
              <a:rPr lang="en-US" b="1" baseline="0" dirty="0" err="1"/>
              <a:t>Assymetry</a:t>
            </a:r>
            <a:r>
              <a:rPr lang="en-US" b="1" baseline="0" dirty="0"/>
              <a:t> – left side worse. Bad temper. Made changes and brain improved. </a:t>
            </a:r>
            <a:endParaRPr lang="en-US" b="1" dirty="0"/>
          </a:p>
        </p:txBody>
      </p:sp>
      <p:sp>
        <p:nvSpPr>
          <p:cNvPr id="4" name="Slide Number Placeholder 3"/>
          <p:cNvSpPr>
            <a:spLocks noGrp="1"/>
          </p:cNvSpPr>
          <p:nvPr>
            <p:ph type="sldNum" sz="quarter" idx="10"/>
          </p:nvPr>
        </p:nvSpPr>
        <p:spPr/>
        <p:txBody>
          <a:bodyPr/>
          <a:lstStyle/>
          <a:p>
            <a:fld id="{8B18E9E4-7830-4D82-B00C-16421E18685C}" type="slidenum">
              <a:rPr lang="en-US" smtClean="0">
                <a:solidFill>
                  <a:prstClr val="black"/>
                </a:solidFill>
              </a:rPr>
              <a:pPr/>
              <a:t>71</a:t>
            </a:fld>
            <a:endParaRPr lang="en-US">
              <a:solidFill>
                <a:prstClr val="black"/>
              </a:solidFill>
            </a:endParaRPr>
          </a:p>
        </p:txBody>
      </p:sp>
    </p:spTree>
    <p:extLst>
      <p:ext uri="{BB962C8B-B14F-4D97-AF65-F5344CB8AC3E}">
        <p14:creationId xmlns:p14="http://schemas.microsoft.com/office/powerpoint/2010/main" val="150565858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So</a:t>
            </a:r>
            <a:r>
              <a:rPr lang="en-US" b="1" baseline="0" dirty="0"/>
              <a:t> how do we cultivate resilience? Resiliency experts, including psychology professor George </a:t>
            </a:r>
            <a:r>
              <a:rPr lang="en-US" b="1" baseline="0" dirty="0" err="1"/>
              <a:t>Bonanno</a:t>
            </a:r>
            <a:r>
              <a:rPr lang="en-US" b="1" baseline="0" dirty="0"/>
              <a:t> of Columbia University say that we can become resilient by….</a:t>
            </a:r>
            <a:r>
              <a:rPr lang="en-US" b="1" dirty="0"/>
              <a:t> </a:t>
            </a:r>
          </a:p>
          <a:p>
            <a:r>
              <a:rPr lang="en-US" b="1" dirty="0"/>
              <a:t>A commitment to find meaning</a:t>
            </a:r>
          </a:p>
          <a:p>
            <a:r>
              <a:rPr lang="en-US" b="1" dirty="0"/>
              <a:t>A belief in your capacity to create a positive outcome</a:t>
            </a:r>
          </a:p>
          <a:p>
            <a:r>
              <a:rPr lang="en-US" b="1" dirty="0"/>
              <a:t>The willingness to grow</a:t>
            </a:r>
          </a:p>
          <a:p>
            <a:r>
              <a:rPr lang="en-US" b="1" dirty="0"/>
              <a:t>The CHOICE to laugh and be grateful</a:t>
            </a:r>
          </a:p>
          <a:p>
            <a:r>
              <a:rPr lang="en-US" baseline="0" dirty="0"/>
              <a:t>	</a:t>
            </a:r>
            <a:endParaRPr lang="en-US" dirty="0"/>
          </a:p>
        </p:txBody>
      </p:sp>
      <p:sp>
        <p:nvSpPr>
          <p:cNvPr id="4" name="Slide Number Placeholder 3"/>
          <p:cNvSpPr>
            <a:spLocks noGrp="1"/>
          </p:cNvSpPr>
          <p:nvPr>
            <p:ph type="sldNum" sz="quarter" idx="10"/>
          </p:nvPr>
        </p:nvSpPr>
        <p:spPr/>
        <p:txBody>
          <a:bodyPr/>
          <a:lstStyle/>
          <a:p>
            <a:fld id="{97300448-05E4-4722-BC93-6BD800C0566B}" type="slidenum">
              <a:rPr lang="en-US" smtClean="0">
                <a:solidFill>
                  <a:prstClr val="black"/>
                </a:solidFill>
              </a:rPr>
              <a:pPr/>
              <a:t>72</a:t>
            </a:fld>
            <a:endParaRPr lang="en-US">
              <a:solidFill>
                <a:prstClr val="black"/>
              </a:solidFill>
            </a:endParaRPr>
          </a:p>
        </p:txBody>
      </p:sp>
    </p:spTree>
    <p:extLst>
      <p:ext uri="{BB962C8B-B14F-4D97-AF65-F5344CB8AC3E}">
        <p14:creationId xmlns:p14="http://schemas.microsoft.com/office/powerpoint/2010/main" val="119481071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MJ</a:t>
            </a:r>
            <a:r>
              <a:rPr lang="en-US" b="1" baseline="0" dirty="0"/>
              <a:t> Ryan wrote a great book called How To Survive Change You Didn’t Ask For. And in it, she says that she asks 2 questions while in the middle of a challenge or change.</a:t>
            </a:r>
          </a:p>
          <a:p>
            <a:pPr marL="228600" indent="-228600">
              <a:buAutoNum type="arabicPeriod"/>
            </a:pPr>
            <a:r>
              <a:rPr lang="en-US" b="1" baseline="0" dirty="0"/>
              <a:t>“What could possibly be right about this?”    I get that this can be hard to do….      This helps us to find meaning and to grow. Positive psychologists call it “creative construing”, the ability to assign meaning to what we are going through that pulls us into the future in a positive way. </a:t>
            </a:r>
          </a:p>
          <a:p>
            <a:pPr marL="228600" indent="-228600">
              <a:buAutoNum type="arabicPeriod"/>
            </a:pPr>
            <a:r>
              <a:rPr lang="en-US" b="1" baseline="0" dirty="0"/>
              <a:t>“What in your life or in yourself can you be grateful for right now?” There IS something. Even if it is that right now your family member is alive. </a:t>
            </a:r>
          </a:p>
          <a:p>
            <a:pPr marL="0" indent="0">
              <a:buNone/>
            </a:pPr>
            <a:r>
              <a:rPr lang="en-US" b="1" baseline="0" dirty="0"/>
              <a:t> </a:t>
            </a:r>
          </a:p>
          <a:p>
            <a:pPr marL="0" indent="0">
              <a:buNone/>
            </a:pPr>
            <a:r>
              <a:rPr lang="en-US" b="1" baseline="0" dirty="0"/>
              <a:t>I get that this can be a very hard mind set. Think about someone who you know who is negative or a worrier. It is so easy for them to continue to be negative or to worry. They have literally trained their brain to think that way. So the next time a situation arises, their brain is ready to fire that way. So we may need to make a conscious effort to think this way (positively) for a while, but it can become easier.     Let’s talk more about gratitude now.</a:t>
            </a:r>
            <a:endParaRPr lang="en-US" b="1" dirty="0"/>
          </a:p>
          <a:p>
            <a:endParaRPr lang="en-US" dirty="0"/>
          </a:p>
        </p:txBody>
      </p:sp>
      <p:sp>
        <p:nvSpPr>
          <p:cNvPr id="4" name="Slide Number Placeholder 3"/>
          <p:cNvSpPr>
            <a:spLocks noGrp="1"/>
          </p:cNvSpPr>
          <p:nvPr>
            <p:ph type="sldNum" sz="quarter" idx="10"/>
          </p:nvPr>
        </p:nvSpPr>
        <p:spPr/>
        <p:txBody>
          <a:bodyPr/>
          <a:lstStyle/>
          <a:p>
            <a:fld id="{97300448-05E4-4722-BC93-6BD800C0566B}" type="slidenum">
              <a:rPr lang="en-US" smtClean="0">
                <a:solidFill>
                  <a:prstClr val="black"/>
                </a:solidFill>
              </a:rPr>
              <a:pPr/>
              <a:t>73</a:t>
            </a:fld>
            <a:endParaRPr lang="en-US">
              <a:solidFill>
                <a:prstClr val="black"/>
              </a:solidFill>
            </a:endParaRPr>
          </a:p>
        </p:txBody>
      </p:sp>
    </p:spTree>
    <p:extLst>
      <p:ext uri="{BB962C8B-B14F-4D97-AF65-F5344CB8AC3E}">
        <p14:creationId xmlns:p14="http://schemas.microsoft.com/office/powerpoint/2010/main" val="17664009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So the second question just asked, ”What is there you can be grateful for.?” So that’s the next thing to do…be grateful.</a:t>
            </a:r>
          </a:p>
          <a:p>
            <a:r>
              <a:rPr lang="en-US" b="1" dirty="0"/>
              <a:t>There is some evidence that</a:t>
            </a:r>
            <a:r>
              <a:rPr lang="en-US" b="1" baseline="0" dirty="0"/>
              <a:t> there’s increased depression in folks with TBI as they age, so that’s something we want to be mindful of and head off at the pass. </a:t>
            </a:r>
          </a:p>
          <a:p>
            <a:endParaRPr lang="en-US" b="1" baseline="0" dirty="0"/>
          </a:p>
          <a:p>
            <a:r>
              <a:rPr lang="en-US" b="1" baseline="0" dirty="0"/>
              <a:t>Emmons &amp; Mc </a:t>
            </a:r>
            <a:r>
              <a:rPr lang="en-US" b="1" baseline="0" dirty="0" err="1"/>
              <a:t>Collough</a:t>
            </a:r>
            <a:r>
              <a:rPr lang="en-US" b="1" baseline="0" dirty="0"/>
              <a:t> did a study where they asked one group of people to write down what they were grateful for each day, another group to write down things that bothered or annoyed them and another to just write down what happened. What they found was that…(next slide)</a:t>
            </a:r>
            <a:endParaRPr lang="en-US" b="1" dirty="0"/>
          </a:p>
          <a:p>
            <a:endParaRPr lang="en-US" dirty="0"/>
          </a:p>
        </p:txBody>
      </p:sp>
      <p:sp>
        <p:nvSpPr>
          <p:cNvPr id="4" name="Slide Number Placeholder 3"/>
          <p:cNvSpPr>
            <a:spLocks noGrp="1"/>
          </p:cNvSpPr>
          <p:nvPr>
            <p:ph type="sldNum" sz="quarter" idx="10"/>
          </p:nvPr>
        </p:nvSpPr>
        <p:spPr/>
        <p:txBody>
          <a:bodyPr/>
          <a:lstStyle/>
          <a:p>
            <a:fld id="{97300448-05E4-4722-BC93-6BD800C0566B}" type="slidenum">
              <a:rPr lang="en-US" smtClean="0">
                <a:solidFill>
                  <a:prstClr val="black"/>
                </a:solidFill>
              </a:rPr>
              <a:pPr/>
              <a:t>74</a:t>
            </a:fld>
            <a:endParaRPr lang="en-US">
              <a:solidFill>
                <a:prstClr val="black"/>
              </a:solidFill>
            </a:endParaRPr>
          </a:p>
        </p:txBody>
      </p:sp>
    </p:spTree>
    <p:extLst>
      <p:ext uri="{BB962C8B-B14F-4D97-AF65-F5344CB8AC3E}">
        <p14:creationId xmlns:p14="http://schemas.microsoft.com/office/powerpoint/2010/main" val="271958569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ones who wrote down something they were grateful for showed positive</a:t>
            </a:r>
            <a:r>
              <a:rPr lang="en-US" b="1" baseline="0" dirty="0"/>
              <a:t> results and the more they wrote, the stronger the effect.</a:t>
            </a:r>
          </a:p>
          <a:p>
            <a:r>
              <a:rPr lang="en-US" b="1" baseline="0" dirty="0"/>
              <a:t>They had greater levels of well-being and more optimism about the days and weeks ahead. And there were other benefits to their psychological AND physical health:</a:t>
            </a:r>
          </a:p>
          <a:p>
            <a:r>
              <a:rPr lang="en-US" b="1" baseline="0" dirty="0"/>
              <a:t>Exercised more, </a:t>
            </a:r>
          </a:p>
          <a:p>
            <a:r>
              <a:rPr lang="en-US" b="1" baseline="0" dirty="0"/>
              <a:t>slept better, </a:t>
            </a:r>
          </a:p>
          <a:p>
            <a:r>
              <a:rPr lang="en-US" b="1" baseline="0" dirty="0"/>
              <a:t>woke up more refreshed, </a:t>
            </a:r>
          </a:p>
          <a:p>
            <a:r>
              <a:rPr lang="en-US" b="1" baseline="0" dirty="0"/>
              <a:t>more likely to help someone else with a problem, </a:t>
            </a:r>
          </a:p>
          <a:p>
            <a:r>
              <a:rPr lang="en-US" b="1" baseline="0" dirty="0"/>
              <a:t>lower blood pressure, </a:t>
            </a:r>
          </a:p>
          <a:p>
            <a:r>
              <a:rPr lang="en-US" b="1" baseline="0" dirty="0"/>
              <a:t>less inflammation, </a:t>
            </a:r>
          </a:p>
          <a:p>
            <a:r>
              <a:rPr lang="en-US" b="1" baseline="0" dirty="0"/>
              <a:t>better immune function, and </a:t>
            </a:r>
          </a:p>
          <a:p>
            <a:r>
              <a:rPr lang="en-US" b="1" baseline="0" dirty="0"/>
              <a:t>lower levels of the stress hormone cortisol.</a:t>
            </a:r>
          </a:p>
          <a:p>
            <a:endParaRPr lang="en-US" b="1" dirty="0"/>
          </a:p>
        </p:txBody>
      </p:sp>
      <p:sp>
        <p:nvSpPr>
          <p:cNvPr id="4" name="Slide Number Placeholder 3"/>
          <p:cNvSpPr>
            <a:spLocks noGrp="1"/>
          </p:cNvSpPr>
          <p:nvPr>
            <p:ph type="sldNum" sz="quarter" idx="10"/>
          </p:nvPr>
        </p:nvSpPr>
        <p:spPr/>
        <p:txBody>
          <a:bodyPr/>
          <a:lstStyle/>
          <a:p>
            <a:fld id="{97300448-05E4-4722-BC93-6BD800C0566B}" type="slidenum">
              <a:rPr lang="en-US" smtClean="0">
                <a:solidFill>
                  <a:prstClr val="black"/>
                </a:solidFill>
              </a:rPr>
              <a:pPr/>
              <a:t>75</a:t>
            </a:fld>
            <a:endParaRPr lang="en-US">
              <a:solidFill>
                <a:prstClr val="black"/>
              </a:solidFill>
            </a:endParaRPr>
          </a:p>
        </p:txBody>
      </p:sp>
    </p:spTree>
    <p:extLst>
      <p:ext uri="{BB962C8B-B14F-4D97-AF65-F5344CB8AC3E}">
        <p14:creationId xmlns:p14="http://schemas.microsoft.com/office/powerpoint/2010/main" val="7871618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p8:notes"/>
          <p:cNvSpPr>
            <a:spLocks noGrp="1" noRot="1" noChangeAspect="1"/>
          </p:cNvSpPr>
          <p:nvPr>
            <p:ph type="sldImg" idx="2"/>
          </p:nvPr>
        </p:nvSpPr>
        <p:spPr>
          <a:xfrm>
            <a:off x="876300" y="1258888"/>
            <a:ext cx="6051550" cy="3403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3" name="Google Shape;543;p8:notes"/>
          <p:cNvSpPr txBox="1">
            <a:spLocks noGrp="1"/>
          </p:cNvSpPr>
          <p:nvPr>
            <p:ph type="body" idx="1"/>
          </p:nvPr>
        </p:nvSpPr>
        <p:spPr>
          <a:xfrm>
            <a:off x="780288" y="4851607"/>
            <a:ext cx="6242304" cy="3969496"/>
          </a:xfrm>
          <a:prstGeom prst="rect">
            <a:avLst/>
          </a:prstGeom>
          <a:noFill/>
          <a:ln>
            <a:noFill/>
          </a:ln>
        </p:spPr>
        <p:txBody>
          <a:bodyPr spcFirstLastPara="1" wrap="square" lIns="101076" tIns="50524" rIns="101076" bIns="50524" anchor="t" anchorCtr="0">
            <a:noAutofit/>
          </a:bodyPr>
          <a:lstStyle/>
          <a:p>
            <a:r>
              <a:rPr lang="en-US" b="1" dirty="0">
                <a:solidFill>
                  <a:srgbClr val="000000"/>
                </a:solidFill>
              </a:rPr>
              <a:t>When</a:t>
            </a:r>
            <a:r>
              <a:rPr lang="en-US" b="1" baseline="0" dirty="0">
                <a:solidFill>
                  <a:srgbClr val="000000"/>
                </a:solidFill>
              </a:rPr>
              <a:t> we think about TBI, we probably first think of car crashes and sports injuries.  You may not think of an injury like whiplash from a car accident that seemed minor.  You may not think of being pushed or hit or hurt while being bullied as a cause to sustain a brain injury, but it can be.  A hard hit to the head or body can cause a brain injury.  Stopping from breathing can cut off oxygen to the brain and cause an injury.  Any injury to the brain is serious.  </a:t>
            </a:r>
            <a:endParaRPr lang="en-US" baseline="0" dirty="0">
              <a:solidFill>
                <a:srgbClr val="000000"/>
              </a:solidFill>
            </a:endParaRPr>
          </a:p>
          <a:p>
            <a:endParaRPr lang="en-US" dirty="0">
              <a:solidFill>
                <a:srgbClr val="000000"/>
              </a:solidFill>
            </a:endParaRPr>
          </a:p>
          <a:p>
            <a:endParaRPr dirty="0">
              <a:solidFill>
                <a:srgbClr val="000000"/>
              </a:solidFill>
            </a:endParaRPr>
          </a:p>
          <a:p>
            <a:endParaRPr dirty="0">
              <a:solidFill>
                <a:srgbClr val="000000"/>
              </a:solidFill>
            </a:endParaRPr>
          </a:p>
          <a:p>
            <a:endParaRPr dirty="0">
              <a:solidFill>
                <a:srgbClr val="000000"/>
              </a:solidFill>
            </a:endParaRPr>
          </a:p>
          <a:p>
            <a:endParaRPr dirty="0">
              <a:solidFill>
                <a:srgbClr val="000000"/>
              </a:solidFill>
            </a:endParaRPr>
          </a:p>
          <a:p>
            <a:endParaRPr dirty="0"/>
          </a:p>
        </p:txBody>
      </p:sp>
      <p:sp>
        <p:nvSpPr>
          <p:cNvPr id="544" name="Google Shape;544;p8:notes"/>
          <p:cNvSpPr txBox="1">
            <a:spLocks noGrp="1"/>
          </p:cNvSpPr>
          <p:nvPr>
            <p:ph type="sldNum" idx="12"/>
          </p:nvPr>
        </p:nvSpPr>
        <p:spPr>
          <a:xfrm>
            <a:off x="4419826" y="9575447"/>
            <a:ext cx="3381248" cy="505814"/>
          </a:xfrm>
          <a:prstGeom prst="rect">
            <a:avLst/>
          </a:prstGeom>
          <a:noFill/>
          <a:ln>
            <a:noFill/>
          </a:ln>
        </p:spPr>
        <p:txBody>
          <a:bodyPr spcFirstLastPara="1" wrap="square" lIns="101076" tIns="50524" rIns="101076" bIns="50524" anchor="b" anchorCtr="0">
            <a:noAutofit/>
          </a:bodyPr>
          <a:lstStyle/>
          <a:p>
            <a:pPr algn="r">
              <a:buSzPts val="1400"/>
            </a:pPr>
            <a:fld id="{00000000-1234-1234-1234-123412341234}" type="slidenum">
              <a:rPr lang="en-US"/>
              <a:pPr algn="r">
                <a:buSzPts val="1400"/>
              </a:pPr>
              <a:t>7</a:t>
            </a:fld>
            <a:endParaRPr/>
          </a:p>
        </p:txBody>
      </p:sp>
    </p:spTree>
    <p:extLst>
      <p:ext uri="{BB962C8B-B14F-4D97-AF65-F5344CB8AC3E}">
        <p14:creationId xmlns:p14="http://schemas.microsoft.com/office/powerpoint/2010/main" val="217047735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Carl </a:t>
            </a:r>
            <a:r>
              <a:rPr lang="en-US" b="1" dirty="0" err="1"/>
              <a:t>Pillemer</a:t>
            </a:r>
            <a:r>
              <a:rPr lang="en-US" b="1" dirty="0"/>
              <a:t> is a gerontologist. He studies older people and he saw a difference</a:t>
            </a:r>
            <a:r>
              <a:rPr lang="en-US" b="1" baseline="0" dirty="0"/>
              <a:t> in the way that older people looked at life versus younger people. Older people had the life experience to know that things happen in life and they are not always good things. They tend to develop the ability to be happy even though things are not perfect. They CHOOSE to be “happy in spite of.”</a:t>
            </a:r>
            <a:r>
              <a:rPr lang="en-US" b="1" dirty="0"/>
              <a:t>  While younger people tend to be hold</a:t>
            </a:r>
            <a:r>
              <a:rPr lang="en-US" b="1" baseline="0" dirty="0"/>
              <a:t> off their happiness and want to pin it on some future accomplishment or attainment. “I’ll be happy when I get that raise.” “I’ll be happy when I finish that test.”      So what is our “to-do” now? We can choose to be happy NOW and not wait for something to happen in the future. We can CHOOSE to be happy now, even though things might not be perfect in our lives at the moment.</a:t>
            </a:r>
            <a:endParaRPr lang="en-US" b="1" dirty="0"/>
          </a:p>
          <a:p>
            <a:endParaRPr lang="en-US" dirty="0"/>
          </a:p>
        </p:txBody>
      </p:sp>
      <p:sp>
        <p:nvSpPr>
          <p:cNvPr id="4" name="Slide Number Placeholder 3"/>
          <p:cNvSpPr>
            <a:spLocks noGrp="1"/>
          </p:cNvSpPr>
          <p:nvPr>
            <p:ph type="sldNum" sz="quarter" idx="10"/>
          </p:nvPr>
        </p:nvSpPr>
        <p:spPr/>
        <p:txBody>
          <a:bodyPr/>
          <a:lstStyle/>
          <a:p>
            <a:fld id="{97300448-05E4-4722-BC93-6BD800C0566B}" type="slidenum">
              <a:rPr lang="en-US" smtClean="0">
                <a:solidFill>
                  <a:prstClr val="black"/>
                </a:solidFill>
              </a:rPr>
              <a:pPr/>
              <a:t>76</a:t>
            </a:fld>
            <a:endParaRPr lang="en-US">
              <a:solidFill>
                <a:prstClr val="black"/>
              </a:solidFill>
            </a:endParaRPr>
          </a:p>
        </p:txBody>
      </p:sp>
    </p:spTree>
    <p:extLst>
      <p:ext uri="{BB962C8B-B14F-4D97-AF65-F5344CB8AC3E}">
        <p14:creationId xmlns:p14="http://schemas.microsoft.com/office/powerpoint/2010/main" val="21575360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300448-05E4-4722-BC93-6BD800C0566B}" type="slidenum">
              <a:rPr lang="en-US" smtClean="0">
                <a:solidFill>
                  <a:prstClr val="black"/>
                </a:solidFill>
              </a:rPr>
              <a:pPr/>
              <a:t>77</a:t>
            </a:fld>
            <a:endParaRPr lang="en-US">
              <a:solidFill>
                <a:prstClr val="black"/>
              </a:solidFill>
            </a:endParaRPr>
          </a:p>
        </p:txBody>
      </p:sp>
    </p:spTree>
    <p:extLst>
      <p:ext uri="{BB962C8B-B14F-4D97-AF65-F5344CB8AC3E}">
        <p14:creationId xmlns:p14="http://schemas.microsoft.com/office/powerpoint/2010/main" val="160238325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The Dalai Lama says,</a:t>
            </a:r>
            <a:r>
              <a:rPr kumimoji="0" lang="en-US" sz="3600" b="1" i="0" u="none" strike="noStrike" kern="1200" cap="none" spc="0" normalizeH="0" baseline="0" noProof="0" dirty="0">
                <a:ln>
                  <a:noFill/>
                </a:ln>
                <a:solidFill>
                  <a:prstClr val="black"/>
                </a:solidFill>
                <a:effectLst/>
                <a:uLnTx/>
                <a:uFillTx/>
                <a:latin typeface="+mn-lt"/>
                <a:ea typeface="+mn-ea"/>
                <a:cs typeface="+mn-cs"/>
              </a:rPr>
              <a:t> “If you have fear of some pain or suffering, you should examine whether there is anything you can do about it. If you can, there is no need to worry about it. If you cannot do anything, then there is also no need to worry about 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mn-lt"/>
                <a:ea typeface="+mn-ea"/>
                <a:cs typeface="+mn-cs"/>
              </a:rPr>
              <a:t>So there is really no need –ever- to worry.   Worry only produces negative effects on the mind and body.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mn-lt"/>
                <a:ea typeface="+mn-ea"/>
                <a:cs typeface="+mn-cs"/>
              </a:rPr>
              <a:t>Other things that help decrease stress: meditation (20 mins), yoga (20 mins), physical activity (30 mins), 8 </a:t>
            </a:r>
            <a:r>
              <a:rPr kumimoji="0" lang="en-US" sz="3600" b="1" i="0" u="none" strike="noStrike" kern="1200" cap="none" spc="0" normalizeH="0" baseline="0" noProof="0" dirty="0" err="1">
                <a:ln>
                  <a:noFill/>
                </a:ln>
                <a:solidFill>
                  <a:prstClr val="black"/>
                </a:solidFill>
                <a:effectLst/>
                <a:uLnTx/>
                <a:uFillTx/>
                <a:latin typeface="+mn-lt"/>
                <a:ea typeface="+mn-ea"/>
                <a:cs typeface="+mn-cs"/>
              </a:rPr>
              <a:t>hrs</a:t>
            </a:r>
            <a:r>
              <a:rPr kumimoji="0" lang="en-US" sz="3600" b="1" i="0" u="none" strike="noStrike" kern="1200" cap="none" spc="0" normalizeH="0" baseline="0" noProof="0" dirty="0">
                <a:ln>
                  <a:noFill/>
                </a:ln>
                <a:solidFill>
                  <a:prstClr val="black"/>
                </a:solidFill>
                <a:effectLst/>
                <a:uLnTx/>
                <a:uFillTx/>
                <a:latin typeface="+mn-lt"/>
                <a:ea typeface="+mn-ea"/>
                <a:cs typeface="+mn-cs"/>
              </a:rPr>
              <a:t> of sleep, and relaxation techniques, especially those that focus on breathing.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mn-lt"/>
                <a:ea typeface="+mn-ea"/>
                <a:cs typeface="+mn-cs"/>
              </a:rPr>
              <a:t>Let’s take a look at the next thing.</a:t>
            </a:r>
          </a:p>
          <a:p>
            <a:endParaRPr lang="en-US" dirty="0"/>
          </a:p>
        </p:txBody>
      </p:sp>
      <p:sp>
        <p:nvSpPr>
          <p:cNvPr id="4" name="Slide Number Placeholder 3"/>
          <p:cNvSpPr>
            <a:spLocks noGrp="1"/>
          </p:cNvSpPr>
          <p:nvPr>
            <p:ph type="sldNum" sz="quarter" idx="10"/>
          </p:nvPr>
        </p:nvSpPr>
        <p:spPr/>
        <p:txBody>
          <a:bodyPr/>
          <a:lstStyle/>
          <a:p>
            <a:fld id="{19B31CFF-33A7-4A69-B31E-0F21C18AF5DA}" type="slidenum">
              <a:rPr lang="en-US" smtClean="0">
                <a:solidFill>
                  <a:prstClr val="black"/>
                </a:solidFill>
              </a:rPr>
              <a:pPr/>
              <a:t>78</a:t>
            </a:fld>
            <a:endParaRPr lang="en-US">
              <a:solidFill>
                <a:prstClr val="black"/>
              </a:solidFill>
            </a:endParaRPr>
          </a:p>
        </p:txBody>
      </p:sp>
    </p:spTree>
    <p:extLst>
      <p:ext uri="{BB962C8B-B14F-4D97-AF65-F5344CB8AC3E}">
        <p14:creationId xmlns:p14="http://schemas.microsoft.com/office/powerpoint/2010/main" val="424845548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https://www.youtube.com/watch?v=YKxV07cisPA&amp;feature=youtu.be</a:t>
            </a:r>
            <a:endParaRPr lang="en-US" dirty="0"/>
          </a:p>
        </p:txBody>
      </p:sp>
      <p:sp>
        <p:nvSpPr>
          <p:cNvPr id="4" name="Slide Number Placeholder 3"/>
          <p:cNvSpPr>
            <a:spLocks noGrp="1"/>
          </p:cNvSpPr>
          <p:nvPr>
            <p:ph type="sldNum" sz="quarter" idx="10"/>
          </p:nvPr>
        </p:nvSpPr>
        <p:spPr/>
        <p:txBody>
          <a:bodyPr/>
          <a:lstStyle/>
          <a:p>
            <a:fld id="{97300448-05E4-4722-BC93-6BD800C0566B}" type="slidenum">
              <a:rPr lang="en-US" smtClean="0">
                <a:solidFill>
                  <a:prstClr val="black"/>
                </a:solidFill>
              </a:rPr>
              <a:pPr/>
              <a:t>79</a:t>
            </a:fld>
            <a:endParaRPr lang="en-US">
              <a:solidFill>
                <a:prstClr val="black"/>
              </a:solidFill>
            </a:endParaRPr>
          </a:p>
        </p:txBody>
      </p:sp>
    </p:spTree>
    <p:extLst>
      <p:ext uri="{BB962C8B-B14F-4D97-AF65-F5344CB8AC3E}">
        <p14:creationId xmlns:p14="http://schemas.microsoft.com/office/powerpoint/2010/main" val="325210485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Our next to-do</a:t>
            </a:r>
            <a:r>
              <a:rPr lang="en-US" b="1" baseline="0" dirty="0"/>
              <a:t> is to find purpose and joy. Both are important. Both are good for brain health. Purpose without joy can eventually lose it’s sense of purposefulness and joy without purpose loses it’s joy. You don’t have to get both out of the same thing, but you need both in your life. For example, for me, working in an oncology unit, may give me a tremendous sense of purpose, but I don’t know if I would find joy there. On the other hand, working in brain trauma gave me a tremendous sense of purpose and joy. Other people would say to me, “I don’t know how you work there, it must be so sad.” But for me, I always saw the hope and I was fascinated by the brain and all that it did. And I loved being able to use my knowledge and experience to help make a difference in people’s lives. </a:t>
            </a:r>
          </a:p>
          <a:p>
            <a:endParaRPr lang="en-US" dirty="0"/>
          </a:p>
        </p:txBody>
      </p:sp>
      <p:sp>
        <p:nvSpPr>
          <p:cNvPr id="4" name="Slide Number Placeholder 3"/>
          <p:cNvSpPr>
            <a:spLocks noGrp="1"/>
          </p:cNvSpPr>
          <p:nvPr>
            <p:ph type="sldNum" sz="quarter" idx="10"/>
          </p:nvPr>
        </p:nvSpPr>
        <p:spPr/>
        <p:txBody>
          <a:bodyPr/>
          <a:lstStyle/>
          <a:p>
            <a:fld id="{19B31CFF-33A7-4A69-B31E-0F21C18AF5DA}" type="slidenum">
              <a:rPr lang="en-US" smtClean="0">
                <a:solidFill>
                  <a:prstClr val="black"/>
                </a:solidFill>
              </a:rPr>
              <a:pPr/>
              <a:t>80</a:t>
            </a:fld>
            <a:endParaRPr lang="en-US">
              <a:solidFill>
                <a:prstClr val="black"/>
              </a:solidFill>
            </a:endParaRPr>
          </a:p>
        </p:txBody>
      </p:sp>
    </p:spTree>
    <p:extLst>
      <p:ext uri="{BB962C8B-B14F-4D97-AF65-F5344CB8AC3E}">
        <p14:creationId xmlns:p14="http://schemas.microsoft.com/office/powerpoint/2010/main" val="423065318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Researchers have long seen that people who hav</a:t>
            </a:r>
            <a:r>
              <a:rPr lang="en-US" b="1" baseline="0" dirty="0"/>
              <a:t>e a sense of purpose live longer, fuller and healthier lives than those who don’t. Ex: Toby</a:t>
            </a:r>
          </a:p>
          <a:p>
            <a:r>
              <a:rPr lang="en-US" b="1" baseline="0" dirty="0"/>
              <a:t>Patricia Boyle and her team took an interesting look into the relationship between a sense of purpose and Alzheimer’s disease. They knew from previous studies that people who had a sense of purpose had less memory loss. So </a:t>
            </a:r>
            <a:r>
              <a:rPr lang="en-US" baseline="0" dirty="0"/>
              <a:t>they took a look at the brains of people who died. They were looking for the plaques and neurofibrillary tangles that are an indicator of Alzheimer’s disease. What they found was that (from 246 brains) purpose didn’t stop these plaques and tangles from developing in the brain, but it did stop whether they showed symptoms of the disease or not. Their memories were much better. They showed little or no decline.</a:t>
            </a:r>
          </a:p>
          <a:p>
            <a:r>
              <a:rPr lang="en-US" baseline="0" dirty="0"/>
              <a:t>Boyles interpretation of this was that “having a purpose creates a reserve that enables some brains to form other pathways to transmit signals and nutrients and remain functional. The stronger the purpose, the more protective it is.” (MJ Ryan, Happiness is a Choice you make.)</a:t>
            </a:r>
            <a:endParaRPr lang="en-US" dirty="0"/>
          </a:p>
          <a:p>
            <a:endParaRPr lang="en-US" dirty="0"/>
          </a:p>
        </p:txBody>
      </p:sp>
      <p:sp>
        <p:nvSpPr>
          <p:cNvPr id="4" name="Slide Number Placeholder 3"/>
          <p:cNvSpPr>
            <a:spLocks noGrp="1"/>
          </p:cNvSpPr>
          <p:nvPr>
            <p:ph type="sldNum" sz="quarter" idx="10"/>
          </p:nvPr>
        </p:nvSpPr>
        <p:spPr/>
        <p:txBody>
          <a:bodyPr/>
          <a:lstStyle/>
          <a:p>
            <a:fld id="{97300448-05E4-4722-BC93-6BD800C0566B}" type="slidenum">
              <a:rPr lang="en-US" smtClean="0">
                <a:solidFill>
                  <a:prstClr val="black"/>
                </a:solidFill>
              </a:rPr>
              <a:pPr/>
              <a:t>81</a:t>
            </a:fld>
            <a:endParaRPr lang="en-US">
              <a:solidFill>
                <a:prstClr val="black"/>
              </a:solidFill>
            </a:endParaRPr>
          </a:p>
        </p:txBody>
      </p:sp>
    </p:spTree>
    <p:extLst>
      <p:ext uri="{BB962C8B-B14F-4D97-AF65-F5344CB8AC3E}">
        <p14:creationId xmlns:p14="http://schemas.microsoft.com/office/powerpoint/2010/main" val="303934046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612">
              <a:defRPr/>
            </a:pPr>
            <a:fld id="{950FF6F2-4124-4277-8A39-B28B4C8FB357}" type="slidenum">
              <a:rPr lang="en-US" sz="1300">
                <a:solidFill>
                  <a:prstClr val="black"/>
                </a:solidFill>
              </a:rPr>
              <a:pPr defTabSz="966612">
                <a:defRPr/>
              </a:pPr>
              <a:t>82</a:t>
            </a:fld>
            <a:endParaRPr lang="en-US" sz="1300">
              <a:solidFill>
                <a:prstClr val="black"/>
              </a:solidFill>
            </a:endParaRPr>
          </a:p>
        </p:txBody>
      </p:sp>
    </p:spTree>
    <p:extLst>
      <p:ext uri="{BB962C8B-B14F-4D97-AF65-F5344CB8AC3E}">
        <p14:creationId xmlns:p14="http://schemas.microsoft.com/office/powerpoint/2010/main" val="9451293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Having extra cognitive reserve</a:t>
            </a:r>
            <a:r>
              <a:rPr lang="en-US" b="1" baseline="0" dirty="0"/>
              <a:t> helps us to age well. Learning at any point in our lives helps us build cognitive reserve.</a:t>
            </a:r>
          </a:p>
          <a:p>
            <a:r>
              <a:rPr lang="en-US" b="1" baseline="0" dirty="0"/>
              <a:t>There was a study where older adults were given 10 hours of cognitive training. TEN YEARS later, their memory testing was better and their self-reports of functioning were better.  A variety of studies have shown that memory </a:t>
            </a:r>
            <a:r>
              <a:rPr lang="en-US" baseline="0" dirty="0"/>
              <a:t>and overall cognition can be improved with cognitive training, even in older adults with MCI (mild cognitive impairment). </a:t>
            </a:r>
          </a:p>
          <a:p>
            <a:r>
              <a:rPr lang="en-US" baseline="0" dirty="0"/>
              <a:t>No matter what your age, this is important. We used to think that brains only declined with age and only young people could grow new neurons or have what we call plasticity, but improved fMRI scanning has shown that brains continue to develop new neurons throughout our lives and that with “brain exercise” we can continue to increase the number of brain cells. </a:t>
            </a:r>
          </a:p>
          <a:p>
            <a:r>
              <a:rPr lang="en-US" baseline="0" dirty="0"/>
              <a:t>So we need to keep learning and doing NEW things. This doesn’t just mean be busy. For example, if you’ve knit your whole life and it’s simple for you, it won’t grow new cells, because your brain doesn’t need them to knit. That doesn’t mean give up knitting, but also start something new. </a:t>
            </a:r>
            <a:endParaRPr lang="en-US" dirty="0"/>
          </a:p>
          <a:p>
            <a:endParaRPr lang="en-US" dirty="0"/>
          </a:p>
        </p:txBody>
      </p:sp>
      <p:sp>
        <p:nvSpPr>
          <p:cNvPr id="4" name="Slide Number Placeholder 3"/>
          <p:cNvSpPr>
            <a:spLocks noGrp="1"/>
          </p:cNvSpPr>
          <p:nvPr>
            <p:ph type="sldNum" sz="quarter" idx="10"/>
          </p:nvPr>
        </p:nvSpPr>
        <p:spPr/>
        <p:txBody>
          <a:bodyPr/>
          <a:lstStyle/>
          <a:p>
            <a:pPr defTabSz="966612">
              <a:defRPr/>
            </a:pPr>
            <a:fld id="{950FF6F2-4124-4277-8A39-B28B4C8FB357}" type="slidenum">
              <a:rPr lang="en-US" sz="1300">
                <a:solidFill>
                  <a:prstClr val="black"/>
                </a:solidFill>
              </a:rPr>
              <a:pPr defTabSz="966612">
                <a:defRPr/>
              </a:pPr>
              <a:t>83</a:t>
            </a:fld>
            <a:endParaRPr lang="en-US" sz="1300">
              <a:solidFill>
                <a:prstClr val="black"/>
              </a:solidFill>
            </a:endParaRPr>
          </a:p>
        </p:txBody>
      </p:sp>
    </p:spTree>
    <p:extLst>
      <p:ext uri="{BB962C8B-B14F-4D97-AF65-F5344CB8AC3E}">
        <p14:creationId xmlns:p14="http://schemas.microsoft.com/office/powerpoint/2010/main" val="27530912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Exercise also alleviates depression – and there is some evidence to suggest that folks with BI have more depression, as we said, as they age, so we always want to do anything that will help with that. </a:t>
            </a:r>
          </a:p>
          <a:p>
            <a:r>
              <a:rPr lang="en-US" b="1" baseline="0" dirty="0"/>
              <a:t>Exercise elevates mood, helps with sleep, decreases stress and is good for the heart…and the brain!</a:t>
            </a:r>
            <a:endParaRPr lang="en-US" b="1" dirty="0"/>
          </a:p>
          <a:p>
            <a:endParaRPr lang="en-US" dirty="0"/>
          </a:p>
        </p:txBody>
      </p:sp>
      <p:sp>
        <p:nvSpPr>
          <p:cNvPr id="4" name="Slide Number Placeholder 3"/>
          <p:cNvSpPr>
            <a:spLocks noGrp="1"/>
          </p:cNvSpPr>
          <p:nvPr>
            <p:ph type="sldNum" sz="quarter" idx="10"/>
          </p:nvPr>
        </p:nvSpPr>
        <p:spPr/>
        <p:txBody>
          <a:bodyPr/>
          <a:lstStyle/>
          <a:p>
            <a:fld id="{97300448-05E4-4722-BC93-6BD800C0566B}" type="slidenum">
              <a:rPr lang="en-US" smtClean="0">
                <a:solidFill>
                  <a:prstClr val="black"/>
                </a:solidFill>
              </a:rPr>
              <a:pPr/>
              <a:t>85</a:t>
            </a:fld>
            <a:endParaRPr lang="en-US">
              <a:solidFill>
                <a:prstClr val="black"/>
              </a:solidFill>
            </a:endParaRPr>
          </a:p>
        </p:txBody>
      </p:sp>
    </p:spTree>
    <p:extLst>
      <p:ext uri="{BB962C8B-B14F-4D97-AF65-F5344CB8AC3E}">
        <p14:creationId xmlns:p14="http://schemas.microsoft.com/office/powerpoint/2010/main" val="52376799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hippocampus is the part of the brain that is very</a:t>
            </a:r>
            <a:r>
              <a:rPr lang="en-US" b="1" baseline="0" dirty="0"/>
              <a:t> much involved with memory. Long term, mild exercise enhances the hippocampus and protects it against disease processes. The exercise has to be somewhat aerobic (stretching and weight training don’t do it). Aerobic exercise actually REVERSES age-related shrinkage in the memory centers of the brain. </a:t>
            </a:r>
          </a:p>
          <a:p>
            <a:r>
              <a:rPr lang="en-US" b="1" baseline="0" dirty="0"/>
              <a:t>And a lack of exercise negatively impacts the brain. </a:t>
            </a:r>
          </a:p>
          <a:p>
            <a:endParaRPr lang="en-US" dirty="0"/>
          </a:p>
        </p:txBody>
      </p:sp>
      <p:sp>
        <p:nvSpPr>
          <p:cNvPr id="4" name="Slide Number Placeholder 3"/>
          <p:cNvSpPr>
            <a:spLocks noGrp="1"/>
          </p:cNvSpPr>
          <p:nvPr>
            <p:ph type="sldNum" sz="quarter" idx="10"/>
          </p:nvPr>
        </p:nvSpPr>
        <p:spPr/>
        <p:txBody>
          <a:bodyPr/>
          <a:lstStyle/>
          <a:p>
            <a:pPr defTabSz="966612">
              <a:defRPr/>
            </a:pPr>
            <a:fld id="{950FF6F2-4124-4277-8A39-B28B4C8FB357}" type="slidenum">
              <a:rPr lang="en-US" sz="1300">
                <a:solidFill>
                  <a:prstClr val="black"/>
                </a:solidFill>
              </a:rPr>
              <a:pPr defTabSz="966612">
                <a:defRPr/>
              </a:pPr>
              <a:t>86</a:t>
            </a:fld>
            <a:endParaRPr lang="en-US" sz="1300">
              <a:solidFill>
                <a:prstClr val="black"/>
              </a:solidFill>
            </a:endParaRPr>
          </a:p>
        </p:txBody>
      </p:sp>
    </p:spTree>
    <p:extLst>
      <p:ext uri="{BB962C8B-B14F-4D97-AF65-F5344CB8AC3E}">
        <p14:creationId xmlns:p14="http://schemas.microsoft.com/office/powerpoint/2010/main" val="15885992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p9:notes"/>
          <p:cNvSpPr>
            <a:spLocks noGrp="1" noRot="1" noChangeAspect="1"/>
          </p:cNvSpPr>
          <p:nvPr>
            <p:ph type="sldImg" idx="2"/>
          </p:nvPr>
        </p:nvSpPr>
        <p:spPr>
          <a:xfrm>
            <a:off x="876300" y="1258888"/>
            <a:ext cx="6051550" cy="3403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4" name="Google Shape;554;p9:notes"/>
          <p:cNvSpPr txBox="1">
            <a:spLocks noGrp="1"/>
          </p:cNvSpPr>
          <p:nvPr>
            <p:ph type="body" idx="1"/>
          </p:nvPr>
        </p:nvSpPr>
        <p:spPr>
          <a:xfrm>
            <a:off x="780288" y="4851607"/>
            <a:ext cx="6242304" cy="3969496"/>
          </a:xfrm>
          <a:prstGeom prst="rect">
            <a:avLst/>
          </a:prstGeom>
          <a:noFill/>
          <a:ln>
            <a:noFill/>
          </a:ln>
        </p:spPr>
        <p:txBody>
          <a:bodyPr spcFirstLastPara="1" wrap="square" lIns="101076" tIns="50524" rIns="101076" bIns="50524" anchor="t" anchorCtr="0">
            <a:noAutofit/>
          </a:bodyPr>
          <a:lstStyle/>
          <a:p>
            <a:r>
              <a:rPr lang="en-US" u="sng" dirty="0">
                <a:solidFill>
                  <a:schemeClr val="hlink"/>
                </a:solidFill>
                <a:hlinkClick r:id="rId3"/>
              </a:rPr>
              <a:t>https://www.youtube.com/watch?v=Sno_0Jd8GuA</a:t>
            </a:r>
            <a:endParaRPr lang="en-US" u="sng" dirty="0">
              <a:solidFill>
                <a:schemeClr val="hlink"/>
              </a:solidFill>
            </a:endParaRPr>
          </a:p>
          <a:p>
            <a:endParaRPr lang="en-US" u="sng" dirty="0">
              <a:solidFill>
                <a:schemeClr val="hlink"/>
              </a:solidFill>
            </a:endParaRPr>
          </a:p>
          <a:p>
            <a:pPr defTabSz="1003441">
              <a:defRPr/>
            </a:pPr>
            <a:r>
              <a:rPr lang="en-US" b="1" dirty="0">
                <a:solidFill>
                  <a:srgbClr val="000000"/>
                </a:solidFill>
              </a:rPr>
              <a:t>If you have had a concussion or know someone who has, concussion is a type of brain injury.  </a:t>
            </a:r>
          </a:p>
          <a:p>
            <a:pPr defTabSz="1003441">
              <a:defRPr/>
            </a:pPr>
            <a:endParaRPr lang="en-US" b="1" dirty="0">
              <a:solidFill>
                <a:srgbClr val="000000"/>
              </a:solidFill>
            </a:endParaRPr>
          </a:p>
          <a:p>
            <a:pPr defTabSz="1003441">
              <a:defRPr/>
            </a:pPr>
            <a:r>
              <a:rPr lang="en-US" b="1" dirty="0">
                <a:solidFill>
                  <a:srgbClr val="000000"/>
                </a:solidFill>
              </a:rPr>
              <a:t>With concussion, it’s more apparent as a functional injury – that means it shows up more in change of your ability to do things and less as a structural injury – where you might see the injury from the outside or on a brain scan.</a:t>
            </a:r>
          </a:p>
          <a:p>
            <a:pPr defTabSz="1003441">
              <a:defRPr/>
            </a:pPr>
            <a:endParaRPr lang="en-US" b="1" dirty="0">
              <a:solidFill>
                <a:srgbClr val="000000"/>
              </a:solidFill>
            </a:endParaRPr>
          </a:p>
          <a:p>
            <a:pPr defTabSz="1003441">
              <a:defRPr/>
            </a:pPr>
            <a:r>
              <a:rPr lang="en-US" b="1" dirty="0">
                <a:solidFill>
                  <a:srgbClr val="000000"/>
                </a:solidFill>
              </a:rPr>
              <a:t>We were talking about whiplash and how being pushed or shaken or a seemingly minor car accident can cause TBI.  </a:t>
            </a:r>
          </a:p>
          <a:p>
            <a:pPr defTabSz="1003441">
              <a:defRPr/>
            </a:pPr>
            <a:endParaRPr lang="en-US" dirty="0">
              <a:solidFill>
                <a:srgbClr val="000000"/>
              </a:solidFill>
            </a:endParaRPr>
          </a:p>
          <a:p>
            <a:pPr defTabSz="1003441">
              <a:defRPr/>
            </a:pPr>
            <a:r>
              <a:rPr lang="en-US" b="1" dirty="0">
                <a:solidFill>
                  <a:srgbClr val="000000"/>
                </a:solidFill>
              </a:rPr>
              <a:t>Look at this image and think about the lit up spots in the front and back of the brain.  This</a:t>
            </a:r>
            <a:r>
              <a:rPr lang="en-US" b="1" baseline="0" dirty="0">
                <a:solidFill>
                  <a:srgbClr val="000000"/>
                </a:solidFill>
              </a:rPr>
              <a:t> is an example </a:t>
            </a:r>
            <a:r>
              <a:rPr lang="en-US" b="1" dirty="0">
                <a:solidFill>
                  <a:srgbClr val="000000"/>
                </a:solidFill>
              </a:rPr>
              <a:t>of a coup </a:t>
            </a:r>
            <a:r>
              <a:rPr lang="en-US" b="1" dirty="0" err="1">
                <a:solidFill>
                  <a:srgbClr val="000000"/>
                </a:solidFill>
              </a:rPr>
              <a:t>contrecoup</a:t>
            </a:r>
            <a:r>
              <a:rPr lang="en-US" b="1" dirty="0">
                <a:solidFill>
                  <a:srgbClr val="000000"/>
                </a:solidFill>
              </a:rPr>
              <a:t> injury.  Think of the person driving and they are hit from behind and slam on their breaks and the car stops suddenly.  Their head may jerk forward, the brain moves forward, too, inside the skull.  That’s injury #1 – the coup- in front – just over the eyes.  Then all in the same split second, they are bouncing back against the seat.  The brain moves, too, and then is injured a second time in the back – that’s the contra coup.  This could happen from side to side, at multiple sites.  It depends on how you are moving. Your head doesn’t have to come into contact with anything for the injury to occur.  And it is likely invisible from the outside,</a:t>
            </a:r>
            <a:r>
              <a:rPr lang="en-US" b="1" baseline="0" dirty="0">
                <a:solidFill>
                  <a:srgbClr val="000000"/>
                </a:solidFill>
              </a:rPr>
              <a:t> so it will probably not been seen in a CT scan.</a:t>
            </a:r>
            <a:endParaRPr lang="en-US" b="1" dirty="0">
              <a:solidFill>
                <a:srgbClr val="000000"/>
              </a:solidFill>
            </a:endParaRPr>
          </a:p>
          <a:p>
            <a:pPr defTabSz="1003441">
              <a:defRPr/>
            </a:pPr>
            <a:endParaRPr lang="en-US" b="1" dirty="0">
              <a:solidFill>
                <a:srgbClr val="000000"/>
              </a:solidFill>
            </a:endParaRPr>
          </a:p>
          <a:p>
            <a:pPr defTabSz="1003441">
              <a:defRPr/>
            </a:pPr>
            <a:r>
              <a:rPr lang="en-US" b="1" dirty="0">
                <a:solidFill>
                  <a:srgbClr val="000000"/>
                </a:solidFill>
              </a:rPr>
              <a:t>The chemical cascade is when chemicals at a cellular level rush out from parts of the brain to other parts and cause the injury (like tearing, swelling) and symptoms.</a:t>
            </a:r>
          </a:p>
          <a:p>
            <a:pPr defTabSz="1003441">
              <a:defRPr/>
            </a:pPr>
            <a:r>
              <a:rPr lang="en-US" b="1" dirty="0">
                <a:solidFill>
                  <a:srgbClr val="000000"/>
                </a:solidFill>
              </a:rPr>
              <a:t>Computed</a:t>
            </a:r>
            <a:r>
              <a:rPr lang="en-US" b="1" baseline="0" dirty="0">
                <a:solidFill>
                  <a:srgbClr val="000000"/>
                </a:solidFill>
              </a:rPr>
              <a:t> Tomography.</a:t>
            </a:r>
            <a:endParaRPr lang="en-US" b="1" dirty="0">
              <a:solidFill>
                <a:srgbClr val="000000"/>
              </a:solidFill>
            </a:endParaRPr>
          </a:p>
          <a:p>
            <a:endParaRPr dirty="0"/>
          </a:p>
        </p:txBody>
      </p:sp>
      <p:sp>
        <p:nvSpPr>
          <p:cNvPr id="555" name="Google Shape;555;p9:notes"/>
          <p:cNvSpPr txBox="1">
            <a:spLocks noGrp="1"/>
          </p:cNvSpPr>
          <p:nvPr>
            <p:ph type="sldNum" idx="12"/>
          </p:nvPr>
        </p:nvSpPr>
        <p:spPr>
          <a:xfrm>
            <a:off x="4419826" y="9575447"/>
            <a:ext cx="3381248" cy="505814"/>
          </a:xfrm>
          <a:prstGeom prst="rect">
            <a:avLst/>
          </a:prstGeom>
          <a:noFill/>
          <a:ln>
            <a:noFill/>
          </a:ln>
        </p:spPr>
        <p:txBody>
          <a:bodyPr spcFirstLastPara="1" wrap="square" lIns="101076" tIns="50524" rIns="101076" bIns="50524" anchor="b" anchorCtr="0">
            <a:noAutofit/>
          </a:bodyPr>
          <a:lstStyle/>
          <a:p>
            <a:pPr algn="r">
              <a:buSzPts val="1400"/>
            </a:pPr>
            <a:fld id="{00000000-1234-1234-1234-123412341234}" type="slidenum">
              <a:rPr lang="en-US"/>
              <a:pPr algn="r">
                <a:buSzPts val="1400"/>
              </a:pPr>
              <a:t>8</a:t>
            </a:fld>
            <a:endParaRPr/>
          </a:p>
        </p:txBody>
      </p:sp>
    </p:spTree>
    <p:extLst>
      <p:ext uri="{BB962C8B-B14F-4D97-AF65-F5344CB8AC3E}">
        <p14:creationId xmlns:p14="http://schemas.microsoft.com/office/powerpoint/2010/main" val="404094825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Eating well can reverse heart disease &amp; diabetes.</a:t>
            </a:r>
          </a:p>
          <a:p>
            <a:endParaRPr lang="en-US" dirty="0"/>
          </a:p>
        </p:txBody>
      </p:sp>
      <p:sp>
        <p:nvSpPr>
          <p:cNvPr id="4" name="Slide Number Placeholder 3"/>
          <p:cNvSpPr>
            <a:spLocks noGrp="1"/>
          </p:cNvSpPr>
          <p:nvPr>
            <p:ph type="sldNum" sz="quarter" idx="10"/>
          </p:nvPr>
        </p:nvSpPr>
        <p:spPr/>
        <p:txBody>
          <a:bodyPr/>
          <a:lstStyle/>
          <a:p>
            <a:pPr defTabSz="966612">
              <a:defRPr/>
            </a:pPr>
            <a:fld id="{950FF6F2-4124-4277-8A39-B28B4C8FB357}" type="slidenum">
              <a:rPr lang="en-US" sz="1300">
                <a:solidFill>
                  <a:prstClr val="black"/>
                </a:solidFill>
              </a:rPr>
              <a:pPr defTabSz="966612">
                <a:defRPr/>
              </a:pPr>
              <a:t>87</a:t>
            </a:fld>
            <a:endParaRPr lang="en-US" sz="1300">
              <a:solidFill>
                <a:prstClr val="black"/>
              </a:solidFill>
            </a:endParaRPr>
          </a:p>
        </p:txBody>
      </p:sp>
    </p:spTree>
    <p:extLst>
      <p:ext uri="{BB962C8B-B14F-4D97-AF65-F5344CB8AC3E}">
        <p14:creationId xmlns:p14="http://schemas.microsoft.com/office/powerpoint/2010/main" val="85982006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612">
              <a:defRPr/>
            </a:pPr>
            <a:fld id="{950FF6F2-4124-4277-8A39-B28B4C8FB357}" type="slidenum">
              <a:rPr lang="en-US" sz="1300">
                <a:solidFill>
                  <a:prstClr val="black"/>
                </a:solidFill>
              </a:rPr>
              <a:pPr defTabSz="966612">
                <a:defRPr/>
              </a:pPr>
              <a:t>88</a:t>
            </a:fld>
            <a:endParaRPr lang="en-US" sz="1300">
              <a:solidFill>
                <a:prstClr val="black"/>
              </a:solidFill>
            </a:endParaRPr>
          </a:p>
        </p:txBody>
      </p:sp>
    </p:spTree>
    <p:extLst>
      <p:ext uri="{BB962C8B-B14F-4D97-AF65-F5344CB8AC3E}">
        <p14:creationId xmlns:p14="http://schemas.microsoft.com/office/powerpoint/2010/main" val="5048616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Some specific things to ward off stroke:</a:t>
            </a:r>
          </a:p>
          <a:p>
            <a:r>
              <a:rPr lang="en-US" b="1" dirty="0"/>
              <a:t>Fiber:</a:t>
            </a:r>
            <a:r>
              <a:rPr lang="en-US" b="1" baseline="0" dirty="0"/>
              <a:t> 97% of us don’t get enough! It doesn’t take much of an improvement to get positive results and reduce the risk of stroke. So start eating more fiber rich foods like beans, oats, nuts, berries and whole grains.</a:t>
            </a:r>
          </a:p>
          <a:p>
            <a:r>
              <a:rPr lang="en-US" b="1" baseline="0" dirty="0"/>
              <a:t>Potassium: Less than 2% of us get enough! We all think bananas when we think of potassium, but they actually come out # 1,622 on a list of potassium-rich foods, right below </a:t>
            </a:r>
            <a:r>
              <a:rPr lang="en-US" b="1" baseline="0" dirty="0" err="1"/>
              <a:t>Reeses</a:t>
            </a:r>
            <a:r>
              <a:rPr lang="en-US" b="1" baseline="0" dirty="0"/>
              <a:t> Pieces!   Better sources are greens, beans and sweet potatoes.</a:t>
            </a:r>
          </a:p>
          <a:p>
            <a:r>
              <a:rPr lang="en-US" b="1" baseline="0" dirty="0"/>
              <a:t>Citrus: Contains hesperidin </a:t>
            </a:r>
            <a:r>
              <a:rPr lang="en-US" baseline="0" dirty="0"/>
              <a:t>which increases blood flow throughout the body – including the brain. It also decreases blood pressure.</a:t>
            </a:r>
          </a:p>
          <a:p>
            <a:r>
              <a:rPr lang="en-US" baseline="0" dirty="0"/>
              <a:t>Antioxidants: Slow the aging of cells and repairs damage caused by free radicals. We are beginning to see that antioxidant supplements don’t help. We need to get them from food. On average, plant foods contain 64 times more antioxidants than animal foods. Spices come up high, so eat a lot of them as well. Antioxidants also help to prevent damage to the sensitive cell walls of the small blood vessels in the brain, they decrease artery stiffness, prevent clots from forming, decrease blood pressure and decrease inflammation. </a:t>
            </a:r>
            <a:endParaRPr lang="en-US" dirty="0"/>
          </a:p>
          <a:p>
            <a:endParaRPr lang="en-US" dirty="0"/>
          </a:p>
        </p:txBody>
      </p:sp>
      <p:sp>
        <p:nvSpPr>
          <p:cNvPr id="4" name="Slide Number Placeholder 3"/>
          <p:cNvSpPr>
            <a:spLocks noGrp="1"/>
          </p:cNvSpPr>
          <p:nvPr>
            <p:ph type="sldNum" sz="quarter" idx="10"/>
          </p:nvPr>
        </p:nvSpPr>
        <p:spPr/>
        <p:txBody>
          <a:bodyPr/>
          <a:lstStyle/>
          <a:p>
            <a:fld id="{97300448-05E4-4722-BC93-6BD800C0566B}" type="slidenum">
              <a:rPr lang="en-US" smtClean="0">
                <a:solidFill>
                  <a:prstClr val="black"/>
                </a:solidFill>
              </a:rPr>
              <a:pPr/>
              <a:t>89</a:t>
            </a:fld>
            <a:endParaRPr lang="en-US">
              <a:solidFill>
                <a:prstClr val="black"/>
              </a:solidFill>
            </a:endParaRPr>
          </a:p>
        </p:txBody>
      </p:sp>
    </p:spTree>
    <p:extLst>
      <p:ext uri="{BB962C8B-B14F-4D97-AF65-F5344CB8AC3E}">
        <p14:creationId xmlns:p14="http://schemas.microsoft.com/office/powerpoint/2010/main" val="104214896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 only will green tea help to heal</a:t>
            </a:r>
            <a:r>
              <a:rPr lang="en-US" b="1" baseline="0" dirty="0"/>
              <a:t> the brain once it is damaged, but it is also neuroprotective. If you have green tea in your system when you are injured, it will help to protect the brain from damage.</a:t>
            </a:r>
            <a:endParaRPr lang="en-US" b="1" dirty="0"/>
          </a:p>
        </p:txBody>
      </p:sp>
      <p:sp>
        <p:nvSpPr>
          <p:cNvPr id="4" name="Slide Number Placeholder 3"/>
          <p:cNvSpPr>
            <a:spLocks noGrp="1"/>
          </p:cNvSpPr>
          <p:nvPr>
            <p:ph type="sldNum" sz="quarter" idx="10"/>
          </p:nvPr>
        </p:nvSpPr>
        <p:spPr/>
        <p:txBody>
          <a:bodyPr/>
          <a:lstStyle/>
          <a:p>
            <a:fld id="{97300448-05E4-4722-BC93-6BD800C0566B}" type="slidenum">
              <a:rPr lang="en-US" smtClean="0">
                <a:solidFill>
                  <a:prstClr val="black"/>
                </a:solidFill>
              </a:rPr>
              <a:pPr/>
              <a:t>90</a:t>
            </a:fld>
            <a:endParaRPr lang="en-US">
              <a:solidFill>
                <a:prstClr val="black"/>
              </a:solidFill>
            </a:endParaRPr>
          </a:p>
        </p:txBody>
      </p:sp>
    </p:spTree>
    <p:extLst>
      <p:ext uri="{BB962C8B-B14F-4D97-AF65-F5344CB8AC3E}">
        <p14:creationId xmlns:p14="http://schemas.microsoft.com/office/powerpoint/2010/main" val="168550359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two polyphenol fractions found in wild blueberries, </a:t>
            </a:r>
            <a:r>
              <a:rPr lang="en-US" sz="1200" b="0" i="0" kern="1200" dirty="0" err="1">
                <a:solidFill>
                  <a:schemeClr val="tx1"/>
                </a:solidFill>
                <a:effectLst/>
                <a:latin typeface="+mn-lt"/>
                <a:ea typeface="+mn-ea"/>
                <a:cs typeface="+mn-cs"/>
              </a:rPr>
              <a:t>anthocyanins</a:t>
            </a:r>
            <a:r>
              <a:rPr lang="en-US" sz="1200" b="0" i="0" kern="1200" dirty="0">
                <a:solidFill>
                  <a:schemeClr val="tx1"/>
                </a:solidFill>
                <a:effectLst/>
                <a:latin typeface="+mn-lt"/>
                <a:ea typeface="+mn-ea"/>
                <a:cs typeface="+mn-cs"/>
              </a:rPr>
              <a:t> and phenolic acids</a:t>
            </a:r>
          </a:p>
          <a:p>
            <a:r>
              <a:rPr lang="en-US" sz="1200" b="0" i="0" kern="1200" dirty="0">
                <a:solidFill>
                  <a:schemeClr val="tx1"/>
                </a:solidFill>
                <a:effectLst/>
                <a:latin typeface="+mn-lt"/>
                <a:ea typeface="+mn-ea"/>
                <a:cs typeface="+mn-cs"/>
              </a:rPr>
              <a:t>Get</a:t>
            </a:r>
            <a:r>
              <a:rPr lang="en-US" sz="1200" b="0" i="0" kern="1200" baseline="0" dirty="0">
                <a:solidFill>
                  <a:schemeClr val="tx1"/>
                </a:solidFill>
                <a:effectLst/>
                <a:latin typeface="+mn-lt"/>
                <a:ea typeface="+mn-ea"/>
                <a:cs typeface="+mn-cs"/>
              </a:rPr>
              <a:t> ORGANIC if not getting the wild Maine ones – non-organic blueberries contain the highest levels of pesticides. Easy to find frozen. Great in smoothies, healthy baked goods, etc.</a:t>
            </a:r>
            <a:endParaRPr lang="en-US" dirty="0"/>
          </a:p>
        </p:txBody>
      </p:sp>
      <p:sp>
        <p:nvSpPr>
          <p:cNvPr id="4" name="Slide Number Placeholder 3"/>
          <p:cNvSpPr>
            <a:spLocks noGrp="1"/>
          </p:cNvSpPr>
          <p:nvPr>
            <p:ph type="sldNum" sz="quarter" idx="10"/>
          </p:nvPr>
        </p:nvSpPr>
        <p:spPr/>
        <p:txBody>
          <a:bodyPr/>
          <a:lstStyle/>
          <a:p>
            <a:fld id="{97300448-05E4-4722-BC93-6BD800C0566B}" type="slidenum">
              <a:rPr lang="en-US" smtClean="0">
                <a:solidFill>
                  <a:prstClr val="black"/>
                </a:solidFill>
              </a:rPr>
              <a:pPr/>
              <a:t>91</a:t>
            </a:fld>
            <a:endParaRPr lang="en-US">
              <a:solidFill>
                <a:prstClr val="black"/>
              </a:solidFill>
            </a:endParaRPr>
          </a:p>
        </p:txBody>
      </p:sp>
    </p:spTree>
    <p:extLst>
      <p:ext uri="{BB962C8B-B14F-4D97-AF65-F5344CB8AC3E}">
        <p14:creationId xmlns:p14="http://schemas.microsoft.com/office/powerpoint/2010/main" val="149603622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a:t>
            </a:r>
            <a:r>
              <a:rPr lang="en-US" b="1" baseline="0" dirty="0"/>
              <a:t> fact, if you want to read more, there’s a great book called How Not to Die by Dr. Michael </a:t>
            </a:r>
            <a:r>
              <a:rPr lang="en-US" b="1" baseline="0" dirty="0" err="1"/>
              <a:t>Greger</a:t>
            </a:r>
            <a:r>
              <a:rPr lang="en-US" b="1" baseline="0" dirty="0"/>
              <a:t>. In it, he covers all the evidence out there about nutrition and how it helps us to “not die” from the 15 leading things that kill Americans, like heart disease, diabetes and high blood pressure. Lucky for us, he also covers Brain Diseases which comes up #3 on the list.</a:t>
            </a:r>
          </a:p>
          <a:p>
            <a:r>
              <a:rPr lang="en-US" b="1" baseline="0" dirty="0"/>
              <a:t>The bottom line for ALL of the categories is whole foods, plant-based. Be careful, because a lot of the diets out there pick and choose their studies, don’t use studies at all, or focus on what they think Americans can do food-wise and not what they should. And many are aimed at short term weight loss, and don’t look at long term effects on the body. One example of this is high protein and low carbs.</a:t>
            </a:r>
          </a:p>
          <a:p>
            <a:r>
              <a:rPr lang="en-US" b="1" baseline="0" dirty="0"/>
              <a:t>Studies have shown that some foods impact certain cognitive domains, and others impact others, so it’s important to get a variety of plant foods.</a:t>
            </a:r>
            <a:endParaRPr lang="en-US" b="1" dirty="0"/>
          </a:p>
          <a:p>
            <a:endParaRPr lang="en-US" dirty="0"/>
          </a:p>
        </p:txBody>
      </p:sp>
      <p:sp>
        <p:nvSpPr>
          <p:cNvPr id="4" name="Slide Number Placeholder 3"/>
          <p:cNvSpPr>
            <a:spLocks noGrp="1"/>
          </p:cNvSpPr>
          <p:nvPr>
            <p:ph type="sldNum" sz="quarter" idx="10"/>
          </p:nvPr>
        </p:nvSpPr>
        <p:spPr/>
        <p:txBody>
          <a:bodyPr/>
          <a:lstStyle/>
          <a:p>
            <a:pPr>
              <a:defRPr/>
            </a:pPr>
            <a:fld id="{C406BB4E-50DB-4BFE-B712-2C39EFBDD670}" type="slidenum">
              <a:rPr lang="en-US" smtClean="0">
                <a:solidFill>
                  <a:prstClr val="black"/>
                </a:solidFill>
              </a:rPr>
              <a:pPr>
                <a:defRPr/>
              </a:pPr>
              <a:t>92</a:t>
            </a:fld>
            <a:endParaRPr lang="en-US">
              <a:solidFill>
                <a:prstClr val="black"/>
              </a:solidFill>
            </a:endParaRPr>
          </a:p>
        </p:txBody>
      </p:sp>
    </p:spTree>
    <p:extLst>
      <p:ext uri="{BB962C8B-B14F-4D97-AF65-F5344CB8AC3E}">
        <p14:creationId xmlns:p14="http://schemas.microsoft.com/office/powerpoint/2010/main" val="383339733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could have gone under the last section on food, but I thought I’d further highlight the toxins in food.</a:t>
            </a:r>
          </a:p>
        </p:txBody>
      </p:sp>
      <p:sp>
        <p:nvSpPr>
          <p:cNvPr id="4" name="Slide Number Placeholder 3"/>
          <p:cNvSpPr>
            <a:spLocks noGrp="1"/>
          </p:cNvSpPr>
          <p:nvPr>
            <p:ph type="sldNum" sz="quarter" idx="10"/>
          </p:nvPr>
        </p:nvSpPr>
        <p:spPr/>
        <p:txBody>
          <a:bodyPr/>
          <a:lstStyle/>
          <a:p>
            <a:fld id="{97300448-05E4-4722-BC93-6BD800C0566B}" type="slidenum">
              <a:rPr lang="en-US" smtClean="0">
                <a:solidFill>
                  <a:prstClr val="black"/>
                </a:solidFill>
              </a:rPr>
              <a:pPr/>
              <a:t>93</a:t>
            </a:fld>
            <a:endParaRPr lang="en-US">
              <a:solidFill>
                <a:prstClr val="black"/>
              </a:solidFill>
            </a:endParaRPr>
          </a:p>
        </p:txBody>
      </p:sp>
    </p:spTree>
    <p:extLst>
      <p:ext uri="{BB962C8B-B14F-4D97-AF65-F5344CB8AC3E}">
        <p14:creationId xmlns:p14="http://schemas.microsoft.com/office/powerpoint/2010/main" val="225896765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The dietary part of the 2014 “Dietary and Lifestyle Guidelines</a:t>
            </a:r>
            <a:r>
              <a:rPr lang="en-US" b="1" baseline="0" dirty="0"/>
              <a:t> for the Prevention of Alzheimer’s Disease” that were published in the </a:t>
            </a:r>
            <a:r>
              <a:rPr lang="en-US" b="1" i="1" baseline="0" dirty="0"/>
              <a:t>Journal of Neurobiology of Aging </a:t>
            </a:r>
            <a:r>
              <a:rPr lang="en-US" b="1" baseline="0" dirty="0"/>
              <a:t>was “Vegetables, legumes (beans, peas, lentils), fruits, and whole grains should replace meats and dairy products as primary staples of the diet.”</a:t>
            </a:r>
            <a:endParaRPr lang="en-US" b="1" dirty="0"/>
          </a:p>
          <a:p>
            <a:endParaRPr lang="en-US" dirty="0"/>
          </a:p>
        </p:txBody>
      </p:sp>
      <p:sp>
        <p:nvSpPr>
          <p:cNvPr id="4" name="Slide Number Placeholder 3"/>
          <p:cNvSpPr>
            <a:spLocks noGrp="1"/>
          </p:cNvSpPr>
          <p:nvPr>
            <p:ph type="sldNum" sz="quarter" idx="10"/>
          </p:nvPr>
        </p:nvSpPr>
        <p:spPr/>
        <p:txBody>
          <a:bodyPr/>
          <a:lstStyle/>
          <a:p>
            <a:fld id="{97300448-05E4-4722-BC93-6BD800C0566B}" type="slidenum">
              <a:rPr lang="en-US" smtClean="0">
                <a:solidFill>
                  <a:prstClr val="black"/>
                </a:solidFill>
              </a:rPr>
              <a:pPr/>
              <a:t>94</a:t>
            </a:fld>
            <a:endParaRPr lang="en-US">
              <a:solidFill>
                <a:prstClr val="black"/>
              </a:solidFill>
            </a:endParaRPr>
          </a:p>
        </p:txBody>
      </p:sp>
    </p:spTree>
    <p:extLst>
      <p:ext uri="{BB962C8B-B14F-4D97-AF65-F5344CB8AC3E}">
        <p14:creationId xmlns:p14="http://schemas.microsoft.com/office/powerpoint/2010/main" val="282771520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a:t>
            </a:r>
            <a:r>
              <a:rPr lang="en-US" baseline="0" dirty="0"/>
              <a:t> theory about why people with dementia sleep so much is because their brain is trying to clean all of the plaques and other gunk. </a:t>
            </a:r>
          </a:p>
          <a:p>
            <a:r>
              <a:rPr lang="en-US" baseline="0" dirty="0"/>
              <a:t>Chronic insomnia leads to many other things like stroke, pain, cardiovascular disease, anxiety, cancer, death from any cause.</a:t>
            </a:r>
          </a:p>
          <a:p>
            <a:r>
              <a:rPr lang="en-US" baseline="0" dirty="0"/>
              <a:t>Sleep Apnea: “Untreated sleep apnea triples your risk of dementia and depression makes it hard to lose weight. It looks like Alzheimer’s disease on SPECT sans, with decreased blood flow to the parietal and temporal lobes.” Amen, Memory Rescue p245</a:t>
            </a:r>
          </a:p>
          <a:p>
            <a:r>
              <a:rPr lang="en-US" baseline="0" dirty="0"/>
              <a:t>Fix what keeps you up at night. You probably have an idea of what it is. Take care of it. Try some things or seek help. For me, for an overactive mind, it’s often enough to say, “don’t worry, it’ll be there in the morning.” For chronic pain and related restless leg, nightly stretching has been a life-saver or should I say sleep saver and has had many benefits that flow over to the daytime. </a:t>
            </a:r>
            <a:endParaRPr lang="en-US" dirty="0"/>
          </a:p>
        </p:txBody>
      </p:sp>
      <p:sp>
        <p:nvSpPr>
          <p:cNvPr id="4" name="Slide Number Placeholder 3"/>
          <p:cNvSpPr>
            <a:spLocks noGrp="1"/>
          </p:cNvSpPr>
          <p:nvPr>
            <p:ph type="sldNum" sz="quarter" idx="10"/>
          </p:nvPr>
        </p:nvSpPr>
        <p:spPr/>
        <p:txBody>
          <a:bodyPr/>
          <a:lstStyle/>
          <a:p>
            <a:fld id="{97300448-05E4-4722-BC93-6BD800C0566B}" type="slidenum">
              <a:rPr lang="en-US" smtClean="0">
                <a:solidFill>
                  <a:prstClr val="black"/>
                </a:solidFill>
              </a:rPr>
              <a:pPr/>
              <a:t>95</a:t>
            </a:fld>
            <a:endParaRPr lang="en-US">
              <a:solidFill>
                <a:prstClr val="black"/>
              </a:solidFill>
            </a:endParaRPr>
          </a:p>
        </p:txBody>
      </p:sp>
    </p:spTree>
    <p:extLst>
      <p:ext uri="{BB962C8B-B14F-4D97-AF65-F5344CB8AC3E}">
        <p14:creationId xmlns:p14="http://schemas.microsoft.com/office/powerpoint/2010/main" val="226934573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live sessions.</a:t>
            </a:r>
          </a:p>
        </p:txBody>
      </p:sp>
      <p:sp>
        <p:nvSpPr>
          <p:cNvPr id="4" name="Slide Number Placeholder 3"/>
          <p:cNvSpPr>
            <a:spLocks noGrp="1"/>
          </p:cNvSpPr>
          <p:nvPr>
            <p:ph type="sldNum" sz="quarter" idx="10"/>
          </p:nvPr>
        </p:nvSpPr>
        <p:spPr/>
        <p:txBody>
          <a:bodyPr/>
          <a:lstStyle/>
          <a:p>
            <a:fld id="{D138CF0B-A29E-4C8C-B6C9-8ADE1D7905B5}" type="slidenum">
              <a:rPr lang="en-US" smtClean="0"/>
              <a:t>96</a:t>
            </a:fld>
            <a:endParaRPr lang="en-US"/>
          </a:p>
        </p:txBody>
      </p:sp>
    </p:spTree>
    <p:extLst>
      <p:ext uri="{BB962C8B-B14F-4D97-AF65-F5344CB8AC3E}">
        <p14:creationId xmlns:p14="http://schemas.microsoft.com/office/powerpoint/2010/main" val="8110755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11:notes"/>
          <p:cNvSpPr>
            <a:spLocks noGrp="1" noRot="1" noChangeAspect="1"/>
          </p:cNvSpPr>
          <p:nvPr>
            <p:ph type="sldImg" idx="2"/>
          </p:nvPr>
        </p:nvSpPr>
        <p:spPr>
          <a:xfrm>
            <a:off x="876300" y="1258888"/>
            <a:ext cx="6051550" cy="3403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6" name="Google Shape;566;p11:notes"/>
          <p:cNvSpPr txBox="1">
            <a:spLocks noGrp="1"/>
          </p:cNvSpPr>
          <p:nvPr>
            <p:ph type="body" idx="1"/>
          </p:nvPr>
        </p:nvSpPr>
        <p:spPr>
          <a:xfrm>
            <a:off x="780288" y="4851607"/>
            <a:ext cx="6242304" cy="3969496"/>
          </a:xfrm>
          <a:prstGeom prst="rect">
            <a:avLst/>
          </a:prstGeom>
          <a:noFill/>
          <a:ln>
            <a:noFill/>
          </a:ln>
        </p:spPr>
        <p:txBody>
          <a:bodyPr spcFirstLastPara="1" wrap="square" lIns="101076" tIns="50524" rIns="101076" bIns="50524" anchor="t" anchorCtr="0">
            <a:noAutofit/>
          </a:bodyPr>
          <a:lstStyle/>
          <a:p>
            <a:r>
              <a:rPr lang="en-US" b="1" dirty="0"/>
              <a:t>As we just said,</a:t>
            </a:r>
            <a:r>
              <a:rPr lang="en-US" b="1" baseline="0" dirty="0"/>
              <a:t> everything </a:t>
            </a:r>
            <a:r>
              <a:rPr lang="en-US" b="1" dirty="0">
                <a:solidFill>
                  <a:srgbClr val="000000"/>
                </a:solidFill>
              </a:rPr>
              <a:t>you think or do, your personality and emotions – EVERYTHING – is controlled by the brain. So the list of possible symptoms is HUGE! </a:t>
            </a:r>
            <a:endParaRPr dirty="0"/>
          </a:p>
          <a:p>
            <a:r>
              <a:rPr lang="en-US" b="1" dirty="0"/>
              <a:t>Some symptoms yo</a:t>
            </a:r>
            <a:r>
              <a:rPr lang="en-US" b="1" baseline="0" dirty="0"/>
              <a:t>u can’t see from the outside</a:t>
            </a:r>
            <a:r>
              <a:rPr lang="en-US" b="1" dirty="0"/>
              <a:t>, but those can be just as serious as those you can see.  In children, you might see a</a:t>
            </a:r>
            <a:r>
              <a:rPr lang="en-US" b="1" baseline="0" dirty="0"/>
              <a:t> child who is more irritable, cries more, seems like they are not motivated or can’t get started on tasks.  </a:t>
            </a:r>
            <a:endParaRPr dirty="0"/>
          </a:p>
          <a:p>
            <a:r>
              <a:rPr lang="en-US" b="1" dirty="0"/>
              <a:t>Headaches and fatigue aren’t always easy to observe, especially in younger children, but they can make it</a:t>
            </a:r>
            <a:r>
              <a:rPr lang="en-US" b="1" baseline="0" dirty="0"/>
              <a:t> hard to learn in a classroom.  Think about getting a poor night’s sleep and having any of these other physical symptoms and trying to listen to instructions or follow directions.  </a:t>
            </a:r>
            <a:endParaRPr dirty="0"/>
          </a:p>
          <a:p>
            <a:endParaRPr dirty="0">
              <a:solidFill>
                <a:srgbClr val="000000"/>
              </a:solidFill>
            </a:endParaRPr>
          </a:p>
          <a:p>
            <a:r>
              <a:rPr lang="en-US" dirty="0">
                <a:solidFill>
                  <a:srgbClr val="000000"/>
                </a:solidFill>
              </a:rPr>
              <a:t>Easier to observe: Balance, Motor Coordination, Word retrieval, Forgetfulness, Irritability, Sleep Disturbance.  </a:t>
            </a:r>
            <a:endParaRPr dirty="0"/>
          </a:p>
          <a:p>
            <a:r>
              <a:rPr lang="en-US" dirty="0">
                <a:solidFill>
                  <a:srgbClr val="000000"/>
                </a:solidFill>
              </a:rPr>
              <a:t>Less noticeable: Headaches, Changes in vision, Feeling Confused, Depression</a:t>
            </a:r>
            <a:endParaRPr dirty="0"/>
          </a:p>
          <a:p>
            <a:endParaRPr dirty="0"/>
          </a:p>
          <a:p>
            <a:endParaRPr dirty="0">
              <a:solidFill>
                <a:srgbClr val="FF0000"/>
              </a:solidFill>
              <a:latin typeface="times new roman"/>
              <a:ea typeface="times new roman"/>
              <a:cs typeface="times new roman"/>
              <a:sym typeface="times new roman"/>
            </a:endParaRPr>
          </a:p>
          <a:p>
            <a:pPr>
              <a:spcBef>
                <a:spcPts val="1404"/>
              </a:spcBef>
            </a:pPr>
            <a:endParaRPr dirty="0"/>
          </a:p>
          <a:p>
            <a:pPr marL="505931" lvl="1">
              <a:spcBef>
                <a:spcPts val="575"/>
              </a:spcBef>
            </a:pPr>
            <a:endParaRPr sz="3000" dirty="0">
              <a:solidFill>
                <a:srgbClr val="000000"/>
              </a:solidFill>
              <a:latin typeface="Helvetica Neue"/>
              <a:ea typeface="Helvetica Neue"/>
              <a:cs typeface="Helvetica Neue"/>
              <a:sym typeface="Helvetica Neue"/>
            </a:endParaRPr>
          </a:p>
          <a:p>
            <a:endParaRPr dirty="0"/>
          </a:p>
        </p:txBody>
      </p:sp>
      <p:sp>
        <p:nvSpPr>
          <p:cNvPr id="567" name="Google Shape;567;p11:notes"/>
          <p:cNvSpPr txBox="1">
            <a:spLocks noGrp="1"/>
          </p:cNvSpPr>
          <p:nvPr>
            <p:ph type="sldNum" idx="12"/>
          </p:nvPr>
        </p:nvSpPr>
        <p:spPr>
          <a:xfrm>
            <a:off x="4419826" y="9575447"/>
            <a:ext cx="3381248" cy="505814"/>
          </a:xfrm>
          <a:prstGeom prst="rect">
            <a:avLst/>
          </a:prstGeom>
          <a:noFill/>
          <a:ln>
            <a:noFill/>
          </a:ln>
        </p:spPr>
        <p:txBody>
          <a:bodyPr spcFirstLastPara="1" wrap="square" lIns="101076" tIns="50524" rIns="101076" bIns="50524" anchor="b" anchorCtr="0">
            <a:noAutofit/>
          </a:bodyPr>
          <a:lstStyle/>
          <a:p>
            <a:pPr algn="r">
              <a:buSzPts val="1200"/>
            </a:pPr>
            <a:fld id="{00000000-1234-1234-1234-123412341234}" type="slidenum">
              <a:rPr lang="en-US">
                <a:latin typeface="Calibri"/>
                <a:ea typeface="Calibri"/>
                <a:cs typeface="Calibri"/>
                <a:sym typeface="Calibri"/>
              </a:rPr>
              <a:pPr algn="r">
                <a:buSzPts val="1200"/>
              </a:pPr>
              <a:t>9</a:t>
            </a:fld>
            <a:endParaRPr>
              <a:latin typeface="Calibri"/>
              <a:ea typeface="Calibri"/>
              <a:cs typeface="Calibri"/>
              <a:sym typeface="Calibri"/>
            </a:endParaRPr>
          </a:p>
        </p:txBody>
      </p:sp>
    </p:spTree>
    <p:extLst>
      <p:ext uri="{BB962C8B-B14F-4D97-AF65-F5344CB8AC3E}">
        <p14:creationId xmlns:p14="http://schemas.microsoft.com/office/powerpoint/2010/main" val="62491316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You can download our toolkit and many of our resources from our website.</a:t>
            </a:r>
          </a:p>
          <a:p>
            <a:endParaRPr lang="en-US" b="1" dirty="0"/>
          </a:p>
        </p:txBody>
      </p:sp>
      <p:sp>
        <p:nvSpPr>
          <p:cNvPr id="4" name="Slide Number Placeholder 3"/>
          <p:cNvSpPr>
            <a:spLocks noGrp="1"/>
          </p:cNvSpPr>
          <p:nvPr>
            <p:ph type="sldNum" sz="quarter" idx="10"/>
          </p:nvPr>
        </p:nvSpPr>
        <p:spPr/>
        <p:txBody>
          <a:bodyPr/>
          <a:lstStyle/>
          <a:p>
            <a:fld id="{97300448-05E4-4722-BC93-6BD800C0566B}" type="slidenum">
              <a:rPr lang="en-US" smtClean="0">
                <a:solidFill>
                  <a:prstClr val="black"/>
                </a:solidFill>
              </a:rPr>
              <a:pPr/>
              <a:t>97</a:t>
            </a:fld>
            <a:endParaRPr lang="en-US">
              <a:solidFill>
                <a:prstClr val="black"/>
              </a:solidFill>
            </a:endParaRPr>
          </a:p>
        </p:txBody>
      </p:sp>
    </p:spTree>
    <p:extLst>
      <p:ext uri="{BB962C8B-B14F-4D97-AF65-F5344CB8AC3E}">
        <p14:creationId xmlns:p14="http://schemas.microsoft.com/office/powerpoint/2010/main" val="348147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2B62CE9-F254-4F97-8D5D-28AB787965D6}" type="datetimeFigureOut">
              <a:rPr lang="en-US" smtClean="0"/>
              <a:t>5/11/23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C8B077-CEC5-4A9A-8F8B-2FD06D3A8ADA}" type="slidenum">
              <a:rPr lang="en-US" smtClean="0"/>
              <a:t>‹#›</a:t>
            </a:fld>
            <a:endParaRPr lang="en-US"/>
          </a:p>
        </p:txBody>
      </p:sp>
    </p:spTree>
    <p:extLst>
      <p:ext uri="{BB962C8B-B14F-4D97-AF65-F5344CB8AC3E}">
        <p14:creationId xmlns:p14="http://schemas.microsoft.com/office/powerpoint/2010/main" val="2143062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B62CE9-F254-4F97-8D5D-28AB787965D6}" type="datetimeFigureOut">
              <a:rPr lang="en-US" smtClean="0"/>
              <a:t>5/11/23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C8B077-CEC5-4A9A-8F8B-2FD06D3A8ADA}" type="slidenum">
              <a:rPr lang="en-US" smtClean="0"/>
              <a:t>‹#›</a:t>
            </a:fld>
            <a:endParaRPr lang="en-US"/>
          </a:p>
        </p:txBody>
      </p:sp>
    </p:spTree>
    <p:extLst>
      <p:ext uri="{BB962C8B-B14F-4D97-AF65-F5344CB8AC3E}">
        <p14:creationId xmlns:p14="http://schemas.microsoft.com/office/powerpoint/2010/main" val="330898828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79725680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DDAB05-6C7D-4458-8E53-99527E69C469}"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85445-F207-44E6-B161-B51371BA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865874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FDDAB05-6C7D-4458-8E53-99527E69C469}"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85445-F207-44E6-B161-B51371BA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993227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FDDAB05-6C7D-4458-8E53-99527E69C469}" type="datetimeFigureOut">
              <a:rPr lang="en-US" smtClean="0">
                <a:solidFill>
                  <a:prstClr val="black">
                    <a:tint val="75000"/>
                  </a:prstClr>
                </a:solidFill>
              </a:rPr>
              <a:pPr/>
              <a:t>5/11/23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85445-F207-44E6-B161-B51371BA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613017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FDDAB05-6C7D-4458-8E53-99527E69C469}" type="datetimeFigureOut">
              <a:rPr lang="en-US" smtClean="0">
                <a:solidFill>
                  <a:prstClr val="black">
                    <a:tint val="75000"/>
                  </a:prstClr>
                </a:solidFill>
              </a:rPr>
              <a:pPr/>
              <a:t>5/11/23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885445-F207-44E6-B161-B51371BA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166152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FDDAB05-6C7D-4458-8E53-99527E69C469}" type="datetimeFigureOut">
              <a:rPr lang="en-US" smtClean="0">
                <a:solidFill>
                  <a:prstClr val="black">
                    <a:tint val="75000"/>
                  </a:prstClr>
                </a:solidFill>
              </a:rPr>
              <a:pPr/>
              <a:t>5/11/23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885445-F207-44E6-B161-B51371BA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167484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DDAB05-6C7D-4458-8E53-99527E69C469}" type="datetimeFigureOut">
              <a:rPr lang="en-US" smtClean="0">
                <a:solidFill>
                  <a:prstClr val="black">
                    <a:tint val="75000"/>
                  </a:prstClr>
                </a:solidFill>
              </a:rPr>
              <a:pPr/>
              <a:t>5/11/23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885445-F207-44E6-B161-B51371BA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941017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FDDAB05-6C7D-4458-8E53-99527E69C469}" type="datetimeFigureOut">
              <a:rPr lang="en-US" smtClean="0">
                <a:solidFill>
                  <a:prstClr val="black">
                    <a:tint val="75000"/>
                  </a:prstClr>
                </a:solidFill>
              </a:rPr>
              <a:pPr/>
              <a:t>5/11/23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85445-F207-44E6-B161-B51371BA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169802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FDDAB05-6C7D-4458-8E53-99527E69C469}" type="datetimeFigureOut">
              <a:rPr lang="en-US" smtClean="0">
                <a:solidFill>
                  <a:prstClr val="black">
                    <a:tint val="75000"/>
                  </a:prstClr>
                </a:solidFill>
              </a:rPr>
              <a:pPr/>
              <a:t>5/11/23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85445-F207-44E6-B161-B51371BA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347081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FDDAB05-6C7D-4458-8E53-99527E69C469}"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85445-F207-44E6-B161-B51371BA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08274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B62CE9-F254-4F97-8D5D-28AB787965D6}" type="datetimeFigureOut">
              <a:rPr lang="en-US" smtClean="0"/>
              <a:t>5/11/23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C8B077-CEC5-4A9A-8F8B-2FD06D3A8ADA}" type="slidenum">
              <a:rPr lang="en-US" smtClean="0"/>
              <a:t>‹#›</a:t>
            </a:fld>
            <a:endParaRPr lang="en-US"/>
          </a:p>
        </p:txBody>
      </p:sp>
    </p:spTree>
    <p:extLst>
      <p:ext uri="{BB962C8B-B14F-4D97-AF65-F5344CB8AC3E}">
        <p14:creationId xmlns:p14="http://schemas.microsoft.com/office/powerpoint/2010/main" val="175511283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FDDAB05-6C7D-4458-8E53-99527E69C469}"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85445-F207-44E6-B161-B51371BA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296208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03967-1229-5349-BE04-A6439A196E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261DB1-8995-784E-BE7D-576907A7A1B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AD883CC-FE74-B54B-A823-1868E07273AE}"/>
              </a:ext>
            </a:extLst>
          </p:cNvPr>
          <p:cNvSpPr>
            <a:spLocks noGrp="1"/>
          </p:cNvSpPr>
          <p:nvPr>
            <p:ph type="dt" sz="half" idx="10"/>
          </p:nvPr>
        </p:nvSpPr>
        <p:spPr/>
        <p:txBody>
          <a:bodyPr/>
          <a:lstStyle/>
          <a:p>
            <a:fld id="{C186D6BF-5ECE-B74A-BE59-BC9E6EED0973}"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B4ACFF8-2471-EE45-94D6-DB6134899F8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4B985D2-AF5D-EB48-8AC2-7AF9009E82AA}"/>
              </a:ext>
            </a:extLst>
          </p:cNvPr>
          <p:cNvSpPr>
            <a:spLocks noGrp="1"/>
          </p:cNvSpPr>
          <p:nvPr>
            <p:ph type="sldNum" sz="quarter" idx="12"/>
          </p:nvPr>
        </p:nvSpPr>
        <p:spPr/>
        <p:txBody>
          <a:bodyPr/>
          <a:lstStyle/>
          <a:p>
            <a:fld id="{DADF5EF3-81F2-E944-B815-72C9242CCD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121133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26920-0EBF-9544-BB45-B31D9B98EF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1AC33F-548B-1B4F-83D2-C832F4EA2E8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D5B993-E7A5-F34D-BB52-E618F53D5A72}"/>
              </a:ext>
            </a:extLst>
          </p:cNvPr>
          <p:cNvSpPr>
            <a:spLocks noGrp="1"/>
          </p:cNvSpPr>
          <p:nvPr>
            <p:ph type="dt" sz="half" idx="10"/>
          </p:nvPr>
        </p:nvSpPr>
        <p:spPr/>
        <p:txBody>
          <a:bodyPr/>
          <a:lstStyle/>
          <a:p>
            <a:fld id="{C186D6BF-5ECE-B74A-BE59-BC9E6EED0973}"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B4CA4C5-65C4-144E-8184-B44786DE895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B18B3AB-E438-5645-84BB-121E9704E201}"/>
              </a:ext>
            </a:extLst>
          </p:cNvPr>
          <p:cNvSpPr>
            <a:spLocks noGrp="1"/>
          </p:cNvSpPr>
          <p:nvPr>
            <p:ph type="sldNum" sz="quarter" idx="12"/>
          </p:nvPr>
        </p:nvSpPr>
        <p:spPr/>
        <p:txBody>
          <a:bodyPr/>
          <a:lstStyle/>
          <a:p>
            <a:fld id="{DADF5EF3-81F2-E944-B815-72C9242CCD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073680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487BD-04CF-834C-A735-5A94B2DBB25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0A5E4EA-D8B6-1A45-BD0C-C103EE28E7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1C7236-F8FB-EE46-86C3-516325F81038}"/>
              </a:ext>
            </a:extLst>
          </p:cNvPr>
          <p:cNvSpPr>
            <a:spLocks noGrp="1"/>
          </p:cNvSpPr>
          <p:nvPr>
            <p:ph type="dt" sz="half" idx="10"/>
          </p:nvPr>
        </p:nvSpPr>
        <p:spPr/>
        <p:txBody>
          <a:bodyPr/>
          <a:lstStyle/>
          <a:p>
            <a:fld id="{C186D6BF-5ECE-B74A-BE59-BC9E6EED0973}"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D8FD299-8D67-AF48-B404-16EB34F9D77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21F115C-23B9-1941-9B4B-63416B25B13F}"/>
              </a:ext>
            </a:extLst>
          </p:cNvPr>
          <p:cNvSpPr>
            <a:spLocks noGrp="1"/>
          </p:cNvSpPr>
          <p:nvPr>
            <p:ph type="sldNum" sz="quarter" idx="12"/>
          </p:nvPr>
        </p:nvSpPr>
        <p:spPr/>
        <p:txBody>
          <a:bodyPr/>
          <a:lstStyle/>
          <a:p>
            <a:fld id="{DADF5EF3-81F2-E944-B815-72C9242CCD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508209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9E32D-8777-B94C-AF61-0428CE2B83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46160D-6218-CF43-9E62-FD62BD5F446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F1595B1-1888-B849-98AC-82C99B249FE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1A8455F-E0DD-D84B-A5B7-AB1F548B50A1}"/>
              </a:ext>
            </a:extLst>
          </p:cNvPr>
          <p:cNvSpPr>
            <a:spLocks noGrp="1"/>
          </p:cNvSpPr>
          <p:nvPr>
            <p:ph type="dt" sz="half" idx="10"/>
          </p:nvPr>
        </p:nvSpPr>
        <p:spPr/>
        <p:txBody>
          <a:bodyPr/>
          <a:lstStyle/>
          <a:p>
            <a:fld id="{C186D6BF-5ECE-B74A-BE59-BC9E6EED0973}" type="datetimeFigureOut">
              <a:rPr lang="en-US" smtClean="0">
                <a:solidFill>
                  <a:prstClr val="black">
                    <a:tint val="75000"/>
                  </a:prstClr>
                </a:solidFill>
              </a:rPr>
              <a:pPr/>
              <a:t>5/11/23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A52A6E7-EF37-EB4C-B0E7-748F145D0B1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256B592-6E82-E344-B449-4554E2407640}"/>
              </a:ext>
            </a:extLst>
          </p:cNvPr>
          <p:cNvSpPr>
            <a:spLocks noGrp="1"/>
          </p:cNvSpPr>
          <p:nvPr>
            <p:ph type="sldNum" sz="quarter" idx="12"/>
          </p:nvPr>
        </p:nvSpPr>
        <p:spPr/>
        <p:txBody>
          <a:bodyPr/>
          <a:lstStyle/>
          <a:p>
            <a:fld id="{DADF5EF3-81F2-E944-B815-72C9242CCD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994908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E6259-62A5-5E4B-8FFC-8116F053AB7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43223C9-4669-5843-8576-51D49F9235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5B97653-888F-B84D-9D86-6AF7762029F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59F1E5-5713-F447-BC5D-49F598204E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D6FB910-A8A0-054E-AAD5-B8B99B46A7E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A7C7BE-2CEF-0946-861F-43D2CCB32C1B}"/>
              </a:ext>
            </a:extLst>
          </p:cNvPr>
          <p:cNvSpPr>
            <a:spLocks noGrp="1"/>
          </p:cNvSpPr>
          <p:nvPr>
            <p:ph type="dt" sz="half" idx="10"/>
          </p:nvPr>
        </p:nvSpPr>
        <p:spPr/>
        <p:txBody>
          <a:bodyPr/>
          <a:lstStyle/>
          <a:p>
            <a:fld id="{C186D6BF-5ECE-B74A-BE59-BC9E6EED0973}" type="datetimeFigureOut">
              <a:rPr lang="en-US" smtClean="0">
                <a:solidFill>
                  <a:prstClr val="black">
                    <a:tint val="75000"/>
                  </a:prstClr>
                </a:solidFill>
              </a:rPr>
              <a:pPr/>
              <a:t>5/11/23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6C8BBF15-93F5-4D48-8094-EF6718F74145}"/>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5661AD11-F6AB-BE41-AF88-2CDB2209C922}"/>
              </a:ext>
            </a:extLst>
          </p:cNvPr>
          <p:cNvSpPr>
            <a:spLocks noGrp="1"/>
          </p:cNvSpPr>
          <p:nvPr>
            <p:ph type="sldNum" sz="quarter" idx="12"/>
          </p:nvPr>
        </p:nvSpPr>
        <p:spPr/>
        <p:txBody>
          <a:bodyPr/>
          <a:lstStyle/>
          <a:p>
            <a:fld id="{DADF5EF3-81F2-E944-B815-72C9242CCD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375003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C2F63-65A0-EB4F-8A40-66985104A14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472B588-40AF-884F-BD03-8FA5C4CB2630}"/>
              </a:ext>
            </a:extLst>
          </p:cNvPr>
          <p:cNvSpPr>
            <a:spLocks noGrp="1"/>
          </p:cNvSpPr>
          <p:nvPr>
            <p:ph type="dt" sz="half" idx="10"/>
          </p:nvPr>
        </p:nvSpPr>
        <p:spPr/>
        <p:txBody>
          <a:bodyPr/>
          <a:lstStyle/>
          <a:p>
            <a:fld id="{C186D6BF-5ECE-B74A-BE59-BC9E6EED0973}" type="datetimeFigureOut">
              <a:rPr lang="en-US" smtClean="0">
                <a:solidFill>
                  <a:prstClr val="black">
                    <a:tint val="75000"/>
                  </a:prstClr>
                </a:solidFill>
              </a:rPr>
              <a:pPr/>
              <a:t>5/11/23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D3D0238E-A3EB-BF45-B441-A1D3E61CD6B9}"/>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19A31FEC-7E3B-EA48-B849-55DF8D31490C}"/>
              </a:ext>
            </a:extLst>
          </p:cNvPr>
          <p:cNvSpPr>
            <a:spLocks noGrp="1"/>
          </p:cNvSpPr>
          <p:nvPr>
            <p:ph type="sldNum" sz="quarter" idx="12"/>
          </p:nvPr>
        </p:nvSpPr>
        <p:spPr/>
        <p:txBody>
          <a:bodyPr/>
          <a:lstStyle/>
          <a:p>
            <a:fld id="{DADF5EF3-81F2-E944-B815-72C9242CCD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209058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4D6F07-ED14-864D-BAF2-7AFCA5CE2664}"/>
              </a:ext>
            </a:extLst>
          </p:cNvPr>
          <p:cNvSpPr>
            <a:spLocks noGrp="1"/>
          </p:cNvSpPr>
          <p:nvPr>
            <p:ph type="dt" sz="half" idx="10"/>
          </p:nvPr>
        </p:nvSpPr>
        <p:spPr/>
        <p:txBody>
          <a:bodyPr/>
          <a:lstStyle/>
          <a:p>
            <a:fld id="{C186D6BF-5ECE-B74A-BE59-BC9E6EED0973}" type="datetimeFigureOut">
              <a:rPr lang="en-US" smtClean="0">
                <a:solidFill>
                  <a:prstClr val="black">
                    <a:tint val="75000"/>
                  </a:prstClr>
                </a:solidFill>
              </a:rPr>
              <a:pPr/>
              <a:t>5/11/23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80A6FEF0-41CF-5B4E-A2A5-B039C28CA45C}"/>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E4ABDEE-5BB5-1C42-B51C-2A1231055200}"/>
              </a:ext>
            </a:extLst>
          </p:cNvPr>
          <p:cNvSpPr>
            <a:spLocks noGrp="1"/>
          </p:cNvSpPr>
          <p:nvPr>
            <p:ph type="sldNum" sz="quarter" idx="12"/>
          </p:nvPr>
        </p:nvSpPr>
        <p:spPr/>
        <p:txBody>
          <a:bodyPr/>
          <a:lstStyle/>
          <a:p>
            <a:fld id="{DADF5EF3-81F2-E944-B815-72C9242CCD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030174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CF6BD-506D-C84A-8115-111ED57C98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15B3C22-824E-6E4F-BD56-D5AD8F35B9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5E9F019-2C10-D84B-84F1-D8B127D864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F7F35FF-6E61-304D-8146-533BF38C1289}"/>
              </a:ext>
            </a:extLst>
          </p:cNvPr>
          <p:cNvSpPr>
            <a:spLocks noGrp="1"/>
          </p:cNvSpPr>
          <p:nvPr>
            <p:ph type="dt" sz="half" idx="10"/>
          </p:nvPr>
        </p:nvSpPr>
        <p:spPr/>
        <p:txBody>
          <a:bodyPr/>
          <a:lstStyle/>
          <a:p>
            <a:fld id="{C186D6BF-5ECE-B74A-BE59-BC9E6EED0973}" type="datetimeFigureOut">
              <a:rPr lang="en-US" smtClean="0">
                <a:solidFill>
                  <a:prstClr val="black">
                    <a:tint val="75000"/>
                  </a:prstClr>
                </a:solidFill>
              </a:rPr>
              <a:pPr/>
              <a:t>5/11/23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5C3436D-8229-F349-9337-98AEE15E8A3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59800BB-3943-9B4F-BC06-5523FA46B970}"/>
              </a:ext>
            </a:extLst>
          </p:cNvPr>
          <p:cNvSpPr>
            <a:spLocks noGrp="1"/>
          </p:cNvSpPr>
          <p:nvPr>
            <p:ph type="sldNum" sz="quarter" idx="12"/>
          </p:nvPr>
        </p:nvSpPr>
        <p:spPr/>
        <p:txBody>
          <a:bodyPr/>
          <a:lstStyle/>
          <a:p>
            <a:fld id="{DADF5EF3-81F2-E944-B815-72C9242CCD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867728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E36BC-1BAC-6C4F-B6E7-A06EDE6FC9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F50511-810E-0B45-B215-1D1CA33773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48EEFB5-0B2D-5740-9C2E-FE94765A92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6BD30D6-D68C-D842-BFE7-20B9B3CA9A50}"/>
              </a:ext>
            </a:extLst>
          </p:cNvPr>
          <p:cNvSpPr>
            <a:spLocks noGrp="1"/>
          </p:cNvSpPr>
          <p:nvPr>
            <p:ph type="dt" sz="half" idx="10"/>
          </p:nvPr>
        </p:nvSpPr>
        <p:spPr/>
        <p:txBody>
          <a:bodyPr/>
          <a:lstStyle/>
          <a:p>
            <a:fld id="{C186D6BF-5ECE-B74A-BE59-BC9E6EED0973}" type="datetimeFigureOut">
              <a:rPr lang="en-US" smtClean="0">
                <a:solidFill>
                  <a:prstClr val="black">
                    <a:tint val="75000"/>
                  </a:prstClr>
                </a:solidFill>
              </a:rPr>
              <a:pPr/>
              <a:t>5/11/23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42E6F9F-9290-3749-BDEF-98DA4158B0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6982D03-65C8-EC4C-884C-B39DC1835E90}"/>
              </a:ext>
            </a:extLst>
          </p:cNvPr>
          <p:cNvSpPr>
            <a:spLocks noGrp="1"/>
          </p:cNvSpPr>
          <p:nvPr>
            <p:ph type="sldNum" sz="quarter" idx="12"/>
          </p:nvPr>
        </p:nvSpPr>
        <p:spPr/>
        <p:txBody>
          <a:bodyPr/>
          <a:lstStyle/>
          <a:p>
            <a:fld id="{DADF5EF3-81F2-E944-B815-72C9242CCD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40689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Content and Text" type="objAndTx">
  <p:cSld name="Title, Content and Text">
    <p:spTree>
      <p:nvGrpSpPr>
        <p:cNvPr id="1" name="Shape 244"/>
        <p:cNvGrpSpPr/>
        <p:nvPr/>
      </p:nvGrpSpPr>
      <p:grpSpPr>
        <a:xfrm>
          <a:off x="0" y="0"/>
          <a:ext cx="0" cy="0"/>
          <a:chOff x="0" y="0"/>
          <a:chExt cx="0" cy="0"/>
        </a:xfrm>
      </p:grpSpPr>
      <p:sp>
        <p:nvSpPr>
          <p:cNvPr id="245" name="Google Shape;245;p90"/>
          <p:cNvSpPr txBox="1">
            <a:spLocks noGrp="1"/>
          </p:cNvSpPr>
          <p:nvPr>
            <p:ph type="title"/>
          </p:nvPr>
        </p:nvSpPr>
        <p:spPr>
          <a:xfrm>
            <a:off x="1524000" y="762000"/>
            <a:ext cx="9245600" cy="10858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6" name="Google Shape;246;p90"/>
          <p:cNvSpPr txBox="1">
            <a:spLocks noGrp="1"/>
          </p:cNvSpPr>
          <p:nvPr>
            <p:ph type="body" idx="1"/>
          </p:nvPr>
        </p:nvSpPr>
        <p:spPr>
          <a:xfrm>
            <a:off x="1320800" y="1981200"/>
            <a:ext cx="4724400" cy="41148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47" name="Google Shape;247;p90"/>
          <p:cNvSpPr txBox="1">
            <a:spLocks noGrp="1"/>
          </p:cNvSpPr>
          <p:nvPr>
            <p:ph type="body" idx="2"/>
          </p:nvPr>
        </p:nvSpPr>
        <p:spPr>
          <a:xfrm>
            <a:off x="6248400" y="1981200"/>
            <a:ext cx="4724400" cy="41148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48" name="Google Shape;248;p9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9" name="Google Shape;249;p9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0" name="Google Shape;250;p9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6868220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1A511-32C9-FF41-BB28-378B716A42C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7976489-7FAA-134B-9176-23EC371DF92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1A50A9-FEFF-7F49-9C3D-A780F3F784E2}"/>
              </a:ext>
            </a:extLst>
          </p:cNvPr>
          <p:cNvSpPr>
            <a:spLocks noGrp="1"/>
          </p:cNvSpPr>
          <p:nvPr>
            <p:ph type="dt" sz="half" idx="10"/>
          </p:nvPr>
        </p:nvSpPr>
        <p:spPr/>
        <p:txBody>
          <a:bodyPr/>
          <a:lstStyle/>
          <a:p>
            <a:fld id="{C186D6BF-5ECE-B74A-BE59-BC9E6EED0973}"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F783586-F735-9743-9F69-9EE8B8F757B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7CC2935-50A0-814D-9DC0-7FEBBBF1E1FC}"/>
              </a:ext>
            </a:extLst>
          </p:cNvPr>
          <p:cNvSpPr>
            <a:spLocks noGrp="1"/>
          </p:cNvSpPr>
          <p:nvPr>
            <p:ph type="sldNum" sz="quarter" idx="12"/>
          </p:nvPr>
        </p:nvSpPr>
        <p:spPr/>
        <p:txBody>
          <a:bodyPr/>
          <a:lstStyle/>
          <a:p>
            <a:fld id="{DADF5EF3-81F2-E944-B815-72C9242CCD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080196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30DC6C-119E-4743-9B0A-E965260450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696A52F-48B4-F241-8BF5-1F407618535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862419-DE6F-8648-B78A-EED7B60B62F4}"/>
              </a:ext>
            </a:extLst>
          </p:cNvPr>
          <p:cNvSpPr>
            <a:spLocks noGrp="1"/>
          </p:cNvSpPr>
          <p:nvPr>
            <p:ph type="dt" sz="half" idx="10"/>
          </p:nvPr>
        </p:nvSpPr>
        <p:spPr/>
        <p:txBody>
          <a:bodyPr/>
          <a:lstStyle/>
          <a:p>
            <a:fld id="{C186D6BF-5ECE-B74A-BE59-BC9E6EED0973}"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0E8F873-6137-E441-8D36-02E686DDCB2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0D15295-070B-9D4C-8D07-5A1331B61ACD}"/>
              </a:ext>
            </a:extLst>
          </p:cNvPr>
          <p:cNvSpPr>
            <a:spLocks noGrp="1"/>
          </p:cNvSpPr>
          <p:nvPr>
            <p:ph type="sldNum" sz="quarter" idx="12"/>
          </p:nvPr>
        </p:nvSpPr>
        <p:spPr/>
        <p:txBody>
          <a:bodyPr/>
          <a:lstStyle/>
          <a:p>
            <a:fld id="{DADF5EF3-81F2-E944-B815-72C9242CCD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797176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03967-1229-5349-BE04-A6439A196E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261DB1-8995-784E-BE7D-576907A7A1B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AD883CC-FE74-B54B-A823-1868E07273AE}"/>
              </a:ext>
            </a:extLst>
          </p:cNvPr>
          <p:cNvSpPr>
            <a:spLocks noGrp="1"/>
          </p:cNvSpPr>
          <p:nvPr>
            <p:ph type="dt" sz="half" idx="10"/>
          </p:nvPr>
        </p:nvSpPr>
        <p:spPr/>
        <p:txBody>
          <a:bodyPr/>
          <a:lstStyle/>
          <a:p>
            <a:fld id="{C186D6BF-5ECE-B74A-BE59-BC9E6EED0973}"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B4ACFF8-2471-EE45-94D6-DB6134899F8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4B985D2-AF5D-EB48-8AC2-7AF9009E82AA}"/>
              </a:ext>
            </a:extLst>
          </p:cNvPr>
          <p:cNvSpPr>
            <a:spLocks noGrp="1"/>
          </p:cNvSpPr>
          <p:nvPr>
            <p:ph type="sldNum" sz="quarter" idx="12"/>
          </p:nvPr>
        </p:nvSpPr>
        <p:spPr/>
        <p:txBody>
          <a:bodyPr/>
          <a:lstStyle/>
          <a:p>
            <a:fld id="{DADF5EF3-81F2-E944-B815-72C9242CCD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847135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26920-0EBF-9544-BB45-B31D9B98EF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1AC33F-548B-1B4F-83D2-C832F4EA2E8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D5B993-E7A5-F34D-BB52-E618F53D5A72}"/>
              </a:ext>
            </a:extLst>
          </p:cNvPr>
          <p:cNvSpPr>
            <a:spLocks noGrp="1"/>
          </p:cNvSpPr>
          <p:nvPr>
            <p:ph type="dt" sz="half" idx="10"/>
          </p:nvPr>
        </p:nvSpPr>
        <p:spPr/>
        <p:txBody>
          <a:bodyPr/>
          <a:lstStyle/>
          <a:p>
            <a:fld id="{C186D6BF-5ECE-B74A-BE59-BC9E6EED0973}"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B4CA4C5-65C4-144E-8184-B44786DE895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B18B3AB-E438-5645-84BB-121E9704E201}"/>
              </a:ext>
            </a:extLst>
          </p:cNvPr>
          <p:cNvSpPr>
            <a:spLocks noGrp="1"/>
          </p:cNvSpPr>
          <p:nvPr>
            <p:ph type="sldNum" sz="quarter" idx="12"/>
          </p:nvPr>
        </p:nvSpPr>
        <p:spPr/>
        <p:txBody>
          <a:bodyPr/>
          <a:lstStyle/>
          <a:p>
            <a:fld id="{DADF5EF3-81F2-E944-B815-72C9242CCD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793349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487BD-04CF-834C-A735-5A94B2DBB25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0A5E4EA-D8B6-1A45-BD0C-C103EE28E7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1C7236-F8FB-EE46-86C3-516325F81038}"/>
              </a:ext>
            </a:extLst>
          </p:cNvPr>
          <p:cNvSpPr>
            <a:spLocks noGrp="1"/>
          </p:cNvSpPr>
          <p:nvPr>
            <p:ph type="dt" sz="half" idx="10"/>
          </p:nvPr>
        </p:nvSpPr>
        <p:spPr/>
        <p:txBody>
          <a:bodyPr/>
          <a:lstStyle/>
          <a:p>
            <a:fld id="{C186D6BF-5ECE-B74A-BE59-BC9E6EED0973}"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D8FD299-8D67-AF48-B404-16EB34F9D77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21F115C-23B9-1941-9B4B-63416B25B13F}"/>
              </a:ext>
            </a:extLst>
          </p:cNvPr>
          <p:cNvSpPr>
            <a:spLocks noGrp="1"/>
          </p:cNvSpPr>
          <p:nvPr>
            <p:ph type="sldNum" sz="quarter" idx="12"/>
          </p:nvPr>
        </p:nvSpPr>
        <p:spPr/>
        <p:txBody>
          <a:bodyPr/>
          <a:lstStyle/>
          <a:p>
            <a:fld id="{DADF5EF3-81F2-E944-B815-72C9242CCD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180930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9E32D-8777-B94C-AF61-0428CE2B83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46160D-6218-CF43-9E62-FD62BD5F446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F1595B1-1888-B849-98AC-82C99B249FE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1A8455F-E0DD-D84B-A5B7-AB1F548B50A1}"/>
              </a:ext>
            </a:extLst>
          </p:cNvPr>
          <p:cNvSpPr>
            <a:spLocks noGrp="1"/>
          </p:cNvSpPr>
          <p:nvPr>
            <p:ph type="dt" sz="half" idx="10"/>
          </p:nvPr>
        </p:nvSpPr>
        <p:spPr/>
        <p:txBody>
          <a:bodyPr/>
          <a:lstStyle/>
          <a:p>
            <a:fld id="{C186D6BF-5ECE-B74A-BE59-BC9E6EED0973}" type="datetimeFigureOut">
              <a:rPr lang="en-US" smtClean="0">
                <a:solidFill>
                  <a:prstClr val="black">
                    <a:tint val="75000"/>
                  </a:prstClr>
                </a:solidFill>
              </a:rPr>
              <a:pPr/>
              <a:t>5/11/23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A52A6E7-EF37-EB4C-B0E7-748F145D0B1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256B592-6E82-E344-B449-4554E2407640}"/>
              </a:ext>
            </a:extLst>
          </p:cNvPr>
          <p:cNvSpPr>
            <a:spLocks noGrp="1"/>
          </p:cNvSpPr>
          <p:nvPr>
            <p:ph type="sldNum" sz="quarter" idx="12"/>
          </p:nvPr>
        </p:nvSpPr>
        <p:spPr/>
        <p:txBody>
          <a:bodyPr/>
          <a:lstStyle/>
          <a:p>
            <a:fld id="{DADF5EF3-81F2-E944-B815-72C9242CCD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869644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E6259-62A5-5E4B-8FFC-8116F053AB7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43223C9-4669-5843-8576-51D49F9235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5B97653-888F-B84D-9D86-6AF7762029F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59F1E5-5713-F447-BC5D-49F598204E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D6FB910-A8A0-054E-AAD5-B8B99B46A7E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A7C7BE-2CEF-0946-861F-43D2CCB32C1B}"/>
              </a:ext>
            </a:extLst>
          </p:cNvPr>
          <p:cNvSpPr>
            <a:spLocks noGrp="1"/>
          </p:cNvSpPr>
          <p:nvPr>
            <p:ph type="dt" sz="half" idx="10"/>
          </p:nvPr>
        </p:nvSpPr>
        <p:spPr/>
        <p:txBody>
          <a:bodyPr/>
          <a:lstStyle/>
          <a:p>
            <a:fld id="{C186D6BF-5ECE-B74A-BE59-BC9E6EED0973}" type="datetimeFigureOut">
              <a:rPr lang="en-US" smtClean="0">
                <a:solidFill>
                  <a:prstClr val="black">
                    <a:tint val="75000"/>
                  </a:prstClr>
                </a:solidFill>
              </a:rPr>
              <a:pPr/>
              <a:t>5/11/23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6C8BBF15-93F5-4D48-8094-EF6718F74145}"/>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5661AD11-F6AB-BE41-AF88-2CDB2209C922}"/>
              </a:ext>
            </a:extLst>
          </p:cNvPr>
          <p:cNvSpPr>
            <a:spLocks noGrp="1"/>
          </p:cNvSpPr>
          <p:nvPr>
            <p:ph type="sldNum" sz="quarter" idx="12"/>
          </p:nvPr>
        </p:nvSpPr>
        <p:spPr/>
        <p:txBody>
          <a:bodyPr/>
          <a:lstStyle/>
          <a:p>
            <a:fld id="{DADF5EF3-81F2-E944-B815-72C9242CCD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109444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C2F63-65A0-EB4F-8A40-66985104A14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472B588-40AF-884F-BD03-8FA5C4CB2630}"/>
              </a:ext>
            </a:extLst>
          </p:cNvPr>
          <p:cNvSpPr>
            <a:spLocks noGrp="1"/>
          </p:cNvSpPr>
          <p:nvPr>
            <p:ph type="dt" sz="half" idx="10"/>
          </p:nvPr>
        </p:nvSpPr>
        <p:spPr/>
        <p:txBody>
          <a:bodyPr/>
          <a:lstStyle/>
          <a:p>
            <a:fld id="{C186D6BF-5ECE-B74A-BE59-BC9E6EED0973}" type="datetimeFigureOut">
              <a:rPr lang="en-US" smtClean="0">
                <a:solidFill>
                  <a:prstClr val="black">
                    <a:tint val="75000"/>
                  </a:prstClr>
                </a:solidFill>
              </a:rPr>
              <a:pPr/>
              <a:t>5/11/23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D3D0238E-A3EB-BF45-B441-A1D3E61CD6B9}"/>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19A31FEC-7E3B-EA48-B849-55DF8D31490C}"/>
              </a:ext>
            </a:extLst>
          </p:cNvPr>
          <p:cNvSpPr>
            <a:spLocks noGrp="1"/>
          </p:cNvSpPr>
          <p:nvPr>
            <p:ph type="sldNum" sz="quarter" idx="12"/>
          </p:nvPr>
        </p:nvSpPr>
        <p:spPr/>
        <p:txBody>
          <a:bodyPr/>
          <a:lstStyle/>
          <a:p>
            <a:fld id="{DADF5EF3-81F2-E944-B815-72C9242CCD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499287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4D6F07-ED14-864D-BAF2-7AFCA5CE2664}"/>
              </a:ext>
            </a:extLst>
          </p:cNvPr>
          <p:cNvSpPr>
            <a:spLocks noGrp="1"/>
          </p:cNvSpPr>
          <p:nvPr>
            <p:ph type="dt" sz="half" idx="10"/>
          </p:nvPr>
        </p:nvSpPr>
        <p:spPr/>
        <p:txBody>
          <a:bodyPr/>
          <a:lstStyle/>
          <a:p>
            <a:fld id="{C186D6BF-5ECE-B74A-BE59-BC9E6EED0973}" type="datetimeFigureOut">
              <a:rPr lang="en-US" smtClean="0">
                <a:solidFill>
                  <a:prstClr val="black">
                    <a:tint val="75000"/>
                  </a:prstClr>
                </a:solidFill>
              </a:rPr>
              <a:pPr/>
              <a:t>5/11/23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80A6FEF0-41CF-5B4E-A2A5-B039C28CA45C}"/>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E4ABDEE-5BB5-1C42-B51C-2A1231055200}"/>
              </a:ext>
            </a:extLst>
          </p:cNvPr>
          <p:cNvSpPr>
            <a:spLocks noGrp="1"/>
          </p:cNvSpPr>
          <p:nvPr>
            <p:ph type="sldNum" sz="quarter" idx="12"/>
          </p:nvPr>
        </p:nvSpPr>
        <p:spPr/>
        <p:txBody>
          <a:bodyPr/>
          <a:lstStyle/>
          <a:p>
            <a:fld id="{DADF5EF3-81F2-E944-B815-72C9242CCD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734845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CF6BD-506D-C84A-8115-111ED57C98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15B3C22-824E-6E4F-BD56-D5AD8F35B9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5E9F019-2C10-D84B-84F1-D8B127D864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F7F35FF-6E61-304D-8146-533BF38C1289}"/>
              </a:ext>
            </a:extLst>
          </p:cNvPr>
          <p:cNvSpPr>
            <a:spLocks noGrp="1"/>
          </p:cNvSpPr>
          <p:nvPr>
            <p:ph type="dt" sz="half" idx="10"/>
          </p:nvPr>
        </p:nvSpPr>
        <p:spPr/>
        <p:txBody>
          <a:bodyPr/>
          <a:lstStyle/>
          <a:p>
            <a:fld id="{C186D6BF-5ECE-B74A-BE59-BC9E6EED0973}" type="datetimeFigureOut">
              <a:rPr lang="en-US" smtClean="0">
                <a:solidFill>
                  <a:prstClr val="black">
                    <a:tint val="75000"/>
                  </a:prstClr>
                </a:solidFill>
              </a:rPr>
              <a:pPr/>
              <a:t>5/11/23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5C3436D-8229-F349-9337-98AEE15E8A3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59800BB-3943-9B4F-BC06-5523FA46B970}"/>
              </a:ext>
            </a:extLst>
          </p:cNvPr>
          <p:cNvSpPr>
            <a:spLocks noGrp="1"/>
          </p:cNvSpPr>
          <p:nvPr>
            <p:ph type="sldNum" sz="quarter" idx="12"/>
          </p:nvPr>
        </p:nvSpPr>
        <p:spPr/>
        <p:txBody>
          <a:bodyPr/>
          <a:lstStyle/>
          <a:p>
            <a:fld id="{DADF5EF3-81F2-E944-B815-72C9242CCD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66744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03967-1229-5349-BE04-A6439A196E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261DB1-8995-784E-BE7D-576907A7A1B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AD883CC-FE74-B54B-A823-1868E07273AE}"/>
              </a:ext>
            </a:extLst>
          </p:cNvPr>
          <p:cNvSpPr>
            <a:spLocks noGrp="1"/>
          </p:cNvSpPr>
          <p:nvPr>
            <p:ph type="dt" sz="half" idx="10"/>
          </p:nvPr>
        </p:nvSpPr>
        <p:spPr/>
        <p:txBody>
          <a:bodyPr/>
          <a:lstStyle/>
          <a:p>
            <a:fld id="{C186D6BF-5ECE-B74A-BE59-BC9E6EED0973}"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B4ACFF8-2471-EE45-94D6-DB6134899F8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4B985D2-AF5D-EB48-8AC2-7AF9009E82AA}"/>
              </a:ext>
            </a:extLst>
          </p:cNvPr>
          <p:cNvSpPr>
            <a:spLocks noGrp="1"/>
          </p:cNvSpPr>
          <p:nvPr>
            <p:ph type="sldNum" sz="quarter" idx="12"/>
          </p:nvPr>
        </p:nvSpPr>
        <p:spPr/>
        <p:txBody>
          <a:bodyPr/>
          <a:lstStyle/>
          <a:p>
            <a:fld id="{DADF5EF3-81F2-E944-B815-72C9242CCD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480331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E36BC-1BAC-6C4F-B6E7-A06EDE6FC9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F50511-810E-0B45-B215-1D1CA33773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48EEFB5-0B2D-5740-9C2E-FE94765A92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6BD30D6-D68C-D842-BFE7-20B9B3CA9A50}"/>
              </a:ext>
            </a:extLst>
          </p:cNvPr>
          <p:cNvSpPr>
            <a:spLocks noGrp="1"/>
          </p:cNvSpPr>
          <p:nvPr>
            <p:ph type="dt" sz="half" idx="10"/>
          </p:nvPr>
        </p:nvSpPr>
        <p:spPr/>
        <p:txBody>
          <a:bodyPr/>
          <a:lstStyle/>
          <a:p>
            <a:fld id="{C186D6BF-5ECE-B74A-BE59-BC9E6EED0973}" type="datetimeFigureOut">
              <a:rPr lang="en-US" smtClean="0">
                <a:solidFill>
                  <a:prstClr val="black">
                    <a:tint val="75000"/>
                  </a:prstClr>
                </a:solidFill>
              </a:rPr>
              <a:pPr/>
              <a:t>5/11/23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42E6F9F-9290-3749-BDEF-98DA4158B0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6982D03-65C8-EC4C-884C-B39DC1835E90}"/>
              </a:ext>
            </a:extLst>
          </p:cNvPr>
          <p:cNvSpPr>
            <a:spLocks noGrp="1"/>
          </p:cNvSpPr>
          <p:nvPr>
            <p:ph type="sldNum" sz="quarter" idx="12"/>
          </p:nvPr>
        </p:nvSpPr>
        <p:spPr/>
        <p:txBody>
          <a:bodyPr/>
          <a:lstStyle/>
          <a:p>
            <a:fld id="{DADF5EF3-81F2-E944-B815-72C9242CCD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629600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1A511-32C9-FF41-BB28-378B716A42C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7976489-7FAA-134B-9176-23EC371DF92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1A50A9-FEFF-7F49-9C3D-A780F3F784E2}"/>
              </a:ext>
            </a:extLst>
          </p:cNvPr>
          <p:cNvSpPr>
            <a:spLocks noGrp="1"/>
          </p:cNvSpPr>
          <p:nvPr>
            <p:ph type="dt" sz="half" idx="10"/>
          </p:nvPr>
        </p:nvSpPr>
        <p:spPr/>
        <p:txBody>
          <a:bodyPr/>
          <a:lstStyle/>
          <a:p>
            <a:fld id="{C186D6BF-5ECE-B74A-BE59-BC9E6EED0973}"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F783586-F735-9743-9F69-9EE8B8F757B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7CC2935-50A0-814D-9DC0-7FEBBBF1E1FC}"/>
              </a:ext>
            </a:extLst>
          </p:cNvPr>
          <p:cNvSpPr>
            <a:spLocks noGrp="1"/>
          </p:cNvSpPr>
          <p:nvPr>
            <p:ph type="sldNum" sz="quarter" idx="12"/>
          </p:nvPr>
        </p:nvSpPr>
        <p:spPr/>
        <p:txBody>
          <a:bodyPr/>
          <a:lstStyle/>
          <a:p>
            <a:fld id="{DADF5EF3-81F2-E944-B815-72C9242CCD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329567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30DC6C-119E-4743-9B0A-E965260450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696A52F-48B4-F241-8BF5-1F407618535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862419-DE6F-8648-B78A-EED7B60B62F4}"/>
              </a:ext>
            </a:extLst>
          </p:cNvPr>
          <p:cNvSpPr>
            <a:spLocks noGrp="1"/>
          </p:cNvSpPr>
          <p:nvPr>
            <p:ph type="dt" sz="half" idx="10"/>
          </p:nvPr>
        </p:nvSpPr>
        <p:spPr/>
        <p:txBody>
          <a:bodyPr/>
          <a:lstStyle/>
          <a:p>
            <a:fld id="{C186D6BF-5ECE-B74A-BE59-BC9E6EED0973}"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0E8F873-6137-E441-8D36-02E686DDCB2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0D15295-070B-9D4C-8D07-5A1331B61ACD}"/>
              </a:ext>
            </a:extLst>
          </p:cNvPr>
          <p:cNvSpPr>
            <a:spLocks noGrp="1"/>
          </p:cNvSpPr>
          <p:nvPr>
            <p:ph type="sldNum" sz="quarter" idx="12"/>
          </p:nvPr>
        </p:nvSpPr>
        <p:spPr/>
        <p:txBody>
          <a:bodyPr/>
          <a:lstStyle/>
          <a:p>
            <a:fld id="{DADF5EF3-81F2-E944-B815-72C9242CCD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498227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03967-1229-5349-BE04-A6439A196E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261DB1-8995-784E-BE7D-576907A7A1B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AD883CC-FE74-B54B-A823-1868E07273AE}"/>
              </a:ext>
            </a:extLst>
          </p:cNvPr>
          <p:cNvSpPr>
            <a:spLocks noGrp="1"/>
          </p:cNvSpPr>
          <p:nvPr>
            <p:ph type="dt" sz="half" idx="10"/>
          </p:nvPr>
        </p:nvSpPr>
        <p:spPr/>
        <p:txBody>
          <a:bodyPr/>
          <a:lstStyle/>
          <a:p>
            <a:fld id="{C186D6BF-5ECE-B74A-BE59-BC9E6EED0973}"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B4ACFF8-2471-EE45-94D6-DB6134899F8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4B985D2-AF5D-EB48-8AC2-7AF9009E82AA}"/>
              </a:ext>
            </a:extLst>
          </p:cNvPr>
          <p:cNvSpPr>
            <a:spLocks noGrp="1"/>
          </p:cNvSpPr>
          <p:nvPr>
            <p:ph type="sldNum" sz="quarter" idx="12"/>
          </p:nvPr>
        </p:nvSpPr>
        <p:spPr/>
        <p:txBody>
          <a:bodyPr/>
          <a:lstStyle/>
          <a:p>
            <a:fld id="{DADF5EF3-81F2-E944-B815-72C9242CCD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781387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26920-0EBF-9544-BB45-B31D9B98EF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1AC33F-548B-1B4F-83D2-C832F4EA2E8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D5B993-E7A5-F34D-BB52-E618F53D5A72}"/>
              </a:ext>
            </a:extLst>
          </p:cNvPr>
          <p:cNvSpPr>
            <a:spLocks noGrp="1"/>
          </p:cNvSpPr>
          <p:nvPr>
            <p:ph type="dt" sz="half" idx="10"/>
          </p:nvPr>
        </p:nvSpPr>
        <p:spPr/>
        <p:txBody>
          <a:bodyPr/>
          <a:lstStyle/>
          <a:p>
            <a:fld id="{C186D6BF-5ECE-B74A-BE59-BC9E6EED0973}"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B4CA4C5-65C4-144E-8184-B44786DE895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B18B3AB-E438-5645-84BB-121E9704E201}"/>
              </a:ext>
            </a:extLst>
          </p:cNvPr>
          <p:cNvSpPr>
            <a:spLocks noGrp="1"/>
          </p:cNvSpPr>
          <p:nvPr>
            <p:ph type="sldNum" sz="quarter" idx="12"/>
          </p:nvPr>
        </p:nvSpPr>
        <p:spPr/>
        <p:txBody>
          <a:bodyPr/>
          <a:lstStyle/>
          <a:p>
            <a:fld id="{DADF5EF3-81F2-E944-B815-72C9242CCD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1862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487BD-04CF-834C-A735-5A94B2DBB25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0A5E4EA-D8B6-1A45-BD0C-C103EE28E7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1C7236-F8FB-EE46-86C3-516325F81038}"/>
              </a:ext>
            </a:extLst>
          </p:cNvPr>
          <p:cNvSpPr>
            <a:spLocks noGrp="1"/>
          </p:cNvSpPr>
          <p:nvPr>
            <p:ph type="dt" sz="half" idx="10"/>
          </p:nvPr>
        </p:nvSpPr>
        <p:spPr/>
        <p:txBody>
          <a:bodyPr/>
          <a:lstStyle/>
          <a:p>
            <a:fld id="{C186D6BF-5ECE-B74A-BE59-BC9E6EED0973}"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D8FD299-8D67-AF48-B404-16EB34F9D77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21F115C-23B9-1941-9B4B-63416B25B13F}"/>
              </a:ext>
            </a:extLst>
          </p:cNvPr>
          <p:cNvSpPr>
            <a:spLocks noGrp="1"/>
          </p:cNvSpPr>
          <p:nvPr>
            <p:ph type="sldNum" sz="quarter" idx="12"/>
          </p:nvPr>
        </p:nvSpPr>
        <p:spPr/>
        <p:txBody>
          <a:bodyPr/>
          <a:lstStyle/>
          <a:p>
            <a:fld id="{DADF5EF3-81F2-E944-B815-72C9242CCD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083514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9E32D-8777-B94C-AF61-0428CE2B83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46160D-6218-CF43-9E62-FD62BD5F446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F1595B1-1888-B849-98AC-82C99B249FE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1A8455F-E0DD-D84B-A5B7-AB1F548B50A1}"/>
              </a:ext>
            </a:extLst>
          </p:cNvPr>
          <p:cNvSpPr>
            <a:spLocks noGrp="1"/>
          </p:cNvSpPr>
          <p:nvPr>
            <p:ph type="dt" sz="half" idx="10"/>
          </p:nvPr>
        </p:nvSpPr>
        <p:spPr/>
        <p:txBody>
          <a:bodyPr/>
          <a:lstStyle/>
          <a:p>
            <a:fld id="{C186D6BF-5ECE-B74A-BE59-BC9E6EED0973}" type="datetimeFigureOut">
              <a:rPr lang="en-US" smtClean="0">
                <a:solidFill>
                  <a:prstClr val="black">
                    <a:tint val="75000"/>
                  </a:prstClr>
                </a:solidFill>
              </a:rPr>
              <a:pPr/>
              <a:t>5/11/23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A52A6E7-EF37-EB4C-B0E7-748F145D0B1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256B592-6E82-E344-B449-4554E2407640}"/>
              </a:ext>
            </a:extLst>
          </p:cNvPr>
          <p:cNvSpPr>
            <a:spLocks noGrp="1"/>
          </p:cNvSpPr>
          <p:nvPr>
            <p:ph type="sldNum" sz="quarter" idx="12"/>
          </p:nvPr>
        </p:nvSpPr>
        <p:spPr/>
        <p:txBody>
          <a:bodyPr/>
          <a:lstStyle/>
          <a:p>
            <a:fld id="{DADF5EF3-81F2-E944-B815-72C9242CCD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044335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E6259-62A5-5E4B-8FFC-8116F053AB7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43223C9-4669-5843-8576-51D49F9235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5B97653-888F-B84D-9D86-6AF7762029F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59F1E5-5713-F447-BC5D-49F598204E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D6FB910-A8A0-054E-AAD5-B8B99B46A7E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A7C7BE-2CEF-0946-861F-43D2CCB32C1B}"/>
              </a:ext>
            </a:extLst>
          </p:cNvPr>
          <p:cNvSpPr>
            <a:spLocks noGrp="1"/>
          </p:cNvSpPr>
          <p:nvPr>
            <p:ph type="dt" sz="half" idx="10"/>
          </p:nvPr>
        </p:nvSpPr>
        <p:spPr/>
        <p:txBody>
          <a:bodyPr/>
          <a:lstStyle/>
          <a:p>
            <a:fld id="{C186D6BF-5ECE-B74A-BE59-BC9E6EED0973}" type="datetimeFigureOut">
              <a:rPr lang="en-US" smtClean="0">
                <a:solidFill>
                  <a:prstClr val="black">
                    <a:tint val="75000"/>
                  </a:prstClr>
                </a:solidFill>
              </a:rPr>
              <a:pPr/>
              <a:t>5/11/23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6C8BBF15-93F5-4D48-8094-EF6718F74145}"/>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5661AD11-F6AB-BE41-AF88-2CDB2209C922}"/>
              </a:ext>
            </a:extLst>
          </p:cNvPr>
          <p:cNvSpPr>
            <a:spLocks noGrp="1"/>
          </p:cNvSpPr>
          <p:nvPr>
            <p:ph type="sldNum" sz="quarter" idx="12"/>
          </p:nvPr>
        </p:nvSpPr>
        <p:spPr/>
        <p:txBody>
          <a:bodyPr/>
          <a:lstStyle/>
          <a:p>
            <a:fld id="{DADF5EF3-81F2-E944-B815-72C9242CCD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722310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C2F63-65A0-EB4F-8A40-66985104A14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472B588-40AF-884F-BD03-8FA5C4CB2630}"/>
              </a:ext>
            </a:extLst>
          </p:cNvPr>
          <p:cNvSpPr>
            <a:spLocks noGrp="1"/>
          </p:cNvSpPr>
          <p:nvPr>
            <p:ph type="dt" sz="half" idx="10"/>
          </p:nvPr>
        </p:nvSpPr>
        <p:spPr/>
        <p:txBody>
          <a:bodyPr/>
          <a:lstStyle/>
          <a:p>
            <a:fld id="{C186D6BF-5ECE-B74A-BE59-BC9E6EED0973}" type="datetimeFigureOut">
              <a:rPr lang="en-US" smtClean="0">
                <a:solidFill>
                  <a:prstClr val="black">
                    <a:tint val="75000"/>
                  </a:prstClr>
                </a:solidFill>
              </a:rPr>
              <a:pPr/>
              <a:t>5/11/23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D3D0238E-A3EB-BF45-B441-A1D3E61CD6B9}"/>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19A31FEC-7E3B-EA48-B849-55DF8D31490C}"/>
              </a:ext>
            </a:extLst>
          </p:cNvPr>
          <p:cNvSpPr>
            <a:spLocks noGrp="1"/>
          </p:cNvSpPr>
          <p:nvPr>
            <p:ph type="sldNum" sz="quarter" idx="12"/>
          </p:nvPr>
        </p:nvSpPr>
        <p:spPr/>
        <p:txBody>
          <a:bodyPr/>
          <a:lstStyle/>
          <a:p>
            <a:fld id="{DADF5EF3-81F2-E944-B815-72C9242CCD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157377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4D6F07-ED14-864D-BAF2-7AFCA5CE2664}"/>
              </a:ext>
            </a:extLst>
          </p:cNvPr>
          <p:cNvSpPr>
            <a:spLocks noGrp="1"/>
          </p:cNvSpPr>
          <p:nvPr>
            <p:ph type="dt" sz="half" idx="10"/>
          </p:nvPr>
        </p:nvSpPr>
        <p:spPr/>
        <p:txBody>
          <a:bodyPr/>
          <a:lstStyle/>
          <a:p>
            <a:fld id="{C186D6BF-5ECE-B74A-BE59-BC9E6EED0973}" type="datetimeFigureOut">
              <a:rPr lang="en-US" smtClean="0">
                <a:solidFill>
                  <a:prstClr val="black">
                    <a:tint val="75000"/>
                  </a:prstClr>
                </a:solidFill>
              </a:rPr>
              <a:pPr/>
              <a:t>5/11/23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80A6FEF0-41CF-5B4E-A2A5-B039C28CA45C}"/>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E4ABDEE-5BB5-1C42-B51C-2A1231055200}"/>
              </a:ext>
            </a:extLst>
          </p:cNvPr>
          <p:cNvSpPr>
            <a:spLocks noGrp="1"/>
          </p:cNvSpPr>
          <p:nvPr>
            <p:ph type="sldNum" sz="quarter" idx="12"/>
          </p:nvPr>
        </p:nvSpPr>
        <p:spPr/>
        <p:txBody>
          <a:bodyPr/>
          <a:lstStyle/>
          <a:p>
            <a:fld id="{DADF5EF3-81F2-E944-B815-72C9242CCD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38060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26920-0EBF-9544-BB45-B31D9B98EF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1AC33F-548B-1B4F-83D2-C832F4EA2E8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D5B993-E7A5-F34D-BB52-E618F53D5A72}"/>
              </a:ext>
            </a:extLst>
          </p:cNvPr>
          <p:cNvSpPr>
            <a:spLocks noGrp="1"/>
          </p:cNvSpPr>
          <p:nvPr>
            <p:ph type="dt" sz="half" idx="10"/>
          </p:nvPr>
        </p:nvSpPr>
        <p:spPr/>
        <p:txBody>
          <a:bodyPr/>
          <a:lstStyle/>
          <a:p>
            <a:fld id="{C186D6BF-5ECE-B74A-BE59-BC9E6EED0973}"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B4CA4C5-65C4-144E-8184-B44786DE895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B18B3AB-E438-5645-84BB-121E9704E201}"/>
              </a:ext>
            </a:extLst>
          </p:cNvPr>
          <p:cNvSpPr>
            <a:spLocks noGrp="1"/>
          </p:cNvSpPr>
          <p:nvPr>
            <p:ph type="sldNum" sz="quarter" idx="12"/>
          </p:nvPr>
        </p:nvSpPr>
        <p:spPr/>
        <p:txBody>
          <a:bodyPr/>
          <a:lstStyle/>
          <a:p>
            <a:fld id="{DADF5EF3-81F2-E944-B815-72C9242CCD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041839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CF6BD-506D-C84A-8115-111ED57C98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15B3C22-824E-6E4F-BD56-D5AD8F35B9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5E9F019-2C10-D84B-84F1-D8B127D864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F7F35FF-6E61-304D-8146-533BF38C1289}"/>
              </a:ext>
            </a:extLst>
          </p:cNvPr>
          <p:cNvSpPr>
            <a:spLocks noGrp="1"/>
          </p:cNvSpPr>
          <p:nvPr>
            <p:ph type="dt" sz="half" idx="10"/>
          </p:nvPr>
        </p:nvSpPr>
        <p:spPr/>
        <p:txBody>
          <a:bodyPr/>
          <a:lstStyle/>
          <a:p>
            <a:fld id="{C186D6BF-5ECE-B74A-BE59-BC9E6EED0973}" type="datetimeFigureOut">
              <a:rPr lang="en-US" smtClean="0">
                <a:solidFill>
                  <a:prstClr val="black">
                    <a:tint val="75000"/>
                  </a:prstClr>
                </a:solidFill>
              </a:rPr>
              <a:pPr/>
              <a:t>5/11/23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5C3436D-8229-F349-9337-98AEE15E8A3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59800BB-3943-9B4F-BC06-5523FA46B970}"/>
              </a:ext>
            </a:extLst>
          </p:cNvPr>
          <p:cNvSpPr>
            <a:spLocks noGrp="1"/>
          </p:cNvSpPr>
          <p:nvPr>
            <p:ph type="sldNum" sz="quarter" idx="12"/>
          </p:nvPr>
        </p:nvSpPr>
        <p:spPr/>
        <p:txBody>
          <a:bodyPr/>
          <a:lstStyle/>
          <a:p>
            <a:fld id="{DADF5EF3-81F2-E944-B815-72C9242CCD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749371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E36BC-1BAC-6C4F-B6E7-A06EDE6FC9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F50511-810E-0B45-B215-1D1CA33773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48EEFB5-0B2D-5740-9C2E-FE94765A92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6BD30D6-D68C-D842-BFE7-20B9B3CA9A50}"/>
              </a:ext>
            </a:extLst>
          </p:cNvPr>
          <p:cNvSpPr>
            <a:spLocks noGrp="1"/>
          </p:cNvSpPr>
          <p:nvPr>
            <p:ph type="dt" sz="half" idx="10"/>
          </p:nvPr>
        </p:nvSpPr>
        <p:spPr/>
        <p:txBody>
          <a:bodyPr/>
          <a:lstStyle/>
          <a:p>
            <a:fld id="{C186D6BF-5ECE-B74A-BE59-BC9E6EED0973}" type="datetimeFigureOut">
              <a:rPr lang="en-US" smtClean="0">
                <a:solidFill>
                  <a:prstClr val="black">
                    <a:tint val="75000"/>
                  </a:prstClr>
                </a:solidFill>
              </a:rPr>
              <a:pPr/>
              <a:t>5/11/23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42E6F9F-9290-3749-BDEF-98DA4158B0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6982D03-65C8-EC4C-884C-B39DC1835E90}"/>
              </a:ext>
            </a:extLst>
          </p:cNvPr>
          <p:cNvSpPr>
            <a:spLocks noGrp="1"/>
          </p:cNvSpPr>
          <p:nvPr>
            <p:ph type="sldNum" sz="quarter" idx="12"/>
          </p:nvPr>
        </p:nvSpPr>
        <p:spPr/>
        <p:txBody>
          <a:bodyPr/>
          <a:lstStyle/>
          <a:p>
            <a:fld id="{DADF5EF3-81F2-E944-B815-72C9242CCD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055354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1A511-32C9-FF41-BB28-378B716A42C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7976489-7FAA-134B-9176-23EC371DF92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1A50A9-FEFF-7F49-9C3D-A780F3F784E2}"/>
              </a:ext>
            </a:extLst>
          </p:cNvPr>
          <p:cNvSpPr>
            <a:spLocks noGrp="1"/>
          </p:cNvSpPr>
          <p:nvPr>
            <p:ph type="dt" sz="half" idx="10"/>
          </p:nvPr>
        </p:nvSpPr>
        <p:spPr/>
        <p:txBody>
          <a:bodyPr/>
          <a:lstStyle/>
          <a:p>
            <a:fld id="{C186D6BF-5ECE-B74A-BE59-BC9E6EED0973}"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F783586-F735-9743-9F69-9EE8B8F757B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7CC2935-50A0-814D-9DC0-7FEBBBF1E1FC}"/>
              </a:ext>
            </a:extLst>
          </p:cNvPr>
          <p:cNvSpPr>
            <a:spLocks noGrp="1"/>
          </p:cNvSpPr>
          <p:nvPr>
            <p:ph type="sldNum" sz="quarter" idx="12"/>
          </p:nvPr>
        </p:nvSpPr>
        <p:spPr/>
        <p:txBody>
          <a:bodyPr/>
          <a:lstStyle/>
          <a:p>
            <a:fld id="{DADF5EF3-81F2-E944-B815-72C9242CCD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157471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30DC6C-119E-4743-9B0A-E965260450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696A52F-48B4-F241-8BF5-1F407618535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862419-DE6F-8648-B78A-EED7B60B62F4}"/>
              </a:ext>
            </a:extLst>
          </p:cNvPr>
          <p:cNvSpPr>
            <a:spLocks noGrp="1"/>
          </p:cNvSpPr>
          <p:nvPr>
            <p:ph type="dt" sz="half" idx="10"/>
          </p:nvPr>
        </p:nvSpPr>
        <p:spPr/>
        <p:txBody>
          <a:bodyPr/>
          <a:lstStyle/>
          <a:p>
            <a:fld id="{C186D6BF-5ECE-B74A-BE59-BC9E6EED0973}"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0E8F873-6137-E441-8D36-02E686DDCB2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0D15295-070B-9D4C-8D07-5A1331B61ACD}"/>
              </a:ext>
            </a:extLst>
          </p:cNvPr>
          <p:cNvSpPr>
            <a:spLocks noGrp="1"/>
          </p:cNvSpPr>
          <p:nvPr>
            <p:ph type="sldNum" sz="quarter" idx="12"/>
          </p:nvPr>
        </p:nvSpPr>
        <p:spPr/>
        <p:txBody>
          <a:bodyPr/>
          <a:lstStyle/>
          <a:p>
            <a:fld id="{DADF5EF3-81F2-E944-B815-72C9242CCD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887042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7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7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7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7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7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224401258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7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7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7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7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7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53923030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7"/>
        <p:cNvGrpSpPr/>
        <p:nvPr/>
      </p:nvGrpSpPr>
      <p:grpSpPr>
        <a:xfrm>
          <a:off x="0" y="0"/>
          <a:ext cx="0" cy="0"/>
          <a:chOff x="0" y="0"/>
          <a:chExt cx="0" cy="0"/>
        </a:xfrm>
      </p:grpSpPr>
      <p:sp>
        <p:nvSpPr>
          <p:cNvPr id="28" name="Google Shape;28;p9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9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9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9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9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9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167020370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4"/>
        <p:cNvGrpSpPr/>
        <p:nvPr/>
      </p:nvGrpSpPr>
      <p:grpSpPr>
        <a:xfrm>
          <a:off x="0" y="0"/>
          <a:ext cx="0" cy="0"/>
          <a:chOff x="0" y="0"/>
          <a:chExt cx="0" cy="0"/>
        </a:xfrm>
      </p:grpSpPr>
      <p:sp>
        <p:nvSpPr>
          <p:cNvPr id="35" name="Google Shape;35;p8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8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8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199487868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8"/>
        <p:cNvGrpSpPr/>
        <p:nvPr/>
      </p:nvGrpSpPr>
      <p:grpSpPr>
        <a:xfrm>
          <a:off x="0" y="0"/>
          <a:ext cx="0" cy="0"/>
          <a:chOff x="0" y="0"/>
          <a:chExt cx="0" cy="0"/>
        </a:xfrm>
      </p:grpSpPr>
      <p:sp>
        <p:nvSpPr>
          <p:cNvPr id="39" name="Google Shape;39;p9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9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1" name="Google Shape;41;p9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9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9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242729021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4"/>
        <p:cNvGrpSpPr/>
        <p:nvPr/>
      </p:nvGrpSpPr>
      <p:grpSpPr>
        <a:xfrm>
          <a:off x="0" y="0"/>
          <a:ext cx="0" cy="0"/>
          <a:chOff x="0" y="0"/>
          <a:chExt cx="0" cy="0"/>
        </a:xfrm>
      </p:grpSpPr>
      <p:sp>
        <p:nvSpPr>
          <p:cNvPr id="45" name="Google Shape;45;p9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9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9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9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9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9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9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9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30708738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487BD-04CF-834C-A735-5A94B2DBB25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0A5E4EA-D8B6-1A45-BD0C-C103EE28E7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1C7236-F8FB-EE46-86C3-516325F81038}"/>
              </a:ext>
            </a:extLst>
          </p:cNvPr>
          <p:cNvSpPr>
            <a:spLocks noGrp="1"/>
          </p:cNvSpPr>
          <p:nvPr>
            <p:ph type="dt" sz="half" idx="10"/>
          </p:nvPr>
        </p:nvSpPr>
        <p:spPr/>
        <p:txBody>
          <a:bodyPr/>
          <a:lstStyle/>
          <a:p>
            <a:fld id="{C186D6BF-5ECE-B74A-BE59-BC9E6EED0973}"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D8FD299-8D67-AF48-B404-16EB34F9D77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21F115C-23B9-1941-9B4B-63416B25B13F}"/>
              </a:ext>
            </a:extLst>
          </p:cNvPr>
          <p:cNvSpPr>
            <a:spLocks noGrp="1"/>
          </p:cNvSpPr>
          <p:nvPr>
            <p:ph type="sldNum" sz="quarter" idx="12"/>
          </p:nvPr>
        </p:nvSpPr>
        <p:spPr/>
        <p:txBody>
          <a:bodyPr/>
          <a:lstStyle/>
          <a:p>
            <a:fld id="{DADF5EF3-81F2-E944-B815-72C9242CCD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858202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9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9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9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9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336554164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9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9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9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9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9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9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201984131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9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99"/>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9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9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9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9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28015356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10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0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0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0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0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361535093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10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0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0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0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0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145219477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59595150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DDAB05-6C7D-4458-8E53-99527E69C469}"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85445-F207-44E6-B161-B51371BA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188151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FDDAB05-6C7D-4458-8E53-99527E69C469}"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85445-F207-44E6-B161-B51371BA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201640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FDDAB05-6C7D-4458-8E53-99527E69C469}" type="datetimeFigureOut">
              <a:rPr lang="en-US" smtClean="0">
                <a:solidFill>
                  <a:prstClr val="black">
                    <a:tint val="75000"/>
                  </a:prstClr>
                </a:solidFill>
              </a:rPr>
              <a:pPr/>
              <a:t>5/11/23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85445-F207-44E6-B161-B51371BA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643627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FDDAB05-6C7D-4458-8E53-99527E69C469}" type="datetimeFigureOut">
              <a:rPr lang="en-US" smtClean="0">
                <a:solidFill>
                  <a:prstClr val="black">
                    <a:tint val="75000"/>
                  </a:prstClr>
                </a:solidFill>
              </a:rPr>
              <a:pPr/>
              <a:t>5/11/23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885445-F207-44E6-B161-B51371BA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56901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9E32D-8777-B94C-AF61-0428CE2B83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46160D-6218-CF43-9E62-FD62BD5F446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F1595B1-1888-B849-98AC-82C99B249FE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1A8455F-E0DD-D84B-A5B7-AB1F548B50A1}"/>
              </a:ext>
            </a:extLst>
          </p:cNvPr>
          <p:cNvSpPr>
            <a:spLocks noGrp="1"/>
          </p:cNvSpPr>
          <p:nvPr>
            <p:ph type="dt" sz="half" idx="10"/>
          </p:nvPr>
        </p:nvSpPr>
        <p:spPr/>
        <p:txBody>
          <a:bodyPr/>
          <a:lstStyle/>
          <a:p>
            <a:fld id="{C186D6BF-5ECE-B74A-BE59-BC9E6EED0973}" type="datetimeFigureOut">
              <a:rPr lang="en-US" smtClean="0">
                <a:solidFill>
                  <a:prstClr val="black">
                    <a:tint val="75000"/>
                  </a:prstClr>
                </a:solidFill>
              </a:rPr>
              <a:pPr/>
              <a:t>5/11/23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A52A6E7-EF37-EB4C-B0E7-748F145D0B1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256B592-6E82-E344-B449-4554E2407640}"/>
              </a:ext>
            </a:extLst>
          </p:cNvPr>
          <p:cNvSpPr>
            <a:spLocks noGrp="1"/>
          </p:cNvSpPr>
          <p:nvPr>
            <p:ph type="sldNum" sz="quarter" idx="12"/>
          </p:nvPr>
        </p:nvSpPr>
        <p:spPr/>
        <p:txBody>
          <a:bodyPr/>
          <a:lstStyle/>
          <a:p>
            <a:fld id="{DADF5EF3-81F2-E944-B815-72C9242CCD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716964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FDDAB05-6C7D-4458-8E53-99527E69C469}" type="datetimeFigureOut">
              <a:rPr lang="en-US" smtClean="0">
                <a:solidFill>
                  <a:prstClr val="black">
                    <a:tint val="75000"/>
                  </a:prstClr>
                </a:solidFill>
              </a:rPr>
              <a:pPr/>
              <a:t>5/11/23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885445-F207-44E6-B161-B51371BA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589157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DDAB05-6C7D-4458-8E53-99527E69C469}" type="datetimeFigureOut">
              <a:rPr lang="en-US" smtClean="0">
                <a:solidFill>
                  <a:prstClr val="black">
                    <a:tint val="75000"/>
                  </a:prstClr>
                </a:solidFill>
              </a:rPr>
              <a:pPr/>
              <a:t>5/11/23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885445-F207-44E6-B161-B51371BA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321328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FDDAB05-6C7D-4458-8E53-99527E69C469}" type="datetimeFigureOut">
              <a:rPr lang="en-US" smtClean="0">
                <a:solidFill>
                  <a:prstClr val="black">
                    <a:tint val="75000"/>
                  </a:prstClr>
                </a:solidFill>
              </a:rPr>
              <a:pPr/>
              <a:t>5/11/23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85445-F207-44E6-B161-B51371BA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395688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FDDAB05-6C7D-4458-8E53-99527E69C469}" type="datetimeFigureOut">
              <a:rPr lang="en-US" smtClean="0">
                <a:solidFill>
                  <a:prstClr val="black">
                    <a:tint val="75000"/>
                  </a:prstClr>
                </a:solidFill>
              </a:rPr>
              <a:pPr/>
              <a:t>5/11/23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85445-F207-44E6-B161-B51371BA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647855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FDDAB05-6C7D-4458-8E53-99527E69C469}"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85445-F207-44E6-B161-B51371BA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141898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FDDAB05-6C7D-4458-8E53-99527E69C469}"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85445-F207-44E6-B161-B51371BA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142352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86334018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DDAB05-6C7D-4458-8E53-99527E69C469}"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85445-F207-44E6-B161-B51371BA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091969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FDDAB05-6C7D-4458-8E53-99527E69C469}"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85445-F207-44E6-B161-B51371BA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22911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FDDAB05-6C7D-4458-8E53-99527E69C469}" type="datetimeFigureOut">
              <a:rPr lang="en-US" smtClean="0">
                <a:solidFill>
                  <a:prstClr val="black">
                    <a:tint val="75000"/>
                  </a:prstClr>
                </a:solidFill>
              </a:rPr>
              <a:pPr/>
              <a:t>5/11/23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85445-F207-44E6-B161-B51371BA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26038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E6259-62A5-5E4B-8FFC-8116F053AB7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43223C9-4669-5843-8576-51D49F9235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5B97653-888F-B84D-9D86-6AF7762029F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59F1E5-5713-F447-BC5D-49F598204E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D6FB910-A8A0-054E-AAD5-B8B99B46A7E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A7C7BE-2CEF-0946-861F-43D2CCB32C1B}"/>
              </a:ext>
            </a:extLst>
          </p:cNvPr>
          <p:cNvSpPr>
            <a:spLocks noGrp="1"/>
          </p:cNvSpPr>
          <p:nvPr>
            <p:ph type="dt" sz="half" idx="10"/>
          </p:nvPr>
        </p:nvSpPr>
        <p:spPr/>
        <p:txBody>
          <a:bodyPr/>
          <a:lstStyle/>
          <a:p>
            <a:fld id="{C186D6BF-5ECE-B74A-BE59-BC9E6EED0973}" type="datetimeFigureOut">
              <a:rPr lang="en-US" smtClean="0">
                <a:solidFill>
                  <a:prstClr val="black">
                    <a:tint val="75000"/>
                  </a:prstClr>
                </a:solidFill>
              </a:rPr>
              <a:pPr/>
              <a:t>5/11/23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6C8BBF15-93F5-4D48-8094-EF6718F74145}"/>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5661AD11-F6AB-BE41-AF88-2CDB2209C922}"/>
              </a:ext>
            </a:extLst>
          </p:cNvPr>
          <p:cNvSpPr>
            <a:spLocks noGrp="1"/>
          </p:cNvSpPr>
          <p:nvPr>
            <p:ph type="sldNum" sz="quarter" idx="12"/>
          </p:nvPr>
        </p:nvSpPr>
        <p:spPr/>
        <p:txBody>
          <a:bodyPr/>
          <a:lstStyle/>
          <a:p>
            <a:fld id="{DADF5EF3-81F2-E944-B815-72C9242CCD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379336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FDDAB05-6C7D-4458-8E53-99527E69C469}" type="datetimeFigureOut">
              <a:rPr lang="en-US" smtClean="0">
                <a:solidFill>
                  <a:prstClr val="black">
                    <a:tint val="75000"/>
                  </a:prstClr>
                </a:solidFill>
              </a:rPr>
              <a:pPr/>
              <a:t>5/11/23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885445-F207-44E6-B161-B51371BA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932464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FDDAB05-6C7D-4458-8E53-99527E69C469}" type="datetimeFigureOut">
              <a:rPr lang="en-US" smtClean="0">
                <a:solidFill>
                  <a:prstClr val="black">
                    <a:tint val="75000"/>
                  </a:prstClr>
                </a:solidFill>
              </a:rPr>
              <a:pPr/>
              <a:t>5/11/23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885445-F207-44E6-B161-B51371BA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266772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DDAB05-6C7D-4458-8E53-99527E69C469}" type="datetimeFigureOut">
              <a:rPr lang="en-US" smtClean="0">
                <a:solidFill>
                  <a:prstClr val="black">
                    <a:tint val="75000"/>
                  </a:prstClr>
                </a:solidFill>
              </a:rPr>
              <a:pPr/>
              <a:t>5/11/23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885445-F207-44E6-B161-B51371BA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180922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FDDAB05-6C7D-4458-8E53-99527E69C469}" type="datetimeFigureOut">
              <a:rPr lang="en-US" smtClean="0">
                <a:solidFill>
                  <a:prstClr val="black">
                    <a:tint val="75000"/>
                  </a:prstClr>
                </a:solidFill>
              </a:rPr>
              <a:pPr/>
              <a:t>5/11/23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85445-F207-44E6-B161-B51371BA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692711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FDDAB05-6C7D-4458-8E53-99527E69C469}" type="datetimeFigureOut">
              <a:rPr lang="en-US" smtClean="0">
                <a:solidFill>
                  <a:prstClr val="black">
                    <a:tint val="75000"/>
                  </a:prstClr>
                </a:solidFill>
              </a:rPr>
              <a:pPr/>
              <a:t>5/11/23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85445-F207-44E6-B161-B51371BA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847658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FDDAB05-6C7D-4458-8E53-99527E69C469}"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85445-F207-44E6-B161-B51371BA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428000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FDDAB05-6C7D-4458-8E53-99527E69C469}"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85445-F207-44E6-B161-B51371BA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17235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C2F63-65A0-EB4F-8A40-66985104A14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472B588-40AF-884F-BD03-8FA5C4CB2630}"/>
              </a:ext>
            </a:extLst>
          </p:cNvPr>
          <p:cNvSpPr>
            <a:spLocks noGrp="1"/>
          </p:cNvSpPr>
          <p:nvPr>
            <p:ph type="dt" sz="half" idx="10"/>
          </p:nvPr>
        </p:nvSpPr>
        <p:spPr/>
        <p:txBody>
          <a:bodyPr/>
          <a:lstStyle/>
          <a:p>
            <a:fld id="{C186D6BF-5ECE-B74A-BE59-BC9E6EED0973}" type="datetimeFigureOut">
              <a:rPr lang="en-US" smtClean="0">
                <a:solidFill>
                  <a:prstClr val="black">
                    <a:tint val="75000"/>
                  </a:prstClr>
                </a:solidFill>
              </a:rPr>
              <a:pPr/>
              <a:t>5/11/23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D3D0238E-A3EB-BF45-B441-A1D3E61CD6B9}"/>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19A31FEC-7E3B-EA48-B849-55DF8D31490C}"/>
              </a:ext>
            </a:extLst>
          </p:cNvPr>
          <p:cNvSpPr>
            <a:spLocks noGrp="1"/>
          </p:cNvSpPr>
          <p:nvPr>
            <p:ph type="sldNum" sz="quarter" idx="12"/>
          </p:nvPr>
        </p:nvSpPr>
        <p:spPr/>
        <p:txBody>
          <a:bodyPr/>
          <a:lstStyle/>
          <a:p>
            <a:fld id="{DADF5EF3-81F2-E944-B815-72C9242CCD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93136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4D6F07-ED14-864D-BAF2-7AFCA5CE2664}"/>
              </a:ext>
            </a:extLst>
          </p:cNvPr>
          <p:cNvSpPr>
            <a:spLocks noGrp="1"/>
          </p:cNvSpPr>
          <p:nvPr>
            <p:ph type="dt" sz="half" idx="10"/>
          </p:nvPr>
        </p:nvSpPr>
        <p:spPr/>
        <p:txBody>
          <a:bodyPr/>
          <a:lstStyle/>
          <a:p>
            <a:fld id="{C186D6BF-5ECE-B74A-BE59-BC9E6EED0973}" type="datetimeFigureOut">
              <a:rPr lang="en-US" smtClean="0">
                <a:solidFill>
                  <a:prstClr val="black">
                    <a:tint val="75000"/>
                  </a:prstClr>
                </a:solidFill>
              </a:rPr>
              <a:pPr/>
              <a:t>5/11/23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80A6FEF0-41CF-5B4E-A2A5-B039C28CA45C}"/>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E4ABDEE-5BB5-1C42-B51C-2A1231055200}"/>
              </a:ext>
            </a:extLst>
          </p:cNvPr>
          <p:cNvSpPr>
            <a:spLocks noGrp="1"/>
          </p:cNvSpPr>
          <p:nvPr>
            <p:ph type="sldNum" sz="quarter" idx="12"/>
          </p:nvPr>
        </p:nvSpPr>
        <p:spPr/>
        <p:txBody>
          <a:bodyPr/>
          <a:lstStyle/>
          <a:p>
            <a:fld id="{DADF5EF3-81F2-E944-B815-72C9242CCD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902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B62CE9-F254-4F97-8D5D-28AB787965D6}" type="datetimeFigureOut">
              <a:rPr lang="en-US" smtClean="0"/>
              <a:t>5/11/23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C8B077-CEC5-4A9A-8F8B-2FD06D3A8ADA}" type="slidenum">
              <a:rPr lang="en-US" smtClean="0"/>
              <a:t>‹#›</a:t>
            </a:fld>
            <a:endParaRPr lang="en-US"/>
          </a:p>
        </p:txBody>
      </p:sp>
    </p:spTree>
    <p:extLst>
      <p:ext uri="{BB962C8B-B14F-4D97-AF65-F5344CB8AC3E}">
        <p14:creationId xmlns:p14="http://schemas.microsoft.com/office/powerpoint/2010/main" val="40798114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CF6BD-506D-C84A-8115-111ED57C98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15B3C22-824E-6E4F-BD56-D5AD8F35B9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5E9F019-2C10-D84B-84F1-D8B127D864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F7F35FF-6E61-304D-8146-533BF38C1289}"/>
              </a:ext>
            </a:extLst>
          </p:cNvPr>
          <p:cNvSpPr>
            <a:spLocks noGrp="1"/>
          </p:cNvSpPr>
          <p:nvPr>
            <p:ph type="dt" sz="half" idx="10"/>
          </p:nvPr>
        </p:nvSpPr>
        <p:spPr/>
        <p:txBody>
          <a:bodyPr/>
          <a:lstStyle/>
          <a:p>
            <a:fld id="{C186D6BF-5ECE-B74A-BE59-BC9E6EED0973}" type="datetimeFigureOut">
              <a:rPr lang="en-US" smtClean="0">
                <a:solidFill>
                  <a:prstClr val="black">
                    <a:tint val="75000"/>
                  </a:prstClr>
                </a:solidFill>
              </a:rPr>
              <a:pPr/>
              <a:t>5/11/23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5C3436D-8229-F349-9337-98AEE15E8A3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59800BB-3943-9B4F-BC06-5523FA46B970}"/>
              </a:ext>
            </a:extLst>
          </p:cNvPr>
          <p:cNvSpPr>
            <a:spLocks noGrp="1"/>
          </p:cNvSpPr>
          <p:nvPr>
            <p:ph type="sldNum" sz="quarter" idx="12"/>
          </p:nvPr>
        </p:nvSpPr>
        <p:spPr/>
        <p:txBody>
          <a:bodyPr/>
          <a:lstStyle/>
          <a:p>
            <a:fld id="{DADF5EF3-81F2-E944-B815-72C9242CCD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55047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E36BC-1BAC-6C4F-B6E7-A06EDE6FC9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F50511-810E-0B45-B215-1D1CA33773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48EEFB5-0B2D-5740-9C2E-FE94765A92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6BD30D6-D68C-D842-BFE7-20B9B3CA9A50}"/>
              </a:ext>
            </a:extLst>
          </p:cNvPr>
          <p:cNvSpPr>
            <a:spLocks noGrp="1"/>
          </p:cNvSpPr>
          <p:nvPr>
            <p:ph type="dt" sz="half" idx="10"/>
          </p:nvPr>
        </p:nvSpPr>
        <p:spPr/>
        <p:txBody>
          <a:bodyPr/>
          <a:lstStyle/>
          <a:p>
            <a:fld id="{C186D6BF-5ECE-B74A-BE59-BC9E6EED0973}" type="datetimeFigureOut">
              <a:rPr lang="en-US" smtClean="0">
                <a:solidFill>
                  <a:prstClr val="black">
                    <a:tint val="75000"/>
                  </a:prstClr>
                </a:solidFill>
              </a:rPr>
              <a:pPr/>
              <a:t>5/11/23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42E6F9F-9290-3749-BDEF-98DA4158B0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6982D03-65C8-EC4C-884C-B39DC1835E90}"/>
              </a:ext>
            </a:extLst>
          </p:cNvPr>
          <p:cNvSpPr>
            <a:spLocks noGrp="1"/>
          </p:cNvSpPr>
          <p:nvPr>
            <p:ph type="sldNum" sz="quarter" idx="12"/>
          </p:nvPr>
        </p:nvSpPr>
        <p:spPr/>
        <p:txBody>
          <a:bodyPr/>
          <a:lstStyle/>
          <a:p>
            <a:fld id="{DADF5EF3-81F2-E944-B815-72C9242CCD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92078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1A511-32C9-FF41-BB28-378B716A42C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7976489-7FAA-134B-9176-23EC371DF92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1A50A9-FEFF-7F49-9C3D-A780F3F784E2}"/>
              </a:ext>
            </a:extLst>
          </p:cNvPr>
          <p:cNvSpPr>
            <a:spLocks noGrp="1"/>
          </p:cNvSpPr>
          <p:nvPr>
            <p:ph type="dt" sz="half" idx="10"/>
          </p:nvPr>
        </p:nvSpPr>
        <p:spPr/>
        <p:txBody>
          <a:bodyPr/>
          <a:lstStyle/>
          <a:p>
            <a:fld id="{C186D6BF-5ECE-B74A-BE59-BC9E6EED0973}"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F783586-F735-9743-9F69-9EE8B8F757B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7CC2935-50A0-814D-9DC0-7FEBBBF1E1FC}"/>
              </a:ext>
            </a:extLst>
          </p:cNvPr>
          <p:cNvSpPr>
            <a:spLocks noGrp="1"/>
          </p:cNvSpPr>
          <p:nvPr>
            <p:ph type="sldNum" sz="quarter" idx="12"/>
          </p:nvPr>
        </p:nvSpPr>
        <p:spPr/>
        <p:txBody>
          <a:bodyPr/>
          <a:lstStyle/>
          <a:p>
            <a:fld id="{DADF5EF3-81F2-E944-B815-72C9242CCD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48203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30DC6C-119E-4743-9B0A-E965260450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696A52F-48B4-F241-8BF5-1F407618535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862419-DE6F-8648-B78A-EED7B60B62F4}"/>
              </a:ext>
            </a:extLst>
          </p:cNvPr>
          <p:cNvSpPr>
            <a:spLocks noGrp="1"/>
          </p:cNvSpPr>
          <p:nvPr>
            <p:ph type="dt" sz="half" idx="10"/>
          </p:nvPr>
        </p:nvSpPr>
        <p:spPr/>
        <p:txBody>
          <a:bodyPr/>
          <a:lstStyle/>
          <a:p>
            <a:fld id="{C186D6BF-5ECE-B74A-BE59-BC9E6EED0973}"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0E8F873-6137-E441-8D36-02E686DDCB2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0D15295-070B-9D4C-8D07-5A1331B61ACD}"/>
              </a:ext>
            </a:extLst>
          </p:cNvPr>
          <p:cNvSpPr>
            <a:spLocks noGrp="1"/>
          </p:cNvSpPr>
          <p:nvPr>
            <p:ph type="sldNum" sz="quarter" idx="12"/>
          </p:nvPr>
        </p:nvSpPr>
        <p:spPr/>
        <p:txBody>
          <a:bodyPr/>
          <a:lstStyle/>
          <a:p>
            <a:fld id="{DADF5EF3-81F2-E944-B815-72C9242CCD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15153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A166B-6131-3444-825B-0DB765F3EFA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EF61CF2-069D-F54F-B284-B53B91AA73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5485CDA-555C-3645-96C2-52A40B8BCDFB}"/>
              </a:ext>
            </a:extLst>
          </p:cNvPr>
          <p:cNvSpPr>
            <a:spLocks noGrp="1"/>
          </p:cNvSpPr>
          <p:nvPr>
            <p:ph type="dt" sz="half" idx="10"/>
          </p:nvPr>
        </p:nvSpPr>
        <p:spPr/>
        <p:txBody>
          <a:bodyPr/>
          <a:lstStyle/>
          <a:p>
            <a:fld id="{2172714B-DC57-495A-86BA-E0F55742E64A}" type="datetime1">
              <a:rPr lang="en-US" smtClean="0">
                <a:solidFill>
                  <a:prstClr val="black">
                    <a:tint val="75000"/>
                  </a:prstClr>
                </a:solidFill>
              </a:rPr>
              <a:pPr/>
              <a:t>5/11/23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97C4612-C7CE-A944-B3BF-C344B8625014}"/>
              </a:ext>
            </a:extLst>
          </p:cNvPr>
          <p:cNvSpPr>
            <a:spLocks noGrp="1"/>
          </p:cNvSpPr>
          <p:nvPr>
            <p:ph type="ftr" sz="quarter" idx="11"/>
          </p:nvPr>
        </p:nvSpPr>
        <p:spPr/>
        <p:txBody>
          <a:bodyPr/>
          <a:lstStyle/>
          <a:p>
            <a:r>
              <a:rPr lang="en-US">
                <a:solidFill>
                  <a:prstClr val="black">
                    <a:tint val="75000"/>
                  </a:prstClr>
                </a:solidFill>
              </a:rPr>
              <a:t>Brain Links - BI 202, 2019</a:t>
            </a:r>
          </a:p>
        </p:txBody>
      </p:sp>
      <p:sp>
        <p:nvSpPr>
          <p:cNvPr id="6" name="Slide Number Placeholder 5">
            <a:extLst>
              <a:ext uri="{FF2B5EF4-FFF2-40B4-BE49-F238E27FC236}">
                <a16:creationId xmlns:a16="http://schemas.microsoft.com/office/drawing/2014/main" id="{E20ADCBC-EEBC-A548-BBE5-2C7264EAA20B}"/>
              </a:ext>
            </a:extLst>
          </p:cNvPr>
          <p:cNvSpPr>
            <a:spLocks noGrp="1"/>
          </p:cNvSpPr>
          <p:nvPr>
            <p:ph type="sldNum" sz="quarter" idx="12"/>
          </p:nvPr>
        </p:nvSpPr>
        <p:spPr/>
        <p:txBody>
          <a:bodyPr/>
          <a:lstStyle/>
          <a:p>
            <a:fld id="{C7C57CB5-E85C-6946-ABE0-20CB1F3FF8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47662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78CBB-8869-C445-9BCC-E4594B67CA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6FFECA-38B7-BF45-B1B3-B5402DB7AB0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596339-4B7E-6A4E-9779-E71C4FE2A3EA}"/>
              </a:ext>
            </a:extLst>
          </p:cNvPr>
          <p:cNvSpPr>
            <a:spLocks noGrp="1"/>
          </p:cNvSpPr>
          <p:nvPr>
            <p:ph type="dt" sz="half" idx="10"/>
          </p:nvPr>
        </p:nvSpPr>
        <p:spPr/>
        <p:txBody>
          <a:bodyPr/>
          <a:lstStyle/>
          <a:p>
            <a:fld id="{B3AE38ED-638A-413E-9CAB-51EC4E1AC96F}" type="datetime1">
              <a:rPr lang="en-US" smtClean="0">
                <a:solidFill>
                  <a:prstClr val="black">
                    <a:tint val="75000"/>
                  </a:prstClr>
                </a:solidFill>
              </a:rPr>
              <a:pPr/>
              <a:t>5/11/23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B055304-A14C-F94A-AA1D-C8926F9CC8AD}"/>
              </a:ext>
            </a:extLst>
          </p:cNvPr>
          <p:cNvSpPr>
            <a:spLocks noGrp="1"/>
          </p:cNvSpPr>
          <p:nvPr>
            <p:ph type="ftr" sz="quarter" idx="11"/>
          </p:nvPr>
        </p:nvSpPr>
        <p:spPr/>
        <p:txBody>
          <a:bodyPr/>
          <a:lstStyle/>
          <a:p>
            <a:r>
              <a:rPr lang="en-US">
                <a:solidFill>
                  <a:prstClr val="black">
                    <a:tint val="75000"/>
                  </a:prstClr>
                </a:solidFill>
              </a:rPr>
              <a:t>Brain Links - BI 202, 2019</a:t>
            </a:r>
          </a:p>
        </p:txBody>
      </p:sp>
      <p:sp>
        <p:nvSpPr>
          <p:cNvPr id="6" name="Slide Number Placeholder 5">
            <a:extLst>
              <a:ext uri="{FF2B5EF4-FFF2-40B4-BE49-F238E27FC236}">
                <a16:creationId xmlns:a16="http://schemas.microsoft.com/office/drawing/2014/main" id="{2354721D-0428-954F-9497-68FBAF327E15}"/>
              </a:ext>
            </a:extLst>
          </p:cNvPr>
          <p:cNvSpPr>
            <a:spLocks noGrp="1"/>
          </p:cNvSpPr>
          <p:nvPr>
            <p:ph type="sldNum" sz="quarter" idx="12"/>
          </p:nvPr>
        </p:nvSpPr>
        <p:spPr/>
        <p:txBody>
          <a:bodyPr/>
          <a:lstStyle/>
          <a:p>
            <a:fld id="{C7C57CB5-E85C-6946-ABE0-20CB1F3FF8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72661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8BF99-8FF2-DB43-B82F-4E341309036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23EA0A1-9DAA-3249-9776-BE8D1469A41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FA503CE-777A-244B-B46B-22CF432F0EDF}"/>
              </a:ext>
            </a:extLst>
          </p:cNvPr>
          <p:cNvSpPr>
            <a:spLocks noGrp="1"/>
          </p:cNvSpPr>
          <p:nvPr>
            <p:ph type="dt" sz="half" idx="10"/>
          </p:nvPr>
        </p:nvSpPr>
        <p:spPr/>
        <p:txBody>
          <a:bodyPr/>
          <a:lstStyle/>
          <a:p>
            <a:fld id="{5E020F5E-1746-4594-9602-AD854DB44F35}" type="datetime1">
              <a:rPr lang="en-US" smtClean="0">
                <a:solidFill>
                  <a:prstClr val="black">
                    <a:tint val="75000"/>
                  </a:prstClr>
                </a:solidFill>
              </a:rPr>
              <a:pPr/>
              <a:t>5/11/23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A6806F5-2329-6847-93EC-E07138564C15}"/>
              </a:ext>
            </a:extLst>
          </p:cNvPr>
          <p:cNvSpPr>
            <a:spLocks noGrp="1"/>
          </p:cNvSpPr>
          <p:nvPr>
            <p:ph type="ftr" sz="quarter" idx="11"/>
          </p:nvPr>
        </p:nvSpPr>
        <p:spPr/>
        <p:txBody>
          <a:bodyPr/>
          <a:lstStyle/>
          <a:p>
            <a:r>
              <a:rPr lang="en-US">
                <a:solidFill>
                  <a:prstClr val="black">
                    <a:tint val="75000"/>
                  </a:prstClr>
                </a:solidFill>
              </a:rPr>
              <a:t>Brain Links - BI 202, 2019</a:t>
            </a:r>
          </a:p>
        </p:txBody>
      </p:sp>
      <p:sp>
        <p:nvSpPr>
          <p:cNvPr id="6" name="Slide Number Placeholder 5">
            <a:extLst>
              <a:ext uri="{FF2B5EF4-FFF2-40B4-BE49-F238E27FC236}">
                <a16:creationId xmlns:a16="http://schemas.microsoft.com/office/drawing/2014/main" id="{32F160D2-F6D6-5A48-B40B-9D7C1779E39D}"/>
              </a:ext>
            </a:extLst>
          </p:cNvPr>
          <p:cNvSpPr>
            <a:spLocks noGrp="1"/>
          </p:cNvSpPr>
          <p:nvPr>
            <p:ph type="sldNum" sz="quarter" idx="12"/>
          </p:nvPr>
        </p:nvSpPr>
        <p:spPr/>
        <p:txBody>
          <a:bodyPr/>
          <a:lstStyle/>
          <a:p>
            <a:fld id="{C7C57CB5-E85C-6946-ABE0-20CB1F3FF8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73434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8B4CB-4A8F-E245-AE22-DD002736EB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5A26F1-C5BC-B348-981D-926677890FE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4A27E1-851C-0249-AEA5-E1243EFE13A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ECDE995-EF67-BF47-B8B7-53FA7DE0ED11}"/>
              </a:ext>
            </a:extLst>
          </p:cNvPr>
          <p:cNvSpPr>
            <a:spLocks noGrp="1"/>
          </p:cNvSpPr>
          <p:nvPr>
            <p:ph type="dt" sz="half" idx="10"/>
          </p:nvPr>
        </p:nvSpPr>
        <p:spPr/>
        <p:txBody>
          <a:bodyPr/>
          <a:lstStyle/>
          <a:p>
            <a:fld id="{E57E38A6-67EB-4B81-AB85-9782196E3FB4}" type="datetime1">
              <a:rPr lang="en-US" smtClean="0">
                <a:solidFill>
                  <a:prstClr val="black">
                    <a:tint val="75000"/>
                  </a:prstClr>
                </a:solidFill>
              </a:rPr>
              <a:pPr/>
              <a:t>5/11/23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C10DAB1-E829-AB4F-801F-504E82BA0FE5}"/>
              </a:ext>
            </a:extLst>
          </p:cNvPr>
          <p:cNvSpPr>
            <a:spLocks noGrp="1"/>
          </p:cNvSpPr>
          <p:nvPr>
            <p:ph type="ftr" sz="quarter" idx="11"/>
          </p:nvPr>
        </p:nvSpPr>
        <p:spPr/>
        <p:txBody>
          <a:bodyPr/>
          <a:lstStyle/>
          <a:p>
            <a:r>
              <a:rPr lang="en-US">
                <a:solidFill>
                  <a:prstClr val="black">
                    <a:tint val="75000"/>
                  </a:prstClr>
                </a:solidFill>
              </a:rPr>
              <a:t>Brain Links - BI 202, 2019</a:t>
            </a:r>
          </a:p>
        </p:txBody>
      </p:sp>
      <p:sp>
        <p:nvSpPr>
          <p:cNvPr id="7" name="Slide Number Placeholder 6">
            <a:extLst>
              <a:ext uri="{FF2B5EF4-FFF2-40B4-BE49-F238E27FC236}">
                <a16:creationId xmlns:a16="http://schemas.microsoft.com/office/drawing/2014/main" id="{84D4AE71-E0B2-7A4A-9494-BA853B295910}"/>
              </a:ext>
            </a:extLst>
          </p:cNvPr>
          <p:cNvSpPr>
            <a:spLocks noGrp="1"/>
          </p:cNvSpPr>
          <p:nvPr>
            <p:ph type="sldNum" sz="quarter" idx="12"/>
          </p:nvPr>
        </p:nvSpPr>
        <p:spPr/>
        <p:txBody>
          <a:bodyPr/>
          <a:lstStyle/>
          <a:p>
            <a:fld id="{C7C57CB5-E85C-6946-ABE0-20CB1F3FF8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38734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94DA9-2214-3B47-B49A-60F3B3DA2A2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630C9DF-0634-6F49-9764-A28419A7FB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CE1EA61-1ACE-E448-A46C-96CBB89FD3F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2886A6-EE05-804E-8DFE-2599260C2C7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3B9C91A-0B0D-8542-8C9F-7155096CA62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245C5AC-A246-7D42-AF2F-6298DC605D41}"/>
              </a:ext>
            </a:extLst>
          </p:cNvPr>
          <p:cNvSpPr>
            <a:spLocks noGrp="1"/>
          </p:cNvSpPr>
          <p:nvPr>
            <p:ph type="dt" sz="half" idx="10"/>
          </p:nvPr>
        </p:nvSpPr>
        <p:spPr/>
        <p:txBody>
          <a:bodyPr/>
          <a:lstStyle/>
          <a:p>
            <a:fld id="{40228A60-EF35-49B3-8A2A-07D6DC123FC9}" type="datetime1">
              <a:rPr lang="en-US" smtClean="0">
                <a:solidFill>
                  <a:prstClr val="black">
                    <a:tint val="75000"/>
                  </a:prstClr>
                </a:solidFill>
              </a:rPr>
              <a:pPr/>
              <a:t>5/11/23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F553AF7C-485C-1048-AF00-6152046F9BD6}"/>
              </a:ext>
            </a:extLst>
          </p:cNvPr>
          <p:cNvSpPr>
            <a:spLocks noGrp="1"/>
          </p:cNvSpPr>
          <p:nvPr>
            <p:ph type="ftr" sz="quarter" idx="11"/>
          </p:nvPr>
        </p:nvSpPr>
        <p:spPr/>
        <p:txBody>
          <a:bodyPr/>
          <a:lstStyle/>
          <a:p>
            <a:r>
              <a:rPr lang="en-US">
                <a:solidFill>
                  <a:prstClr val="black">
                    <a:tint val="75000"/>
                  </a:prstClr>
                </a:solidFill>
              </a:rPr>
              <a:t>Brain Links - BI 202, 2019</a:t>
            </a:r>
          </a:p>
        </p:txBody>
      </p:sp>
      <p:sp>
        <p:nvSpPr>
          <p:cNvPr id="9" name="Slide Number Placeholder 8">
            <a:extLst>
              <a:ext uri="{FF2B5EF4-FFF2-40B4-BE49-F238E27FC236}">
                <a16:creationId xmlns:a16="http://schemas.microsoft.com/office/drawing/2014/main" id="{83F631C9-2BE4-B148-99BE-49F61A636832}"/>
              </a:ext>
            </a:extLst>
          </p:cNvPr>
          <p:cNvSpPr>
            <a:spLocks noGrp="1"/>
          </p:cNvSpPr>
          <p:nvPr>
            <p:ph type="sldNum" sz="quarter" idx="12"/>
          </p:nvPr>
        </p:nvSpPr>
        <p:spPr/>
        <p:txBody>
          <a:bodyPr/>
          <a:lstStyle/>
          <a:p>
            <a:fld id="{C7C57CB5-E85C-6946-ABE0-20CB1F3FF8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10485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5F309-7E6C-C04C-9248-362DC38622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51AC53-795F-E84D-8FBD-300A88053966}"/>
              </a:ext>
            </a:extLst>
          </p:cNvPr>
          <p:cNvSpPr>
            <a:spLocks noGrp="1"/>
          </p:cNvSpPr>
          <p:nvPr>
            <p:ph type="dt" sz="half" idx="10"/>
          </p:nvPr>
        </p:nvSpPr>
        <p:spPr/>
        <p:txBody>
          <a:bodyPr/>
          <a:lstStyle/>
          <a:p>
            <a:fld id="{6A7B1F20-F9BF-47A0-947A-D5AB3A7645BD}" type="datetime1">
              <a:rPr lang="en-US" smtClean="0">
                <a:solidFill>
                  <a:prstClr val="black">
                    <a:tint val="75000"/>
                  </a:prstClr>
                </a:solidFill>
              </a:rPr>
              <a:pPr/>
              <a:t>5/11/23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BA8B3D34-C5E8-B24C-ACCA-B582E98923BE}"/>
              </a:ext>
            </a:extLst>
          </p:cNvPr>
          <p:cNvSpPr>
            <a:spLocks noGrp="1"/>
          </p:cNvSpPr>
          <p:nvPr>
            <p:ph type="ftr" sz="quarter" idx="11"/>
          </p:nvPr>
        </p:nvSpPr>
        <p:spPr/>
        <p:txBody>
          <a:bodyPr/>
          <a:lstStyle/>
          <a:p>
            <a:r>
              <a:rPr lang="en-US">
                <a:solidFill>
                  <a:prstClr val="black">
                    <a:tint val="75000"/>
                  </a:prstClr>
                </a:solidFill>
              </a:rPr>
              <a:t>Brain Links - BI 202, 2019</a:t>
            </a:r>
          </a:p>
        </p:txBody>
      </p:sp>
      <p:sp>
        <p:nvSpPr>
          <p:cNvPr id="5" name="Slide Number Placeholder 4">
            <a:extLst>
              <a:ext uri="{FF2B5EF4-FFF2-40B4-BE49-F238E27FC236}">
                <a16:creationId xmlns:a16="http://schemas.microsoft.com/office/drawing/2014/main" id="{D906F54C-08F1-6740-A817-7B8C22226F69}"/>
              </a:ext>
            </a:extLst>
          </p:cNvPr>
          <p:cNvSpPr>
            <a:spLocks noGrp="1"/>
          </p:cNvSpPr>
          <p:nvPr>
            <p:ph type="sldNum" sz="quarter" idx="12"/>
          </p:nvPr>
        </p:nvSpPr>
        <p:spPr/>
        <p:txBody>
          <a:bodyPr/>
          <a:lstStyle/>
          <a:p>
            <a:fld id="{C7C57CB5-E85C-6946-ABE0-20CB1F3FF8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44037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2B62CE9-F254-4F97-8D5D-28AB787965D6}" type="datetimeFigureOut">
              <a:rPr lang="en-US" smtClean="0"/>
              <a:t>5/11/23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C8B077-CEC5-4A9A-8F8B-2FD06D3A8ADA}" type="slidenum">
              <a:rPr lang="en-US" smtClean="0"/>
              <a:t>‹#›</a:t>
            </a:fld>
            <a:endParaRPr lang="en-US"/>
          </a:p>
        </p:txBody>
      </p:sp>
    </p:spTree>
    <p:extLst>
      <p:ext uri="{BB962C8B-B14F-4D97-AF65-F5344CB8AC3E}">
        <p14:creationId xmlns:p14="http://schemas.microsoft.com/office/powerpoint/2010/main" val="17592015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7016F8-7053-A844-AD16-86A2F1641690}"/>
              </a:ext>
            </a:extLst>
          </p:cNvPr>
          <p:cNvSpPr>
            <a:spLocks noGrp="1"/>
          </p:cNvSpPr>
          <p:nvPr>
            <p:ph type="dt" sz="half" idx="10"/>
          </p:nvPr>
        </p:nvSpPr>
        <p:spPr/>
        <p:txBody>
          <a:bodyPr/>
          <a:lstStyle/>
          <a:p>
            <a:fld id="{3B333193-DC5A-4C5C-971B-FC4CB6B3F426}" type="datetime1">
              <a:rPr lang="en-US" smtClean="0">
                <a:solidFill>
                  <a:prstClr val="black">
                    <a:tint val="75000"/>
                  </a:prstClr>
                </a:solidFill>
              </a:rPr>
              <a:pPr/>
              <a:t>5/11/23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90FDE47C-163A-8F48-B53B-44394529F376}"/>
              </a:ext>
            </a:extLst>
          </p:cNvPr>
          <p:cNvSpPr>
            <a:spLocks noGrp="1"/>
          </p:cNvSpPr>
          <p:nvPr>
            <p:ph type="ftr" sz="quarter" idx="11"/>
          </p:nvPr>
        </p:nvSpPr>
        <p:spPr/>
        <p:txBody>
          <a:bodyPr/>
          <a:lstStyle/>
          <a:p>
            <a:r>
              <a:rPr lang="en-US">
                <a:solidFill>
                  <a:prstClr val="black">
                    <a:tint val="75000"/>
                  </a:prstClr>
                </a:solidFill>
              </a:rPr>
              <a:t>Brain Links - BI 202, 2019</a:t>
            </a:r>
          </a:p>
        </p:txBody>
      </p:sp>
      <p:sp>
        <p:nvSpPr>
          <p:cNvPr id="4" name="Slide Number Placeholder 3">
            <a:extLst>
              <a:ext uri="{FF2B5EF4-FFF2-40B4-BE49-F238E27FC236}">
                <a16:creationId xmlns:a16="http://schemas.microsoft.com/office/drawing/2014/main" id="{393A933C-BBFF-4B44-82D7-376FE6C16D82}"/>
              </a:ext>
            </a:extLst>
          </p:cNvPr>
          <p:cNvSpPr>
            <a:spLocks noGrp="1"/>
          </p:cNvSpPr>
          <p:nvPr>
            <p:ph type="sldNum" sz="quarter" idx="12"/>
          </p:nvPr>
        </p:nvSpPr>
        <p:spPr/>
        <p:txBody>
          <a:bodyPr/>
          <a:lstStyle/>
          <a:p>
            <a:fld id="{C7C57CB5-E85C-6946-ABE0-20CB1F3FF8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97540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BAE52-04F8-DF46-9743-DD2F94220E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330470-8EE7-C14A-9019-B9D17FAC8F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6617F2-3F19-F740-8726-DDDF5275F9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F0F97EA-DFAA-C14A-9EE9-FAD96BF8012A}"/>
              </a:ext>
            </a:extLst>
          </p:cNvPr>
          <p:cNvSpPr>
            <a:spLocks noGrp="1"/>
          </p:cNvSpPr>
          <p:nvPr>
            <p:ph type="dt" sz="half" idx="10"/>
          </p:nvPr>
        </p:nvSpPr>
        <p:spPr/>
        <p:txBody>
          <a:bodyPr/>
          <a:lstStyle/>
          <a:p>
            <a:fld id="{3DDA1AB8-B858-4303-95E2-574006217A6F}" type="datetime1">
              <a:rPr lang="en-US" smtClean="0">
                <a:solidFill>
                  <a:prstClr val="black">
                    <a:tint val="75000"/>
                  </a:prstClr>
                </a:solidFill>
              </a:rPr>
              <a:pPr/>
              <a:t>5/11/23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5C8B22E7-300D-A044-8EAC-2AE7CF6B88B0}"/>
              </a:ext>
            </a:extLst>
          </p:cNvPr>
          <p:cNvSpPr>
            <a:spLocks noGrp="1"/>
          </p:cNvSpPr>
          <p:nvPr>
            <p:ph type="ftr" sz="quarter" idx="11"/>
          </p:nvPr>
        </p:nvSpPr>
        <p:spPr/>
        <p:txBody>
          <a:bodyPr/>
          <a:lstStyle/>
          <a:p>
            <a:r>
              <a:rPr lang="en-US">
                <a:solidFill>
                  <a:prstClr val="black">
                    <a:tint val="75000"/>
                  </a:prstClr>
                </a:solidFill>
              </a:rPr>
              <a:t>Brain Links - BI 202, 2019</a:t>
            </a:r>
          </a:p>
        </p:txBody>
      </p:sp>
      <p:sp>
        <p:nvSpPr>
          <p:cNvPr id="7" name="Slide Number Placeholder 6">
            <a:extLst>
              <a:ext uri="{FF2B5EF4-FFF2-40B4-BE49-F238E27FC236}">
                <a16:creationId xmlns:a16="http://schemas.microsoft.com/office/drawing/2014/main" id="{7ADE3AB5-6AEB-8149-A8EB-4B27E090B435}"/>
              </a:ext>
            </a:extLst>
          </p:cNvPr>
          <p:cNvSpPr>
            <a:spLocks noGrp="1"/>
          </p:cNvSpPr>
          <p:nvPr>
            <p:ph type="sldNum" sz="quarter" idx="12"/>
          </p:nvPr>
        </p:nvSpPr>
        <p:spPr/>
        <p:txBody>
          <a:bodyPr/>
          <a:lstStyle/>
          <a:p>
            <a:fld id="{C7C57CB5-E85C-6946-ABE0-20CB1F3FF8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69042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DED20-BEB2-CF46-AC20-57DB766F2A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BACB00-8B4F-BD44-A162-338E3968963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50D7D66-91A7-BB46-AF71-B1AA5677CA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676187C-FEB4-6646-B1DC-3CA7120F3FFE}"/>
              </a:ext>
            </a:extLst>
          </p:cNvPr>
          <p:cNvSpPr>
            <a:spLocks noGrp="1"/>
          </p:cNvSpPr>
          <p:nvPr>
            <p:ph type="dt" sz="half" idx="10"/>
          </p:nvPr>
        </p:nvSpPr>
        <p:spPr/>
        <p:txBody>
          <a:bodyPr/>
          <a:lstStyle/>
          <a:p>
            <a:fld id="{88A68BA9-7BFA-4AC8-8650-3C509C206711}" type="datetime1">
              <a:rPr lang="en-US" smtClean="0">
                <a:solidFill>
                  <a:prstClr val="black">
                    <a:tint val="75000"/>
                  </a:prstClr>
                </a:solidFill>
              </a:rPr>
              <a:pPr/>
              <a:t>5/11/23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6EA5812-A530-0946-9549-8D9736BA5C9C}"/>
              </a:ext>
            </a:extLst>
          </p:cNvPr>
          <p:cNvSpPr>
            <a:spLocks noGrp="1"/>
          </p:cNvSpPr>
          <p:nvPr>
            <p:ph type="ftr" sz="quarter" idx="11"/>
          </p:nvPr>
        </p:nvSpPr>
        <p:spPr/>
        <p:txBody>
          <a:bodyPr/>
          <a:lstStyle/>
          <a:p>
            <a:r>
              <a:rPr lang="en-US">
                <a:solidFill>
                  <a:prstClr val="black">
                    <a:tint val="75000"/>
                  </a:prstClr>
                </a:solidFill>
              </a:rPr>
              <a:t>Brain Links - BI 202, 2019</a:t>
            </a:r>
          </a:p>
        </p:txBody>
      </p:sp>
      <p:sp>
        <p:nvSpPr>
          <p:cNvPr id="7" name="Slide Number Placeholder 6">
            <a:extLst>
              <a:ext uri="{FF2B5EF4-FFF2-40B4-BE49-F238E27FC236}">
                <a16:creationId xmlns:a16="http://schemas.microsoft.com/office/drawing/2014/main" id="{EA5BD0EC-3738-A244-875B-0D3E6566C25A}"/>
              </a:ext>
            </a:extLst>
          </p:cNvPr>
          <p:cNvSpPr>
            <a:spLocks noGrp="1"/>
          </p:cNvSpPr>
          <p:nvPr>
            <p:ph type="sldNum" sz="quarter" idx="12"/>
          </p:nvPr>
        </p:nvSpPr>
        <p:spPr/>
        <p:txBody>
          <a:bodyPr/>
          <a:lstStyle/>
          <a:p>
            <a:fld id="{C7C57CB5-E85C-6946-ABE0-20CB1F3FF8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65496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0044C-D893-8544-927D-B0C35CF0758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A08B96E-F7C7-2149-8DD8-D1377309BF4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52EB11-9C79-9641-B5CB-CB3559F38F05}"/>
              </a:ext>
            </a:extLst>
          </p:cNvPr>
          <p:cNvSpPr>
            <a:spLocks noGrp="1"/>
          </p:cNvSpPr>
          <p:nvPr>
            <p:ph type="dt" sz="half" idx="10"/>
          </p:nvPr>
        </p:nvSpPr>
        <p:spPr/>
        <p:txBody>
          <a:bodyPr/>
          <a:lstStyle/>
          <a:p>
            <a:fld id="{29D1FF43-CE61-47BC-9175-B2867E94F171}" type="datetime1">
              <a:rPr lang="en-US" smtClean="0">
                <a:solidFill>
                  <a:prstClr val="black">
                    <a:tint val="75000"/>
                  </a:prstClr>
                </a:solidFill>
              </a:rPr>
              <a:pPr/>
              <a:t>5/11/23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C390AE2-1031-6D4B-BD8A-F69871BBF95D}"/>
              </a:ext>
            </a:extLst>
          </p:cNvPr>
          <p:cNvSpPr>
            <a:spLocks noGrp="1"/>
          </p:cNvSpPr>
          <p:nvPr>
            <p:ph type="ftr" sz="quarter" idx="11"/>
          </p:nvPr>
        </p:nvSpPr>
        <p:spPr/>
        <p:txBody>
          <a:bodyPr/>
          <a:lstStyle/>
          <a:p>
            <a:r>
              <a:rPr lang="en-US">
                <a:solidFill>
                  <a:prstClr val="black">
                    <a:tint val="75000"/>
                  </a:prstClr>
                </a:solidFill>
              </a:rPr>
              <a:t>Brain Links - BI 202, 2019</a:t>
            </a:r>
          </a:p>
        </p:txBody>
      </p:sp>
      <p:sp>
        <p:nvSpPr>
          <p:cNvPr id="6" name="Slide Number Placeholder 5">
            <a:extLst>
              <a:ext uri="{FF2B5EF4-FFF2-40B4-BE49-F238E27FC236}">
                <a16:creationId xmlns:a16="http://schemas.microsoft.com/office/drawing/2014/main" id="{E9BC03C4-EA13-3E4C-A678-28D9B7BCB882}"/>
              </a:ext>
            </a:extLst>
          </p:cNvPr>
          <p:cNvSpPr>
            <a:spLocks noGrp="1"/>
          </p:cNvSpPr>
          <p:nvPr>
            <p:ph type="sldNum" sz="quarter" idx="12"/>
          </p:nvPr>
        </p:nvSpPr>
        <p:spPr/>
        <p:txBody>
          <a:bodyPr/>
          <a:lstStyle/>
          <a:p>
            <a:fld id="{C7C57CB5-E85C-6946-ABE0-20CB1F3FF8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39935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E1A62C-CD7F-9745-9D5E-45F1D981A15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9D0D6B3-BE08-8047-9551-ABE6FD17EB4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C6A497-C0CB-604A-9939-DF31C691C789}"/>
              </a:ext>
            </a:extLst>
          </p:cNvPr>
          <p:cNvSpPr>
            <a:spLocks noGrp="1"/>
          </p:cNvSpPr>
          <p:nvPr>
            <p:ph type="dt" sz="half" idx="10"/>
          </p:nvPr>
        </p:nvSpPr>
        <p:spPr/>
        <p:txBody>
          <a:bodyPr/>
          <a:lstStyle/>
          <a:p>
            <a:fld id="{E7B5FAF1-B1A3-4D41-A078-A04CD9E85219}" type="datetime1">
              <a:rPr lang="en-US" smtClean="0">
                <a:solidFill>
                  <a:prstClr val="black">
                    <a:tint val="75000"/>
                  </a:prstClr>
                </a:solidFill>
              </a:rPr>
              <a:pPr/>
              <a:t>5/11/23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3EF317-26B8-E244-AE96-0BEA0069BACC}"/>
              </a:ext>
            </a:extLst>
          </p:cNvPr>
          <p:cNvSpPr>
            <a:spLocks noGrp="1"/>
          </p:cNvSpPr>
          <p:nvPr>
            <p:ph type="ftr" sz="quarter" idx="11"/>
          </p:nvPr>
        </p:nvSpPr>
        <p:spPr/>
        <p:txBody>
          <a:bodyPr/>
          <a:lstStyle/>
          <a:p>
            <a:r>
              <a:rPr lang="en-US">
                <a:solidFill>
                  <a:prstClr val="black">
                    <a:tint val="75000"/>
                  </a:prstClr>
                </a:solidFill>
              </a:rPr>
              <a:t>Brain Links - BI 202, 2019</a:t>
            </a:r>
          </a:p>
        </p:txBody>
      </p:sp>
      <p:sp>
        <p:nvSpPr>
          <p:cNvPr id="6" name="Slide Number Placeholder 5">
            <a:extLst>
              <a:ext uri="{FF2B5EF4-FFF2-40B4-BE49-F238E27FC236}">
                <a16:creationId xmlns:a16="http://schemas.microsoft.com/office/drawing/2014/main" id="{9D8229C4-AF8F-814A-B0A9-11987F5BA5E3}"/>
              </a:ext>
            </a:extLst>
          </p:cNvPr>
          <p:cNvSpPr>
            <a:spLocks noGrp="1"/>
          </p:cNvSpPr>
          <p:nvPr>
            <p:ph type="sldNum" sz="quarter" idx="12"/>
          </p:nvPr>
        </p:nvSpPr>
        <p:spPr/>
        <p:txBody>
          <a:bodyPr/>
          <a:lstStyle/>
          <a:p>
            <a:fld id="{C7C57CB5-E85C-6946-ABE0-20CB1F3FF8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79509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03967-1229-5349-BE04-A6439A196E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261DB1-8995-784E-BE7D-576907A7A1B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AD883CC-FE74-B54B-A823-1868E07273AE}"/>
              </a:ext>
            </a:extLst>
          </p:cNvPr>
          <p:cNvSpPr>
            <a:spLocks noGrp="1"/>
          </p:cNvSpPr>
          <p:nvPr>
            <p:ph type="dt" sz="half" idx="10"/>
          </p:nvPr>
        </p:nvSpPr>
        <p:spPr/>
        <p:txBody>
          <a:bodyPr/>
          <a:lstStyle/>
          <a:p>
            <a:fld id="{C186D6BF-5ECE-B74A-BE59-BC9E6EED0973}"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B4ACFF8-2471-EE45-94D6-DB6134899F8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4B985D2-AF5D-EB48-8AC2-7AF9009E82AA}"/>
              </a:ext>
            </a:extLst>
          </p:cNvPr>
          <p:cNvSpPr>
            <a:spLocks noGrp="1"/>
          </p:cNvSpPr>
          <p:nvPr>
            <p:ph type="sldNum" sz="quarter" idx="12"/>
          </p:nvPr>
        </p:nvSpPr>
        <p:spPr/>
        <p:txBody>
          <a:bodyPr/>
          <a:lstStyle/>
          <a:p>
            <a:fld id="{DADF5EF3-81F2-E944-B815-72C9242CCD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58033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26920-0EBF-9544-BB45-B31D9B98EF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1AC33F-548B-1B4F-83D2-C832F4EA2E8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D5B993-E7A5-F34D-BB52-E618F53D5A72}"/>
              </a:ext>
            </a:extLst>
          </p:cNvPr>
          <p:cNvSpPr>
            <a:spLocks noGrp="1"/>
          </p:cNvSpPr>
          <p:nvPr>
            <p:ph type="dt" sz="half" idx="10"/>
          </p:nvPr>
        </p:nvSpPr>
        <p:spPr/>
        <p:txBody>
          <a:bodyPr/>
          <a:lstStyle/>
          <a:p>
            <a:fld id="{C186D6BF-5ECE-B74A-BE59-BC9E6EED0973}"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B4CA4C5-65C4-144E-8184-B44786DE895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B18B3AB-E438-5645-84BB-121E9704E201}"/>
              </a:ext>
            </a:extLst>
          </p:cNvPr>
          <p:cNvSpPr>
            <a:spLocks noGrp="1"/>
          </p:cNvSpPr>
          <p:nvPr>
            <p:ph type="sldNum" sz="quarter" idx="12"/>
          </p:nvPr>
        </p:nvSpPr>
        <p:spPr/>
        <p:txBody>
          <a:bodyPr/>
          <a:lstStyle/>
          <a:p>
            <a:fld id="{DADF5EF3-81F2-E944-B815-72C9242CCD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50225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487BD-04CF-834C-A735-5A94B2DBB25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0A5E4EA-D8B6-1A45-BD0C-C103EE28E7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1C7236-F8FB-EE46-86C3-516325F81038}"/>
              </a:ext>
            </a:extLst>
          </p:cNvPr>
          <p:cNvSpPr>
            <a:spLocks noGrp="1"/>
          </p:cNvSpPr>
          <p:nvPr>
            <p:ph type="dt" sz="half" idx="10"/>
          </p:nvPr>
        </p:nvSpPr>
        <p:spPr/>
        <p:txBody>
          <a:bodyPr/>
          <a:lstStyle/>
          <a:p>
            <a:fld id="{C186D6BF-5ECE-B74A-BE59-BC9E6EED0973}"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D8FD299-8D67-AF48-B404-16EB34F9D77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21F115C-23B9-1941-9B4B-63416B25B13F}"/>
              </a:ext>
            </a:extLst>
          </p:cNvPr>
          <p:cNvSpPr>
            <a:spLocks noGrp="1"/>
          </p:cNvSpPr>
          <p:nvPr>
            <p:ph type="sldNum" sz="quarter" idx="12"/>
          </p:nvPr>
        </p:nvSpPr>
        <p:spPr/>
        <p:txBody>
          <a:bodyPr/>
          <a:lstStyle/>
          <a:p>
            <a:fld id="{DADF5EF3-81F2-E944-B815-72C9242CCD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58444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9E32D-8777-B94C-AF61-0428CE2B83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46160D-6218-CF43-9E62-FD62BD5F446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F1595B1-1888-B849-98AC-82C99B249FE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1A8455F-E0DD-D84B-A5B7-AB1F548B50A1}"/>
              </a:ext>
            </a:extLst>
          </p:cNvPr>
          <p:cNvSpPr>
            <a:spLocks noGrp="1"/>
          </p:cNvSpPr>
          <p:nvPr>
            <p:ph type="dt" sz="half" idx="10"/>
          </p:nvPr>
        </p:nvSpPr>
        <p:spPr/>
        <p:txBody>
          <a:bodyPr/>
          <a:lstStyle/>
          <a:p>
            <a:fld id="{C186D6BF-5ECE-B74A-BE59-BC9E6EED0973}" type="datetimeFigureOut">
              <a:rPr lang="en-US" smtClean="0">
                <a:solidFill>
                  <a:prstClr val="black">
                    <a:tint val="75000"/>
                  </a:prstClr>
                </a:solidFill>
              </a:rPr>
              <a:pPr/>
              <a:t>5/11/23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A52A6E7-EF37-EB4C-B0E7-748F145D0B1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256B592-6E82-E344-B449-4554E2407640}"/>
              </a:ext>
            </a:extLst>
          </p:cNvPr>
          <p:cNvSpPr>
            <a:spLocks noGrp="1"/>
          </p:cNvSpPr>
          <p:nvPr>
            <p:ph type="sldNum" sz="quarter" idx="12"/>
          </p:nvPr>
        </p:nvSpPr>
        <p:spPr/>
        <p:txBody>
          <a:bodyPr/>
          <a:lstStyle/>
          <a:p>
            <a:fld id="{DADF5EF3-81F2-E944-B815-72C9242CCD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11339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E6259-62A5-5E4B-8FFC-8116F053AB7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43223C9-4669-5843-8576-51D49F9235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5B97653-888F-B84D-9D86-6AF7762029F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59F1E5-5713-F447-BC5D-49F598204E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D6FB910-A8A0-054E-AAD5-B8B99B46A7E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A7C7BE-2CEF-0946-861F-43D2CCB32C1B}"/>
              </a:ext>
            </a:extLst>
          </p:cNvPr>
          <p:cNvSpPr>
            <a:spLocks noGrp="1"/>
          </p:cNvSpPr>
          <p:nvPr>
            <p:ph type="dt" sz="half" idx="10"/>
          </p:nvPr>
        </p:nvSpPr>
        <p:spPr/>
        <p:txBody>
          <a:bodyPr/>
          <a:lstStyle/>
          <a:p>
            <a:fld id="{C186D6BF-5ECE-B74A-BE59-BC9E6EED0973}" type="datetimeFigureOut">
              <a:rPr lang="en-US" smtClean="0">
                <a:solidFill>
                  <a:prstClr val="black">
                    <a:tint val="75000"/>
                  </a:prstClr>
                </a:solidFill>
              </a:rPr>
              <a:pPr/>
              <a:t>5/11/23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6C8BBF15-93F5-4D48-8094-EF6718F74145}"/>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5661AD11-F6AB-BE41-AF88-2CDB2209C922}"/>
              </a:ext>
            </a:extLst>
          </p:cNvPr>
          <p:cNvSpPr>
            <a:spLocks noGrp="1"/>
          </p:cNvSpPr>
          <p:nvPr>
            <p:ph type="sldNum" sz="quarter" idx="12"/>
          </p:nvPr>
        </p:nvSpPr>
        <p:spPr/>
        <p:txBody>
          <a:bodyPr/>
          <a:lstStyle/>
          <a:p>
            <a:fld id="{DADF5EF3-81F2-E944-B815-72C9242CCD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6996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2B62CE9-F254-4F97-8D5D-28AB787965D6}" type="datetimeFigureOut">
              <a:rPr lang="en-US" smtClean="0"/>
              <a:t>5/11/23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C8B077-CEC5-4A9A-8F8B-2FD06D3A8ADA}" type="slidenum">
              <a:rPr lang="en-US" smtClean="0"/>
              <a:t>‹#›</a:t>
            </a:fld>
            <a:endParaRPr lang="en-US"/>
          </a:p>
        </p:txBody>
      </p:sp>
    </p:spTree>
    <p:extLst>
      <p:ext uri="{BB962C8B-B14F-4D97-AF65-F5344CB8AC3E}">
        <p14:creationId xmlns:p14="http://schemas.microsoft.com/office/powerpoint/2010/main" val="22955046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C2F63-65A0-EB4F-8A40-66985104A14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472B588-40AF-884F-BD03-8FA5C4CB2630}"/>
              </a:ext>
            </a:extLst>
          </p:cNvPr>
          <p:cNvSpPr>
            <a:spLocks noGrp="1"/>
          </p:cNvSpPr>
          <p:nvPr>
            <p:ph type="dt" sz="half" idx="10"/>
          </p:nvPr>
        </p:nvSpPr>
        <p:spPr/>
        <p:txBody>
          <a:bodyPr/>
          <a:lstStyle/>
          <a:p>
            <a:fld id="{C186D6BF-5ECE-B74A-BE59-BC9E6EED0973}" type="datetimeFigureOut">
              <a:rPr lang="en-US" smtClean="0">
                <a:solidFill>
                  <a:prstClr val="black">
                    <a:tint val="75000"/>
                  </a:prstClr>
                </a:solidFill>
              </a:rPr>
              <a:pPr/>
              <a:t>5/11/23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D3D0238E-A3EB-BF45-B441-A1D3E61CD6B9}"/>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19A31FEC-7E3B-EA48-B849-55DF8D31490C}"/>
              </a:ext>
            </a:extLst>
          </p:cNvPr>
          <p:cNvSpPr>
            <a:spLocks noGrp="1"/>
          </p:cNvSpPr>
          <p:nvPr>
            <p:ph type="sldNum" sz="quarter" idx="12"/>
          </p:nvPr>
        </p:nvSpPr>
        <p:spPr/>
        <p:txBody>
          <a:bodyPr/>
          <a:lstStyle/>
          <a:p>
            <a:fld id="{DADF5EF3-81F2-E944-B815-72C9242CCD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53316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4D6F07-ED14-864D-BAF2-7AFCA5CE2664}"/>
              </a:ext>
            </a:extLst>
          </p:cNvPr>
          <p:cNvSpPr>
            <a:spLocks noGrp="1"/>
          </p:cNvSpPr>
          <p:nvPr>
            <p:ph type="dt" sz="half" idx="10"/>
          </p:nvPr>
        </p:nvSpPr>
        <p:spPr/>
        <p:txBody>
          <a:bodyPr/>
          <a:lstStyle/>
          <a:p>
            <a:fld id="{C186D6BF-5ECE-B74A-BE59-BC9E6EED0973}" type="datetimeFigureOut">
              <a:rPr lang="en-US" smtClean="0">
                <a:solidFill>
                  <a:prstClr val="black">
                    <a:tint val="75000"/>
                  </a:prstClr>
                </a:solidFill>
              </a:rPr>
              <a:pPr/>
              <a:t>5/11/23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80A6FEF0-41CF-5B4E-A2A5-B039C28CA45C}"/>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E4ABDEE-5BB5-1C42-B51C-2A1231055200}"/>
              </a:ext>
            </a:extLst>
          </p:cNvPr>
          <p:cNvSpPr>
            <a:spLocks noGrp="1"/>
          </p:cNvSpPr>
          <p:nvPr>
            <p:ph type="sldNum" sz="quarter" idx="12"/>
          </p:nvPr>
        </p:nvSpPr>
        <p:spPr/>
        <p:txBody>
          <a:bodyPr/>
          <a:lstStyle/>
          <a:p>
            <a:fld id="{DADF5EF3-81F2-E944-B815-72C9242CCD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55219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CF6BD-506D-C84A-8115-111ED57C98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15B3C22-824E-6E4F-BD56-D5AD8F35B9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5E9F019-2C10-D84B-84F1-D8B127D864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F7F35FF-6E61-304D-8146-533BF38C1289}"/>
              </a:ext>
            </a:extLst>
          </p:cNvPr>
          <p:cNvSpPr>
            <a:spLocks noGrp="1"/>
          </p:cNvSpPr>
          <p:nvPr>
            <p:ph type="dt" sz="half" idx="10"/>
          </p:nvPr>
        </p:nvSpPr>
        <p:spPr/>
        <p:txBody>
          <a:bodyPr/>
          <a:lstStyle/>
          <a:p>
            <a:fld id="{C186D6BF-5ECE-B74A-BE59-BC9E6EED0973}" type="datetimeFigureOut">
              <a:rPr lang="en-US" smtClean="0">
                <a:solidFill>
                  <a:prstClr val="black">
                    <a:tint val="75000"/>
                  </a:prstClr>
                </a:solidFill>
              </a:rPr>
              <a:pPr/>
              <a:t>5/11/23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5C3436D-8229-F349-9337-98AEE15E8A3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59800BB-3943-9B4F-BC06-5523FA46B970}"/>
              </a:ext>
            </a:extLst>
          </p:cNvPr>
          <p:cNvSpPr>
            <a:spLocks noGrp="1"/>
          </p:cNvSpPr>
          <p:nvPr>
            <p:ph type="sldNum" sz="quarter" idx="12"/>
          </p:nvPr>
        </p:nvSpPr>
        <p:spPr/>
        <p:txBody>
          <a:bodyPr/>
          <a:lstStyle/>
          <a:p>
            <a:fld id="{DADF5EF3-81F2-E944-B815-72C9242CCD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44051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E36BC-1BAC-6C4F-B6E7-A06EDE6FC9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F50511-810E-0B45-B215-1D1CA33773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48EEFB5-0B2D-5740-9C2E-FE94765A92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6BD30D6-D68C-D842-BFE7-20B9B3CA9A50}"/>
              </a:ext>
            </a:extLst>
          </p:cNvPr>
          <p:cNvSpPr>
            <a:spLocks noGrp="1"/>
          </p:cNvSpPr>
          <p:nvPr>
            <p:ph type="dt" sz="half" idx="10"/>
          </p:nvPr>
        </p:nvSpPr>
        <p:spPr/>
        <p:txBody>
          <a:bodyPr/>
          <a:lstStyle/>
          <a:p>
            <a:fld id="{C186D6BF-5ECE-B74A-BE59-BC9E6EED0973}" type="datetimeFigureOut">
              <a:rPr lang="en-US" smtClean="0">
                <a:solidFill>
                  <a:prstClr val="black">
                    <a:tint val="75000"/>
                  </a:prstClr>
                </a:solidFill>
              </a:rPr>
              <a:pPr/>
              <a:t>5/11/23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42E6F9F-9290-3749-BDEF-98DA4158B0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6982D03-65C8-EC4C-884C-B39DC1835E90}"/>
              </a:ext>
            </a:extLst>
          </p:cNvPr>
          <p:cNvSpPr>
            <a:spLocks noGrp="1"/>
          </p:cNvSpPr>
          <p:nvPr>
            <p:ph type="sldNum" sz="quarter" idx="12"/>
          </p:nvPr>
        </p:nvSpPr>
        <p:spPr/>
        <p:txBody>
          <a:bodyPr/>
          <a:lstStyle/>
          <a:p>
            <a:fld id="{DADF5EF3-81F2-E944-B815-72C9242CCD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59285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1A511-32C9-FF41-BB28-378B716A42C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7976489-7FAA-134B-9176-23EC371DF92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1A50A9-FEFF-7F49-9C3D-A780F3F784E2}"/>
              </a:ext>
            </a:extLst>
          </p:cNvPr>
          <p:cNvSpPr>
            <a:spLocks noGrp="1"/>
          </p:cNvSpPr>
          <p:nvPr>
            <p:ph type="dt" sz="half" idx="10"/>
          </p:nvPr>
        </p:nvSpPr>
        <p:spPr/>
        <p:txBody>
          <a:bodyPr/>
          <a:lstStyle/>
          <a:p>
            <a:fld id="{C186D6BF-5ECE-B74A-BE59-BC9E6EED0973}"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F783586-F735-9743-9F69-9EE8B8F757B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7CC2935-50A0-814D-9DC0-7FEBBBF1E1FC}"/>
              </a:ext>
            </a:extLst>
          </p:cNvPr>
          <p:cNvSpPr>
            <a:spLocks noGrp="1"/>
          </p:cNvSpPr>
          <p:nvPr>
            <p:ph type="sldNum" sz="quarter" idx="12"/>
          </p:nvPr>
        </p:nvSpPr>
        <p:spPr/>
        <p:txBody>
          <a:bodyPr/>
          <a:lstStyle/>
          <a:p>
            <a:fld id="{DADF5EF3-81F2-E944-B815-72C9242CCD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21565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30DC6C-119E-4743-9B0A-E965260450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696A52F-48B4-F241-8BF5-1F407618535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862419-DE6F-8648-B78A-EED7B60B62F4}"/>
              </a:ext>
            </a:extLst>
          </p:cNvPr>
          <p:cNvSpPr>
            <a:spLocks noGrp="1"/>
          </p:cNvSpPr>
          <p:nvPr>
            <p:ph type="dt" sz="half" idx="10"/>
          </p:nvPr>
        </p:nvSpPr>
        <p:spPr/>
        <p:txBody>
          <a:bodyPr/>
          <a:lstStyle/>
          <a:p>
            <a:fld id="{C186D6BF-5ECE-B74A-BE59-BC9E6EED0973}"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0E8F873-6137-E441-8D36-02E686DDCB2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0D15295-070B-9D4C-8D07-5A1331B61ACD}"/>
              </a:ext>
            </a:extLst>
          </p:cNvPr>
          <p:cNvSpPr>
            <a:spLocks noGrp="1"/>
          </p:cNvSpPr>
          <p:nvPr>
            <p:ph type="sldNum" sz="quarter" idx="12"/>
          </p:nvPr>
        </p:nvSpPr>
        <p:spPr/>
        <p:txBody>
          <a:bodyPr/>
          <a:lstStyle/>
          <a:p>
            <a:fld id="{DADF5EF3-81F2-E944-B815-72C9242CCD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81353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7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7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7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7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7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18037600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7"/>
        <p:cNvGrpSpPr/>
        <p:nvPr/>
      </p:nvGrpSpPr>
      <p:grpSpPr>
        <a:xfrm>
          <a:off x="0" y="0"/>
          <a:ext cx="0" cy="0"/>
          <a:chOff x="0" y="0"/>
          <a:chExt cx="0" cy="0"/>
        </a:xfrm>
      </p:grpSpPr>
      <p:sp>
        <p:nvSpPr>
          <p:cNvPr id="28" name="Google Shape;28;p9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9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9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9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9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9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12074661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4"/>
        <p:cNvGrpSpPr/>
        <p:nvPr/>
      </p:nvGrpSpPr>
      <p:grpSpPr>
        <a:xfrm>
          <a:off x="0" y="0"/>
          <a:ext cx="0" cy="0"/>
          <a:chOff x="0" y="0"/>
          <a:chExt cx="0" cy="0"/>
        </a:xfrm>
      </p:grpSpPr>
      <p:sp>
        <p:nvSpPr>
          <p:cNvPr id="35" name="Google Shape;35;p8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8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8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42224748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8"/>
        <p:cNvGrpSpPr/>
        <p:nvPr/>
      </p:nvGrpSpPr>
      <p:grpSpPr>
        <a:xfrm>
          <a:off x="0" y="0"/>
          <a:ext cx="0" cy="0"/>
          <a:chOff x="0" y="0"/>
          <a:chExt cx="0" cy="0"/>
        </a:xfrm>
      </p:grpSpPr>
      <p:sp>
        <p:nvSpPr>
          <p:cNvPr id="39" name="Google Shape;39;p9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9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1" name="Google Shape;41;p9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9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9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3962820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2B62CE9-F254-4F97-8D5D-28AB787965D6}" type="datetimeFigureOut">
              <a:rPr lang="en-US" smtClean="0"/>
              <a:t>5/11/23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C8B077-CEC5-4A9A-8F8B-2FD06D3A8ADA}" type="slidenum">
              <a:rPr lang="en-US" smtClean="0"/>
              <a:t>‹#›</a:t>
            </a:fld>
            <a:endParaRPr lang="en-US"/>
          </a:p>
        </p:txBody>
      </p:sp>
    </p:spTree>
    <p:extLst>
      <p:ext uri="{BB962C8B-B14F-4D97-AF65-F5344CB8AC3E}">
        <p14:creationId xmlns:p14="http://schemas.microsoft.com/office/powerpoint/2010/main" val="31574262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4"/>
        <p:cNvGrpSpPr/>
        <p:nvPr/>
      </p:nvGrpSpPr>
      <p:grpSpPr>
        <a:xfrm>
          <a:off x="0" y="0"/>
          <a:ext cx="0" cy="0"/>
          <a:chOff x="0" y="0"/>
          <a:chExt cx="0" cy="0"/>
        </a:xfrm>
      </p:grpSpPr>
      <p:sp>
        <p:nvSpPr>
          <p:cNvPr id="45" name="Google Shape;45;p9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9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9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9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9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9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9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9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36945233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9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9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9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9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24645399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9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9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9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9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9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9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30296507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9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99"/>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9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9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9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9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33100750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10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0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0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0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0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8999314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10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0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0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0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0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13532471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16BF017-A649-4DDF-8721-15758EBBAA47}"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A8875C-B48E-4465-8705-B86D7B4026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51994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6BF017-A649-4DDF-8721-15758EBBAA47}"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A8875C-B48E-4465-8705-B86D7B4026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856390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16BF017-A649-4DDF-8721-15758EBBAA47}"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A8875C-B48E-4465-8705-B86D7B4026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392231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6BF017-A649-4DDF-8721-15758EBBAA47}" type="datetimeFigureOut">
              <a:rPr lang="en-US" smtClean="0">
                <a:solidFill>
                  <a:prstClr val="black">
                    <a:tint val="75000"/>
                  </a:prstClr>
                </a:solidFill>
              </a:rPr>
              <a:pPr/>
              <a:t>5/11/23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A8875C-B48E-4465-8705-B86D7B4026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2198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2B62CE9-F254-4F97-8D5D-28AB787965D6}" type="datetimeFigureOut">
              <a:rPr lang="en-US" smtClean="0"/>
              <a:t>5/11/23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C8B077-CEC5-4A9A-8F8B-2FD06D3A8ADA}" type="slidenum">
              <a:rPr lang="en-US" smtClean="0"/>
              <a:t>‹#›</a:t>
            </a:fld>
            <a:endParaRPr lang="en-US"/>
          </a:p>
        </p:txBody>
      </p:sp>
    </p:spTree>
    <p:extLst>
      <p:ext uri="{BB962C8B-B14F-4D97-AF65-F5344CB8AC3E}">
        <p14:creationId xmlns:p14="http://schemas.microsoft.com/office/powerpoint/2010/main" val="40757149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6BF017-A649-4DDF-8721-15758EBBAA47}" type="datetimeFigureOut">
              <a:rPr lang="en-US" smtClean="0">
                <a:solidFill>
                  <a:prstClr val="black">
                    <a:tint val="75000"/>
                  </a:prstClr>
                </a:solidFill>
              </a:rPr>
              <a:pPr/>
              <a:t>5/11/23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1A8875C-B48E-4465-8705-B86D7B4026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5455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6BF017-A649-4DDF-8721-15758EBBAA47}" type="datetimeFigureOut">
              <a:rPr lang="en-US" smtClean="0">
                <a:solidFill>
                  <a:prstClr val="black">
                    <a:tint val="75000"/>
                  </a:prstClr>
                </a:solidFill>
              </a:rPr>
              <a:pPr/>
              <a:t>5/11/23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1A8875C-B48E-4465-8705-B86D7B4026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40510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6BF017-A649-4DDF-8721-15758EBBAA47}" type="datetimeFigureOut">
              <a:rPr lang="en-US" smtClean="0">
                <a:solidFill>
                  <a:prstClr val="black">
                    <a:tint val="75000"/>
                  </a:prstClr>
                </a:solidFill>
              </a:rPr>
              <a:pPr/>
              <a:t>5/11/23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1A8875C-B48E-4465-8705-B86D7B4026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55758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16BF017-A649-4DDF-8721-15758EBBAA47}" type="datetimeFigureOut">
              <a:rPr lang="en-US" smtClean="0">
                <a:solidFill>
                  <a:prstClr val="black">
                    <a:tint val="75000"/>
                  </a:prstClr>
                </a:solidFill>
              </a:rPr>
              <a:pPr/>
              <a:t>5/11/23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A8875C-B48E-4465-8705-B86D7B4026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40403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16BF017-A649-4DDF-8721-15758EBBAA47}" type="datetimeFigureOut">
              <a:rPr lang="en-US" smtClean="0">
                <a:solidFill>
                  <a:prstClr val="black">
                    <a:tint val="75000"/>
                  </a:prstClr>
                </a:solidFill>
              </a:rPr>
              <a:pPr/>
              <a:t>5/11/23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A8875C-B48E-4465-8705-B86D7B4026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59332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6BF017-A649-4DDF-8721-15758EBBAA47}"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A8875C-B48E-4465-8705-B86D7B4026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460317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6BF017-A649-4DDF-8721-15758EBBAA47}"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A8875C-B48E-4465-8705-B86D7B4026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75996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6737122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DDAB05-6C7D-4458-8E53-99527E69C469}"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85445-F207-44E6-B161-B51371BA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648963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FDDAB05-6C7D-4458-8E53-99527E69C469}"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85445-F207-44E6-B161-B51371BA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82802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B62CE9-F254-4F97-8D5D-28AB787965D6}" type="datetimeFigureOut">
              <a:rPr lang="en-US" smtClean="0"/>
              <a:t>5/11/23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FC8B077-CEC5-4A9A-8F8B-2FD06D3A8ADA}" type="slidenum">
              <a:rPr lang="en-US" smtClean="0"/>
              <a:t>‹#›</a:t>
            </a:fld>
            <a:endParaRPr lang="en-US"/>
          </a:p>
        </p:txBody>
      </p:sp>
    </p:spTree>
    <p:extLst>
      <p:ext uri="{BB962C8B-B14F-4D97-AF65-F5344CB8AC3E}">
        <p14:creationId xmlns:p14="http://schemas.microsoft.com/office/powerpoint/2010/main" val="8955808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FDDAB05-6C7D-4458-8E53-99527E69C469}" type="datetimeFigureOut">
              <a:rPr lang="en-US" smtClean="0">
                <a:solidFill>
                  <a:prstClr val="black">
                    <a:tint val="75000"/>
                  </a:prstClr>
                </a:solidFill>
              </a:rPr>
              <a:pPr/>
              <a:t>5/11/23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85445-F207-44E6-B161-B51371BA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657705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FDDAB05-6C7D-4458-8E53-99527E69C469}" type="datetimeFigureOut">
              <a:rPr lang="en-US" smtClean="0">
                <a:solidFill>
                  <a:prstClr val="black">
                    <a:tint val="75000"/>
                  </a:prstClr>
                </a:solidFill>
              </a:rPr>
              <a:pPr/>
              <a:t>5/11/23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885445-F207-44E6-B161-B51371BA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969318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FDDAB05-6C7D-4458-8E53-99527E69C469}" type="datetimeFigureOut">
              <a:rPr lang="en-US" smtClean="0">
                <a:solidFill>
                  <a:prstClr val="black">
                    <a:tint val="75000"/>
                  </a:prstClr>
                </a:solidFill>
              </a:rPr>
              <a:pPr/>
              <a:t>5/11/23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885445-F207-44E6-B161-B51371BA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038759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DDAB05-6C7D-4458-8E53-99527E69C469}" type="datetimeFigureOut">
              <a:rPr lang="en-US" smtClean="0">
                <a:solidFill>
                  <a:prstClr val="black">
                    <a:tint val="75000"/>
                  </a:prstClr>
                </a:solidFill>
              </a:rPr>
              <a:pPr/>
              <a:t>5/11/23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885445-F207-44E6-B161-B51371BA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003579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FDDAB05-6C7D-4458-8E53-99527E69C469}" type="datetimeFigureOut">
              <a:rPr lang="en-US" smtClean="0">
                <a:solidFill>
                  <a:prstClr val="black">
                    <a:tint val="75000"/>
                  </a:prstClr>
                </a:solidFill>
              </a:rPr>
              <a:pPr/>
              <a:t>5/11/23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85445-F207-44E6-B161-B51371BA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282088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FDDAB05-6C7D-4458-8E53-99527E69C469}" type="datetimeFigureOut">
              <a:rPr lang="en-US" smtClean="0">
                <a:solidFill>
                  <a:prstClr val="black">
                    <a:tint val="75000"/>
                  </a:prstClr>
                </a:solidFill>
              </a:rPr>
              <a:pPr/>
              <a:t>5/11/23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85445-F207-44E6-B161-B51371BA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630847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FDDAB05-6C7D-4458-8E53-99527E69C469}"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85445-F207-44E6-B161-B51371BA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184870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FDDAB05-6C7D-4458-8E53-99527E69C469}"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85445-F207-44E6-B161-B51371BA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922221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22066899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DDAB05-6C7D-4458-8E53-99527E69C469}"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85445-F207-44E6-B161-B51371BA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17484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2B62CE9-F254-4F97-8D5D-28AB787965D6}" type="datetimeFigureOut">
              <a:rPr lang="en-US" smtClean="0"/>
              <a:t>5/11/23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C8B077-CEC5-4A9A-8F8B-2FD06D3A8ADA}" type="slidenum">
              <a:rPr lang="en-US" smtClean="0"/>
              <a:t>‹#›</a:t>
            </a:fld>
            <a:endParaRPr lang="en-US"/>
          </a:p>
        </p:txBody>
      </p:sp>
    </p:spTree>
    <p:extLst>
      <p:ext uri="{BB962C8B-B14F-4D97-AF65-F5344CB8AC3E}">
        <p14:creationId xmlns:p14="http://schemas.microsoft.com/office/powerpoint/2010/main" val="126722882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FDDAB05-6C7D-4458-8E53-99527E69C469}"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85445-F207-44E6-B161-B51371BA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778275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FDDAB05-6C7D-4458-8E53-99527E69C469}" type="datetimeFigureOut">
              <a:rPr lang="en-US" smtClean="0">
                <a:solidFill>
                  <a:prstClr val="black">
                    <a:tint val="75000"/>
                  </a:prstClr>
                </a:solidFill>
              </a:rPr>
              <a:pPr/>
              <a:t>5/11/23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85445-F207-44E6-B161-B51371BA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978834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FDDAB05-6C7D-4458-8E53-99527E69C469}" type="datetimeFigureOut">
              <a:rPr lang="en-US" smtClean="0">
                <a:solidFill>
                  <a:prstClr val="black">
                    <a:tint val="75000"/>
                  </a:prstClr>
                </a:solidFill>
              </a:rPr>
              <a:pPr/>
              <a:t>5/11/23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885445-F207-44E6-B161-B51371BA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461730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FDDAB05-6C7D-4458-8E53-99527E69C469}" type="datetimeFigureOut">
              <a:rPr lang="en-US" smtClean="0">
                <a:solidFill>
                  <a:prstClr val="black">
                    <a:tint val="75000"/>
                  </a:prstClr>
                </a:solidFill>
              </a:rPr>
              <a:pPr/>
              <a:t>5/11/23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885445-F207-44E6-B161-B51371BA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817728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DDAB05-6C7D-4458-8E53-99527E69C469}" type="datetimeFigureOut">
              <a:rPr lang="en-US" smtClean="0">
                <a:solidFill>
                  <a:prstClr val="black">
                    <a:tint val="75000"/>
                  </a:prstClr>
                </a:solidFill>
              </a:rPr>
              <a:pPr/>
              <a:t>5/11/23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885445-F207-44E6-B161-B51371BA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696025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FDDAB05-6C7D-4458-8E53-99527E69C469}" type="datetimeFigureOut">
              <a:rPr lang="en-US" smtClean="0">
                <a:solidFill>
                  <a:prstClr val="black">
                    <a:tint val="75000"/>
                  </a:prstClr>
                </a:solidFill>
              </a:rPr>
              <a:pPr/>
              <a:t>5/11/23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85445-F207-44E6-B161-B51371BA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414967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FDDAB05-6C7D-4458-8E53-99527E69C469}" type="datetimeFigureOut">
              <a:rPr lang="en-US" smtClean="0">
                <a:solidFill>
                  <a:prstClr val="black">
                    <a:tint val="75000"/>
                  </a:prstClr>
                </a:solidFill>
              </a:rPr>
              <a:pPr/>
              <a:t>5/11/23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85445-F207-44E6-B161-B51371BA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709774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FDDAB05-6C7D-4458-8E53-99527E69C469}"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85445-F207-44E6-B161-B51371BA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01640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FDDAB05-6C7D-4458-8E53-99527E69C469}"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85445-F207-44E6-B161-B51371BA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041338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03967-1229-5349-BE04-A6439A196E47}"/>
              </a:ext>
            </a:extLst>
          </p:cNvPr>
          <p:cNvSpPr>
            <a:spLocks noGrp="1"/>
          </p:cNvSpPr>
          <p:nvPr>
            <p:ph type="ctrTitle"/>
          </p:nvPr>
        </p:nvSpPr>
        <p:spPr>
          <a:xfrm>
            <a:off x="1524000" y="1122363"/>
            <a:ext cx="9144000" cy="2387600"/>
          </a:xfrm>
        </p:spPr>
        <p:txBody>
          <a:bodyPr anchor="b"/>
          <a:lstStyle>
            <a:lvl1pPr algn="ctr">
              <a:defRPr sz="6000">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AF261DB1-8995-784E-BE7D-576907A7A1BC}"/>
              </a:ext>
            </a:extLst>
          </p:cNvPr>
          <p:cNvSpPr>
            <a:spLocks noGrp="1"/>
          </p:cNvSpPr>
          <p:nvPr>
            <p:ph type="subTitle" idx="1"/>
          </p:nvPr>
        </p:nvSpPr>
        <p:spPr>
          <a:xfrm>
            <a:off x="1524000" y="3602038"/>
            <a:ext cx="9144000" cy="1655762"/>
          </a:xfrm>
        </p:spPr>
        <p:txBody>
          <a:bodyPr/>
          <a:lstStyle>
            <a:lvl1pPr marL="0" indent="0" algn="ctr">
              <a:buNone/>
              <a:defRPr sz="2400">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7AD883CC-FE74-B54B-A823-1868E07273AE}"/>
              </a:ext>
            </a:extLst>
          </p:cNvPr>
          <p:cNvSpPr>
            <a:spLocks noGrp="1"/>
          </p:cNvSpPr>
          <p:nvPr>
            <p:ph type="dt" sz="half" idx="10"/>
          </p:nvPr>
        </p:nvSpPr>
        <p:spPr/>
        <p:txBody>
          <a:bodyPr/>
          <a:lstStyle/>
          <a:p>
            <a:fld id="{C186D6BF-5ECE-B74A-BE59-BC9E6EED0973}"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B4ACFF8-2471-EE45-94D6-DB6134899F8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4B985D2-AF5D-EB48-8AC2-7AF9009E82AA}"/>
              </a:ext>
            </a:extLst>
          </p:cNvPr>
          <p:cNvSpPr>
            <a:spLocks noGrp="1"/>
          </p:cNvSpPr>
          <p:nvPr>
            <p:ph type="sldNum" sz="quarter" idx="12"/>
          </p:nvPr>
        </p:nvSpPr>
        <p:spPr/>
        <p:txBody>
          <a:bodyPr/>
          <a:lstStyle/>
          <a:p>
            <a:fld id="{DADF5EF3-81F2-E944-B815-72C9242CCD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9648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2B62CE9-F254-4F97-8D5D-28AB787965D6}" type="datetimeFigureOut">
              <a:rPr lang="en-US" smtClean="0"/>
              <a:t>5/11/23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C8B077-CEC5-4A9A-8F8B-2FD06D3A8ADA}" type="slidenum">
              <a:rPr lang="en-US" smtClean="0"/>
              <a:t>‹#›</a:t>
            </a:fld>
            <a:endParaRPr lang="en-US"/>
          </a:p>
        </p:txBody>
      </p:sp>
    </p:spTree>
    <p:extLst>
      <p:ext uri="{BB962C8B-B14F-4D97-AF65-F5344CB8AC3E}">
        <p14:creationId xmlns:p14="http://schemas.microsoft.com/office/powerpoint/2010/main" val="67826386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26920-0EBF-9544-BB45-B31D9B98EF95}"/>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851AC33F-548B-1B4F-83D2-C832F4EA2E8C}"/>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4D5B993-E7A5-F34D-BB52-E618F53D5A72}"/>
              </a:ext>
            </a:extLst>
          </p:cNvPr>
          <p:cNvSpPr>
            <a:spLocks noGrp="1"/>
          </p:cNvSpPr>
          <p:nvPr>
            <p:ph type="dt" sz="half" idx="10"/>
          </p:nvPr>
        </p:nvSpPr>
        <p:spPr/>
        <p:txBody>
          <a:bodyPr/>
          <a:lstStyle/>
          <a:p>
            <a:fld id="{C186D6BF-5ECE-B74A-BE59-BC9E6EED0973}"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B4CA4C5-65C4-144E-8184-B44786DE895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B18B3AB-E438-5645-84BB-121E9704E201}"/>
              </a:ext>
            </a:extLst>
          </p:cNvPr>
          <p:cNvSpPr>
            <a:spLocks noGrp="1"/>
          </p:cNvSpPr>
          <p:nvPr>
            <p:ph type="sldNum" sz="quarter" idx="12"/>
          </p:nvPr>
        </p:nvSpPr>
        <p:spPr/>
        <p:txBody>
          <a:bodyPr/>
          <a:lstStyle/>
          <a:p>
            <a:fld id="{DADF5EF3-81F2-E944-B815-72C9242CCD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120190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487BD-04CF-834C-A735-5A94B2DBB258}"/>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D0A5E4EA-D8B6-1A45-BD0C-C103EE28E7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EA1C7236-F8FB-EE46-86C3-516325F81038}"/>
              </a:ext>
            </a:extLst>
          </p:cNvPr>
          <p:cNvSpPr>
            <a:spLocks noGrp="1"/>
          </p:cNvSpPr>
          <p:nvPr>
            <p:ph type="dt" sz="half" idx="10"/>
          </p:nvPr>
        </p:nvSpPr>
        <p:spPr/>
        <p:txBody>
          <a:bodyPr/>
          <a:lstStyle/>
          <a:p>
            <a:fld id="{C186D6BF-5ECE-B74A-BE59-BC9E6EED0973}"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D8FD299-8D67-AF48-B404-16EB34F9D77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21F115C-23B9-1941-9B4B-63416B25B13F}"/>
              </a:ext>
            </a:extLst>
          </p:cNvPr>
          <p:cNvSpPr>
            <a:spLocks noGrp="1"/>
          </p:cNvSpPr>
          <p:nvPr>
            <p:ph type="sldNum" sz="quarter" idx="12"/>
          </p:nvPr>
        </p:nvSpPr>
        <p:spPr/>
        <p:txBody>
          <a:bodyPr/>
          <a:lstStyle/>
          <a:p>
            <a:fld id="{DADF5EF3-81F2-E944-B815-72C9242CCD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161230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9E32D-8777-B94C-AF61-0428CE2B83F2}"/>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746160D-6218-CF43-9E62-FD62BD5F4460}"/>
              </a:ext>
            </a:extLst>
          </p:cNvPr>
          <p:cNvSpPr>
            <a:spLocks noGrp="1"/>
          </p:cNvSpPr>
          <p:nvPr>
            <p:ph sz="half" idx="1"/>
          </p:nvPr>
        </p:nvSpPr>
        <p:spPr>
          <a:xfrm>
            <a:off x="838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BF1595B1-1888-B849-98AC-82C99B249FE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1A8455F-E0DD-D84B-A5B7-AB1F548B50A1}"/>
              </a:ext>
            </a:extLst>
          </p:cNvPr>
          <p:cNvSpPr>
            <a:spLocks noGrp="1"/>
          </p:cNvSpPr>
          <p:nvPr>
            <p:ph type="dt" sz="half" idx="10"/>
          </p:nvPr>
        </p:nvSpPr>
        <p:spPr/>
        <p:txBody>
          <a:bodyPr/>
          <a:lstStyle/>
          <a:p>
            <a:fld id="{C186D6BF-5ECE-B74A-BE59-BC9E6EED0973}" type="datetimeFigureOut">
              <a:rPr lang="en-US" smtClean="0">
                <a:solidFill>
                  <a:prstClr val="black">
                    <a:tint val="75000"/>
                  </a:prstClr>
                </a:solidFill>
              </a:rPr>
              <a:pPr/>
              <a:t>5/11/23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A52A6E7-EF37-EB4C-B0E7-748F145D0B1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256B592-6E82-E344-B449-4554E2407640}"/>
              </a:ext>
            </a:extLst>
          </p:cNvPr>
          <p:cNvSpPr>
            <a:spLocks noGrp="1"/>
          </p:cNvSpPr>
          <p:nvPr>
            <p:ph type="sldNum" sz="quarter" idx="12"/>
          </p:nvPr>
        </p:nvSpPr>
        <p:spPr/>
        <p:txBody>
          <a:bodyPr/>
          <a:lstStyle/>
          <a:p>
            <a:fld id="{DADF5EF3-81F2-E944-B815-72C9242CCD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334267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E6259-62A5-5E4B-8FFC-8116F053AB72}"/>
              </a:ext>
            </a:extLst>
          </p:cNvPr>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D43223C9-4669-5843-8576-51D49F9235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85B97653-888F-B84D-9D86-6AF7762029F9}"/>
              </a:ext>
            </a:extLst>
          </p:cNvPr>
          <p:cNvSpPr>
            <a:spLocks noGrp="1"/>
          </p:cNvSpPr>
          <p:nvPr>
            <p:ph sz="half" idx="2"/>
          </p:nvPr>
        </p:nvSpPr>
        <p:spPr>
          <a:xfrm>
            <a:off x="839788" y="2505075"/>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B59F1E5-5713-F447-BC5D-49F598204E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D6FB910-A8A0-054E-AAD5-B8B99B46A7E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A7C7BE-2CEF-0946-861F-43D2CCB32C1B}"/>
              </a:ext>
            </a:extLst>
          </p:cNvPr>
          <p:cNvSpPr>
            <a:spLocks noGrp="1"/>
          </p:cNvSpPr>
          <p:nvPr>
            <p:ph type="dt" sz="half" idx="10"/>
          </p:nvPr>
        </p:nvSpPr>
        <p:spPr/>
        <p:txBody>
          <a:bodyPr/>
          <a:lstStyle/>
          <a:p>
            <a:fld id="{C186D6BF-5ECE-B74A-BE59-BC9E6EED0973}" type="datetimeFigureOut">
              <a:rPr lang="en-US" smtClean="0">
                <a:solidFill>
                  <a:prstClr val="black">
                    <a:tint val="75000"/>
                  </a:prstClr>
                </a:solidFill>
              </a:rPr>
              <a:pPr/>
              <a:t>5/11/23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6C8BBF15-93F5-4D48-8094-EF6718F74145}"/>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5661AD11-F6AB-BE41-AF88-2CDB2209C922}"/>
              </a:ext>
            </a:extLst>
          </p:cNvPr>
          <p:cNvSpPr>
            <a:spLocks noGrp="1"/>
          </p:cNvSpPr>
          <p:nvPr>
            <p:ph type="sldNum" sz="quarter" idx="12"/>
          </p:nvPr>
        </p:nvSpPr>
        <p:spPr/>
        <p:txBody>
          <a:bodyPr/>
          <a:lstStyle/>
          <a:p>
            <a:fld id="{DADF5EF3-81F2-E944-B815-72C9242CCD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86100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C2F63-65A0-EB4F-8A40-66985104A145}"/>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C472B588-40AF-884F-BD03-8FA5C4CB2630}"/>
              </a:ext>
            </a:extLst>
          </p:cNvPr>
          <p:cNvSpPr>
            <a:spLocks noGrp="1"/>
          </p:cNvSpPr>
          <p:nvPr>
            <p:ph type="dt" sz="half" idx="10"/>
          </p:nvPr>
        </p:nvSpPr>
        <p:spPr/>
        <p:txBody>
          <a:bodyPr/>
          <a:lstStyle/>
          <a:p>
            <a:fld id="{C186D6BF-5ECE-B74A-BE59-BC9E6EED0973}" type="datetimeFigureOut">
              <a:rPr lang="en-US" smtClean="0">
                <a:solidFill>
                  <a:prstClr val="black">
                    <a:tint val="75000"/>
                  </a:prstClr>
                </a:solidFill>
              </a:rPr>
              <a:pPr/>
              <a:t>5/11/23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D3D0238E-A3EB-BF45-B441-A1D3E61CD6B9}"/>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19A31FEC-7E3B-EA48-B849-55DF8D31490C}"/>
              </a:ext>
            </a:extLst>
          </p:cNvPr>
          <p:cNvSpPr>
            <a:spLocks noGrp="1"/>
          </p:cNvSpPr>
          <p:nvPr>
            <p:ph type="sldNum" sz="quarter" idx="12"/>
          </p:nvPr>
        </p:nvSpPr>
        <p:spPr/>
        <p:txBody>
          <a:bodyPr/>
          <a:lstStyle/>
          <a:p>
            <a:fld id="{DADF5EF3-81F2-E944-B815-72C9242CCD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4039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4D6F07-ED14-864D-BAF2-7AFCA5CE2664}"/>
              </a:ext>
            </a:extLst>
          </p:cNvPr>
          <p:cNvSpPr>
            <a:spLocks noGrp="1"/>
          </p:cNvSpPr>
          <p:nvPr>
            <p:ph type="dt" sz="half" idx="10"/>
          </p:nvPr>
        </p:nvSpPr>
        <p:spPr/>
        <p:txBody>
          <a:bodyPr/>
          <a:lstStyle/>
          <a:p>
            <a:fld id="{C186D6BF-5ECE-B74A-BE59-BC9E6EED0973}" type="datetimeFigureOut">
              <a:rPr lang="en-US" smtClean="0">
                <a:solidFill>
                  <a:prstClr val="black">
                    <a:tint val="75000"/>
                  </a:prstClr>
                </a:solidFill>
              </a:rPr>
              <a:pPr/>
              <a:t>5/11/23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80A6FEF0-41CF-5B4E-A2A5-B039C28CA45C}"/>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E4ABDEE-5BB5-1C42-B51C-2A1231055200}"/>
              </a:ext>
            </a:extLst>
          </p:cNvPr>
          <p:cNvSpPr>
            <a:spLocks noGrp="1"/>
          </p:cNvSpPr>
          <p:nvPr>
            <p:ph type="sldNum" sz="quarter" idx="12"/>
          </p:nvPr>
        </p:nvSpPr>
        <p:spPr/>
        <p:txBody>
          <a:bodyPr/>
          <a:lstStyle/>
          <a:p>
            <a:fld id="{DADF5EF3-81F2-E944-B815-72C9242CCD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013340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CF6BD-506D-C84A-8115-111ED57C988B}"/>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115B3C22-824E-6E4F-BD56-D5AD8F35B9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5E9F019-2C10-D84B-84F1-D8B127D864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F7F35FF-6E61-304D-8146-533BF38C1289}"/>
              </a:ext>
            </a:extLst>
          </p:cNvPr>
          <p:cNvSpPr>
            <a:spLocks noGrp="1"/>
          </p:cNvSpPr>
          <p:nvPr>
            <p:ph type="dt" sz="half" idx="10"/>
          </p:nvPr>
        </p:nvSpPr>
        <p:spPr/>
        <p:txBody>
          <a:bodyPr/>
          <a:lstStyle/>
          <a:p>
            <a:fld id="{C186D6BF-5ECE-B74A-BE59-BC9E6EED0973}" type="datetimeFigureOut">
              <a:rPr lang="en-US" smtClean="0">
                <a:solidFill>
                  <a:prstClr val="black">
                    <a:tint val="75000"/>
                  </a:prstClr>
                </a:solidFill>
              </a:rPr>
              <a:pPr/>
              <a:t>5/11/23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5C3436D-8229-F349-9337-98AEE15E8A3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59800BB-3943-9B4F-BC06-5523FA46B970}"/>
              </a:ext>
            </a:extLst>
          </p:cNvPr>
          <p:cNvSpPr>
            <a:spLocks noGrp="1"/>
          </p:cNvSpPr>
          <p:nvPr>
            <p:ph type="sldNum" sz="quarter" idx="12"/>
          </p:nvPr>
        </p:nvSpPr>
        <p:spPr/>
        <p:txBody>
          <a:bodyPr/>
          <a:lstStyle/>
          <a:p>
            <a:fld id="{DADF5EF3-81F2-E944-B815-72C9242CCD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723457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E36BC-1BAC-6C4F-B6E7-A06EDE6FC911}"/>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3EF50511-810E-0B45-B215-1D1CA33773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48EEFB5-0B2D-5740-9C2E-FE94765A92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6BD30D6-D68C-D842-BFE7-20B9B3CA9A50}"/>
              </a:ext>
            </a:extLst>
          </p:cNvPr>
          <p:cNvSpPr>
            <a:spLocks noGrp="1"/>
          </p:cNvSpPr>
          <p:nvPr>
            <p:ph type="dt" sz="half" idx="10"/>
          </p:nvPr>
        </p:nvSpPr>
        <p:spPr/>
        <p:txBody>
          <a:bodyPr/>
          <a:lstStyle/>
          <a:p>
            <a:fld id="{C186D6BF-5ECE-B74A-BE59-BC9E6EED0973}" type="datetimeFigureOut">
              <a:rPr lang="en-US" smtClean="0">
                <a:solidFill>
                  <a:prstClr val="black">
                    <a:tint val="75000"/>
                  </a:prstClr>
                </a:solidFill>
              </a:rPr>
              <a:pPr/>
              <a:t>5/11/23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42E6F9F-9290-3749-BDEF-98DA4158B0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6982D03-65C8-EC4C-884C-B39DC1835E90}"/>
              </a:ext>
            </a:extLst>
          </p:cNvPr>
          <p:cNvSpPr>
            <a:spLocks noGrp="1"/>
          </p:cNvSpPr>
          <p:nvPr>
            <p:ph type="sldNum" sz="quarter" idx="12"/>
          </p:nvPr>
        </p:nvSpPr>
        <p:spPr/>
        <p:txBody>
          <a:bodyPr/>
          <a:lstStyle/>
          <a:p>
            <a:fld id="{DADF5EF3-81F2-E944-B815-72C9242CCD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6709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1A511-32C9-FF41-BB28-378B716A42CF}"/>
              </a:ext>
            </a:extLst>
          </p:cNvPr>
          <p:cNvSpPr>
            <a:spLocks noGrp="1"/>
          </p:cNvSpPr>
          <p:nvPr>
            <p:ph type="title"/>
          </p:nvPr>
        </p:nvSpPr>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87976489-7FAA-134B-9176-23EC371DF92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1A50A9-FEFF-7F49-9C3D-A780F3F784E2}"/>
              </a:ext>
            </a:extLst>
          </p:cNvPr>
          <p:cNvSpPr>
            <a:spLocks noGrp="1"/>
          </p:cNvSpPr>
          <p:nvPr>
            <p:ph type="dt" sz="half" idx="10"/>
          </p:nvPr>
        </p:nvSpPr>
        <p:spPr/>
        <p:txBody>
          <a:bodyPr/>
          <a:lstStyle/>
          <a:p>
            <a:fld id="{C186D6BF-5ECE-B74A-BE59-BC9E6EED0973}"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F783586-F735-9743-9F69-9EE8B8F757B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7CC2935-50A0-814D-9DC0-7FEBBBF1E1FC}"/>
              </a:ext>
            </a:extLst>
          </p:cNvPr>
          <p:cNvSpPr>
            <a:spLocks noGrp="1"/>
          </p:cNvSpPr>
          <p:nvPr>
            <p:ph type="sldNum" sz="quarter" idx="12"/>
          </p:nvPr>
        </p:nvSpPr>
        <p:spPr/>
        <p:txBody>
          <a:bodyPr/>
          <a:lstStyle/>
          <a:p>
            <a:fld id="{DADF5EF3-81F2-E944-B815-72C9242CCD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574465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30DC6C-119E-4743-9B0A-E965260450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696A52F-48B4-F241-8BF5-1F407618535B}"/>
              </a:ext>
            </a:extLst>
          </p:cNvPr>
          <p:cNvSpPr>
            <a:spLocks noGrp="1"/>
          </p:cNvSpPr>
          <p:nvPr>
            <p:ph type="body" orient="vert" idx="1"/>
          </p:nvPr>
        </p:nvSpPr>
        <p:spPr>
          <a:xfrm>
            <a:off x="838200" y="365125"/>
            <a:ext cx="7734300" cy="5811838"/>
          </a:xfrm>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A862419-DE6F-8648-B78A-EED7B60B62F4}"/>
              </a:ext>
            </a:extLst>
          </p:cNvPr>
          <p:cNvSpPr>
            <a:spLocks noGrp="1"/>
          </p:cNvSpPr>
          <p:nvPr>
            <p:ph type="dt" sz="half" idx="10"/>
          </p:nvPr>
        </p:nvSpPr>
        <p:spPr/>
        <p:txBody>
          <a:bodyPr/>
          <a:lstStyle/>
          <a:p>
            <a:fld id="{C186D6BF-5ECE-B74A-BE59-BC9E6EED0973}"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0E8F873-6137-E441-8D36-02E686DDCB2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0D15295-070B-9D4C-8D07-5A1331B61ACD}"/>
              </a:ext>
            </a:extLst>
          </p:cNvPr>
          <p:cNvSpPr>
            <a:spLocks noGrp="1"/>
          </p:cNvSpPr>
          <p:nvPr>
            <p:ph type="sldNum" sz="quarter" idx="12"/>
          </p:nvPr>
        </p:nvSpPr>
        <p:spPr/>
        <p:txBody>
          <a:bodyPr/>
          <a:lstStyle/>
          <a:p>
            <a:fld id="{DADF5EF3-81F2-E944-B815-72C9242CCD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0274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1.pn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image" Target="../media/image1.png"/><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image" Target="../media/image1.png"/><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theme" Target="../theme/theme5.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pn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B62CE9-F254-4F97-8D5D-28AB787965D6}" type="datetimeFigureOut">
              <a:rPr lang="en-US" smtClean="0"/>
              <a:t>5/11/23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C8B077-CEC5-4A9A-8F8B-2FD06D3A8ADA}" type="slidenum">
              <a:rPr lang="en-US" smtClean="0"/>
              <a:t>‹#›</a:t>
            </a:fld>
            <a:endParaRPr lang="en-US"/>
          </a:p>
        </p:txBody>
      </p:sp>
    </p:spTree>
    <p:extLst>
      <p:ext uri="{BB962C8B-B14F-4D97-AF65-F5344CB8AC3E}">
        <p14:creationId xmlns:p14="http://schemas.microsoft.com/office/powerpoint/2010/main" val="20719316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DDAB05-6C7D-4458-8E53-99527E69C469}"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885445-F207-44E6-B161-B51371BA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7378775"/>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txStyles>
    <p:titleStyle>
      <a:lvl1pPr algn="l" defTabSz="914400" rtl="0" eaLnBrk="1" latinLnBrk="0" hangingPunct="1">
        <a:lnSpc>
          <a:spcPct val="90000"/>
        </a:lnSpc>
        <a:spcBef>
          <a:spcPct val="0"/>
        </a:spcBef>
        <a:buNone/>
        <a:defRPr sz="44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DCCEBB-872C-174D-9341-04AA9C8A68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7183297-5177-B64F-90E9-05942F7256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32CA09-26A2-224E-8565-42529A1A5D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86D6BF-5ECE-B74A-BE59-BC9E6EED0973}"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2E4564D-D266-634B-AE36-CA7A644863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2D08A7C-1EF7-7246-B934-C72AB5EDA7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DF5EF3-81F2-E944-B815-72C9242CCD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8721667"/>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DCCEBB-872C-174D-9341-04AA9C8A68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7183297-5177-B64F-90E9-05942F7256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32CA09-26A2-224E-8565-42529A1A5D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86D6BF-5ECE-B74A-BE59-BC9E6EED0973}"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2E4564D-D266-634B-AE36-CA7A644863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2D08A7C-1EF7-7246-B934-C72AB5EDA7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DF5EF3-81F2-E944-B815-72C9242CCD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3649206"/>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DCCEBB-872C-174D-9341-04AA9C8A68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7183297-5177-B64F-90E9-05942F7256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32CA09-26A2-224E-8565-42529A1A5D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86D6BF-5ECE-B74A-BE59-BC9E6EED0973}"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2E4564D-D266-634B-AE36-CA7A644863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2D08A7C-1EF7-7246-B934-C72AB5EDA7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DF5EF3-81F2-E944-B815-72C9242CCD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8276833"/>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7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7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7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7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7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2736831215"/>
      </p:ext>
    </p:extLst>
  </p:cSld>
  <p:clrMap bg1="lt1" tx1="dk1" bg2="dk2" tx2="lt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DDAB05-6C7D-4458-8E53-99527E69C469}"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885445-F207-44E6-B161-B51371BA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3748077"/>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Lst>
  <p:txStyles>
    <p:titleStyle>
      <a:lvl1pPr algn="l" defTabSz="914400" rtl="0" eaLnBrk="1" latinLnBrk="0" hangingPunct="1">
        <a:lnSpc>
          <a:spcPct val="90000"/>
        </a:lnSpc>
        <a:spcBef>
          <a:spcPct val="0"/>
        </a:spcBef>
        <a:buNone/>
        <a:defRPr sz="44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DDAB05-6C7D-4458-8E53-99527E69C469}"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885445-F207-44E6-B161-B51371BA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4121823"/>
      </p:ext>
    </p:extLst>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Lst>
  <p:txStyles>
    <p:titleStyle>
      <a:lvl1pPr algn="l" defTabSz="914400" rtl="0" eaLnBrk="1" latinLnBrk="0" hangingPunct="1">
        <a:lnSpc>
          <a:spcPct val="90000"/>
        </a:lnSpc>
        <a:spcBef>
          <a:spcPct val="0"/>
        </a:spcBef>
        <a:buNone/>
        <a:defRPr sz="44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DCCEBB-872C-174D-9341-04AA9C8A68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7183297-5177-B64F-90E9-05942F7256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32CA09-26A2-224E-8565-42529A1A5D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86D6BF-5ECE-B74A-BE59-BC9E6EED0973}"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2E4564D-D266-634B-AE36-CA7A644863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2D08A7C-1EF7-7246-B934-C72AB5EDA7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DF5EF3-81F2-E944-B815-72C9242CCD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398016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09CB4E-A5CE-DB49-BA88-164F9B438E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57613EB-D335-3B4C-813D-DC58F94AA2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76F965-B121-EE48-A779-CEF874D7B5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349AC6-2149-407C-99DB-512053ED468D}" type="datetime1">
              <a:rPr lang="en-US" smtClean="0">
                <a:solidFill>
                  <a:prstClr val="black">
                    <a:tint val="75000"/>
                  </a:prstClr>
                </a:solidFill>
              </a:rPr>
              <a:pPr/>
              <a:t>5/11/23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20D208E-02E5-754B-8F82-ABCCCEA2BA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solidFill>
                  <a:prstClr val="black">
                    <a:tint val="75000"/>
                  </a:prstClr>
                </a:solidFill>
              </a:rPr>
              <a:t>Brain Links - BI 202, 2019</a:t>
            </a:r>
          </a:p>
        </p:txBody>
      </p:sp>
      <p:sp>
        <p:nvSpPr>
          <p:cNvPr id="6" name="Slide Number Placeholder 5">
            <a:extLst>
              <a:ext uri="{FF2B5EF4-FFF2-40B4-BE49-F238E27FC236}">
                <a16:creationId xmlns:a16="http://schemas.microsoft.com/office/drawing/2014/main" id="{796FFFE7-E011-7845-8305-871B85543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C57CB5-E85C-6946-ABE0-20CB1F3FF8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851893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DCCEBB-872C-174D-9341-04AA9C8A68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7183297-5177-B64F-90E9-05942F7256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32CA09-26A2-224E-8565-42529A1A5D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86D6BF-5ECE-B74A-BE59-BC9E6EED0973}"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2E4564D-D266-634B-AE36-CA7A644863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2D08A7C-1EF7-7246-B934-C72AB5EDA7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DF5EF3-81F2-E944-B815-72C9242CCD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7505577"/>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7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7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7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7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7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247351155"/>
      </p:ext>
    </p:extLst>
  </p:cSld>
  <p:clrMap bg1="lt1" tx1="dk1" bg2="dk2" tx2="lt2" accent1="accent1" accent2="accent2" accent3="accent3" accent4="accent4" accent5="accent5" accent6="accent6" hlink="hlink" folHlink="folHlink"/>
  <p:sldLayoutIdLst>
    <p:sldLayoutId id="2147483722"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6BF017-A649-4DDF-8721-15758EBBAA47}"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A8875C-B48E-4465-8705-B86D7B4026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976905"/>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DDAB05-6C7D-4458-8E53-99527E69C469}"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885445-F207-44E6-B161-B51371BA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8712811"/>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l" defTabSz="914400" rtl="0" eaLnBrk="1" latinLnBrk="0" hangingPunct="1">
        <a:lnSpc>
          <a:spcPct val="90000"/>
        </a:lnSpc>
        <a:spcBef>
          <a:spcPct val="0"/>
        </a:spcBef>
        <a:buNone/>
        <a:defRPr sz="44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DDAB05-6C7D-4458-8E53-99527E69C469}"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885445-F207-44E6-B161-B51371BA85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4167343"/>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l" defTabSz="914400" rtl="0" eaLnBrk="1" latinLnBrk="0" hangingPunct="1">
        <a:lnSpc>
          <a:spcPct val="90000"/>
        </a:lnSpc>
        <a:spcBef>
          <a:spcPct val="0"/>
        </a:spcBef>
        <a:buNone/>
        <a:defRPr sz="44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DCCEBB-872C-174D-9341-04AA9C8A68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7183297-5177-B64F-90E9-05942F7256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832CA09-26A2-224E-8565-42529A1A5D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86D6BF-5ECE-B74A-BE59-BC9E6EED0973}" type="datetimeFigureOut">
              <a:rPr lang="en-US" smtClean="0">
                <a:solidFill>
                  <a:prstClr val="black">
                    <a:tint val="75000"/>
                  </a:prstClr>
                </a:solidFill>
              </a:rPr>
              <a:pPr/>
              <a:t>5/11/23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2E4564D-D266-634B-AE36-CA7A644863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2D08A7C-1EF7-7246-B934-C72AB5EDA7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DF5EF3-81F2-E944-B815-72C9242CCD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9266729"/>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l" defTabSz="914400" rtl="0" eaLnBrk="1" latinLnBrk="0" hangingPunct="1">
        <a:lnSpc>
          <a:spcPct val="90000"/>
        </a:lnSpc>
        <a:spcBef>
          <a:spcPct val="0"/>
        </a:spcBef>
        <a:buNone/>
        <a:defRPr sz="44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00.xml"/><Relationship Id="rId6" Type="http://schemas.openxmlformats.org/officeDocument/2006/relationships/image" Target="../media/image21.jpeg"/><Relationship Id="rId11" Type="http://schemas.openxmlformats.org/officeDocument/2006/relationships/image" Target="../media/image26.png"/><Relationship Id="rId5" Type="http://schemas.openxmlformats.org/officeDocument/2006/relationships/image" Target="../media/image20.jpeg"/><Relationship Id="rId10" Type="http://schemas.openxmlformats.org/officeDocument/2006/relationships/image" Target="../media/image25.png"/><Relationship Id="rId4" Type="http://schemas.openxmlformats.org/officeDocument/2006/relationships/image" Target="../media/image19.gif"/><Relationship Id="rId9" Type="http://schemas.openxmlformats.org/officeDocument/2006/relationships/image" Target="../media/image24.jpeg"/></Relationships>
</file>

<file path=ppt/slides/_rels/slide15.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8.png"/><Relationship Id="rId7"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68.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gif"/><Relationship Id="rId9"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8.xml"/><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9.xml"/><Relationship Id="rId1" Type="http://schemas.openxmlformats.org/officeDocument/2006/relationships/slideLayout" Target="../slideLayouts/slideLayout35.xml"/><Relationship Id="rId5" Type="http://schemas.openxmlformats.org/officeDocument/2006/relationships/image" Target="../media/image30.jpe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35.xml"/><Relationship Id="rId4" Type="http://schemas.openxmlformats.org/officeDocument/2006/relationships/image" Target="../media/image28.jpg"/></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2.jpg"/></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hyperlink" Target="https://faceitabuse.org/ten4rule/"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apps.tn.gov/carat/" TargetMode="External"/><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37.jpeg"/><Relationship Id="rId4" Type="http://schemas.openxmlformats.org/officeDocument/2006/relationships/hyperlink" Target="https://www.tn.gov/dcs/program-areas/child-safety/reporting/child-abuse.html"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42.jpeg"/></Relationships>
</file>

<file path=ppt/slides/_rels/slide3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43.jpg"/></Relationships>
</file>

<file path=ppt/slides/_rels/slide3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44.jpg"/></Relationships>
</file>

<file path=ppt/slides/_rels/slide3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45.jpeg"/></Relationships>
</file>

<file path=ppt/slides/_rels/slide3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9.xml"/><Relationship Id="rId1" Type="http://schemas.openxmlformats.org/officeDocument/2006/relationships/slideLayout" Target="../slideLayouts/slideLayout57.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1.xml"/><Relationship Id="rId1" Type="http://schemas.openxmlformats.org/officeDocument/2006/relationships/slideLayout" Target="../slideLayouts/slideLayout56.xml"/><Relationship Id="rId5" Type="http://schemas.openxmlformats.org/officeDocument/2006/relationships/image" Target="../media/image52.png"/><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2.xml"/><Relationship Id="rId1" Type="http://schemas.openxmlformats.org/officeDocument/2006/relationships/slideLayout" Target="../slideLayouts/slideLayout57.xml"/><Relationship Id="rId5" Type="http://schemas.openxmlformats.org/officeDocument/2006/relationships/image" Target="../media/image55.jpeg"/><Relationship Id="rId4" Type="http://schemas.openxmlformats.org/officeDocument/2006/relationships/image" Target="../media/image54.jpeg"/></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3.xml"/><Relationship Id="rId1" Type="http://schemas.openxmlformats.org/officeDocument/2006/relationships/slideLayout" Target="../slideLayouts/slideLayout56.xml"/><Relationship Id="rId4" Type="http://schemas.openxmlformats.org/officeDocument/2006/relationships/image" Target="../media/image57.png"/></Relationships>
</file>

<file path=ppt/slides/_rels/slide4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4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7.xml"/><Relationship Id="rId1" Type="http://schemas.openxmlformats.org/officeDocument/2006/relationships/slideLayout" Target="../slideLayouts/slideLayout56.xml"/><Relationship Id="rId6" Type="http://schemas.openxmlformats.org/officeDocument/2006/relationships/hyperlink" Target="http://www.braininjurytn.org/service-coordination.html" TargetMode="External"/><Relationship Id="rId5" Type="http://schemas.openxmlformats.org/officeDocument/2006/relationships/image" Target="../media/image61.jpeg"/><Relationship Id="rId4" Type="http://schemas.openxmlformats.org/officeDocument/2006/relationships/image" Target="../media/image60.jpeg"/></Relationships>
</file>

<file path=ppt/slides/_rels/slide4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8.xml"/><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31.jpeg"/><Relationship Id="rId1" Type="http://schemas.openxmlformats.org/officeDocument/2006/relationships/slideLayout" Target="../slideLayouts/slideLayout111.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9.xml"/><Relationship Id="rId1" Type="http://schemas.openxmlformats.org/officeDocument/2006/relationships/slideLayout" Target="../slideLayouts/slideLayout122.xml"/><Relationship Id="rId5" Type="http://schemas.openxmlformats.org/officeDocument/2006/relationships/image" Target="../media/image63.png"/><Relationship Id="rId4" Type="http://schemas.openxmlformats.org/officeDocument/2006/relationships/image" Target="../media/image28.jpg"/></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0.xml"/><Relationship Id="rId1" Type="http://schemas.openxmlformats.org/officeDocument/2006/relationships/slideLayout" Target="../slideLayouts/slideLayout25.xml"/><Relationship Id="rId4" Type="http://schemas.openxmlformats.org/officeDocument/2006/relationships/image" Target="../media/image64.jpeg"/></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1.xml"/><Relationship Id="rId1" Type="http://schemas.openxmlformats.org/officeDocument/2006/relationships/slideLayout" Target="../slideLayouts/slideLayout134.xml"/></Relationships>
</file>

<file path=ppt/slides/_rels/slide5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48.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45.xml"/><Relationship Id="rId1" Type="http://schemas.openxmlformats.org/officeDocument/2006/relationships/tags" Target="../tags/tag1.xml"/><Relationship Id="rId4" Type="http://schemas.openxmlformats.org/officeDocument/2006/relationships/image" Target="../media/image67.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45.xml"/><Relationship Id="rId1" Type="http://schemas.openxmlformats.org/officeDocument/2006/relationships/tags" Target="../tags/tag2.xml"/><Relationship Id="rId5" Type="http://schemas.openxmlformats.org/officeDocument/2006/relationships/image" Target="../media/image68.jpeg"/><Relationship Id="rId4" Type="http://schemas.openxmlformats.org/officeDocument/2006/relationships/image" Target="../media/image28.jpg"/></Relationships>
</file>

<file path=ppt/slides/_rels/slide5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31.jpeg"/><Relationship Id="rId1" Type="http://schemas.openxmlformats.org/officeDocument/2006/relationships/slideLayout" Target="../slideLayouts/slideLayout147.xml"/><Relationship Id="rId5" Type="http://schemas.openxmlformats.org/officeDocument/2006/relationships/image" Target="../media/image70.jpeg"/><Relationship Id="rId4" Type="http://schemas.openxmlformats.org/officeDocument/2006/relationships/image" Target="../media/image69.jpeg"/></Relationships>
</file>

<file path=ppt/slides/_rels/slide5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4.xml"/><Relationship Id="rId1" Type="http://schemas.openxmlformats.org/officeDocument/2006/relationships/slideLayout" Target="../slideLayouts/slideLayout147.xml"/><Relationship Id="rId5" Type="http://schemas.openxmlformats.org/officeDocument/2006/relationships/image" Target="../media/image28.jpg"/><Relationship Id="rId4" Type="http://schemas.openxmlformats.org/officeDocument/2006/relationships/image" Target="../media/image71.jpeg"/></Relationships>
</file>

<file path=ppt/slides/_rels/slide5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5.xml"/><Relationship Id="rId1" Type="http://schemas.openxmlformats.org/officeDocument/2006/relationships/slideLayout" Target="../slideLayouts/slideLayout147.xml"/><Relationship Id="rId5" Type="http://schemas.openxmlformats.org/officeDocument/2006/relationships/image" Target="../media/image72.png"/><Relationship Id="rId4" Type="http://schemas.openxmlformats.org/officeDocument/2006/relationships/image" Target="../media/image28.jpg"/></Relationships>
</file>

<file path=ppt/slides/_rels/slide5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31.jpeg"/><Relationship Id="rId1" Type="http://schemas.openxmlformats.org/officeDocument/2006/relationships/slideLayout" Target="../slideLayouts/slideLayout147.xml"/><Relationship Id="rId5" Type="http://schemas.openxmlformats.org/officeDocument/2006/relationships/image" Target="../media/image70.jpeg"/><Relationship Id="rId4" Type="http://schemas.openxmlformats.org/officeDocument/2006/relationships/image" Target="../media/image69.jpe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6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6.xml"/><Relationship Id="rId1" Type="http://schemas.openxmlformats.org/officeDocument/2006/relationships/slideLayout" Target="../slideLayouts/slideLayout147.xml"/><Relationship Id="rId5" Type="http://schemas.openxmlformats.org/officeDocument/2006/relationships/image" Target="../media/image72.png"/><Relationship Id="rId4" Type="http://schemas.openxmlformats.org/officeDocument/2006/relationships/image" Target="../media/image28.jpg"/></Relationships>
</file>

<file path=ppt/slides/_rels/slide6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31.jpeg"/><Relationship Id="rId1" Type="http://schemas.openxmlformats.org/officeDocument/2006/relationships/slideLayout" Target="../slideLayouts/slideLayout147.xml"/><Relationship Id="rId4" Type="http://schemas.openxmlformats.org/officeDocument/2006/relationships/image" Target="../media/image73.png"/></Relationships>
</file>

<file path=ppt/slides/_rels/slide6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31.jpeg"/><Relationship Id="rId1" Type="http://schemas.openxmlformats.org/officeDocument/2006/relationships/slideLayout" Target="../slideLayouts/slideLayout147.xml"/><Relationship Id="rId4" Type="http://schemas.openxmlformats.org/officeDocument/2006/relationships/image" Target="../media/image74.jpeg"/></Relationships>
</file>

<file path=ppt/slides/_rels/slide6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7.xml"/><Relationship Id="rId1" Type="http://schemas.openxmlformats.org/officeDocument/2006/relationships/slideLayout" Target="../slideLayouts/slideLayout147.xml"/><Relationship Id="rId5" Type="http://schemas.openxmlformats.org/officeDocument/2006/relationships/image" Target="../media/image75.jpeg"/><Relationship Id="rId4" Type="http://schemas.openxmlformats.org/officeDocument/2006/relationships/image" Target="../media/image28.jpg"/></Relationships>
</file>

<file path=ppt/slides/_rels/slide6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8.xml"/><Relationship Id="rId1" Type="http://schemas.openxmlformats.org/officeDocument/2006/relationships/slideLayout" Target="../slideLayouts/slideLayout62.xml"/></Relationships>
</file>

<file path=ppt/slides/_rels/slide6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9.xml"/><Relationship Id="rId1" Type="http://schemas.openxmlformats.org/officeDocument/2006/relationships/slideLayout" Target="../slideLayouts/slideLayout73.xml"/></Relationships>
</file>

<file path=ppt/slides/_rels/slide6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0.xml"/><Relationship Id="rId1" Type="http://schemas.openxmlformats.org/officeDocument/2006/relationships/slideLayout" Target="../slideLayouts/slideLayout156.xml"/><Relationship Id="rId5" Type="http://schemas.openxmlformats.org/officeDocument/2006/relationships/image" Target="../media/image80.png"/><Relationship Id="rId4" Type="http://schemas.openxmlformats.org/officeDocument/2006/relationships/image" Target="../media/image79.jpeg"/></Relationships>
</file>

<file path=ppt/slides/_rels/slide67.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4.jpeg"/><Relationship Id="rId2" Type="http://schemas.openxmlformats.org/officeDocument/2006/relationships/notesSlide" Target="../notesSlides/notesSlide61.xml"/><Relationship Id="rId1" Type="http://schemas.openxmlformats.org/officeDocument/2006/relationships/slideLayout" Target="../slideLayouts/slideLayout84.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6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2.xml"/><Relationship Id="rId1" Type="http://schemas.openxmlformats.org/officeDocument/2006/relationships/slideLayout" Target="../slideLayouts/slideLayout84.xml"/><Relationship Id="rId5" Type="http://schemas.openxmlformats.org/officeDocument/2006/relationships/image" Target="../media/image86.jpeg"/><Relationship Id="rId4" Type="http://schemas.openxmlformats.org/officeDocument/2006/relationships/image" Target="../media/image85.png"/></Relationships>
</file>

<file path=ppt/slides/_rels/slide6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3.xml"/><Relationship Id="rId1" Type="http://schemas.openxmlformats.org/officeDocument/2006/relationships/slideLayout" Target="../slideLayouts/slideLayout79.xml"/><Relationship Id="rId5" Type="http://schemas.openxmlformats.org/officeDocument/2006/relationships/image" Target="../media/image89.jpeg"/><Relationship Id="rId4" Type="http://schemas.openxmlformats.org/officeDocument/2006/relationships/image" Target="../media/image88.jpe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7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4.xml"/><Relationship Id="rId1" Type="http://schemas.openxmlformats.org/officeDocument/2006/relationships/slideLayout" Target="../slideLayouts/slideLayout84.xml"/><Relationship Id="rId5" Type="http://schemas.openxmlformats.org/officeDocument/2006/relationships/image" Target="../media/image91.png"/><Relationship Id="rId4" Type="http://schemas.openxmlformats.org/officeDocument/2006/relationships/image" Target="../media/image90.png"/></Relationships>
</file>

<file path=ppt/slides/_rels/slide7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5.xml"/><Relationship Id="rId1" Type="http://schemas.openxmlformats.org/officeDocument/2006/relationships/slideLayout" Target="../slideLayouts/slideLayout84.xml"/><Relationship Id="rId4" Type="http://schemas.openxmlformats.org/officeDocument/2006/relationships/image" Target="../media/image92.png"/></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6.xml"/><Relationship Id="rId1" Type="http://schemas.openxmlformats.org/officeDocument/2006/relationships/slideLayout" Target="../slideLayouts/slideLayout90.xml"/><Relationship Id="rId5" Type="http://schemas.openxmlformats.org/officeDocument/2006/relationships/image" Target="../media/image93.png"/><Relationship Id="rId4" Type="http://schemas.openxmlformats.org/officeDocument/2006/relationships/image" Target="../media/image28.jpg"/></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7.xml"/><Relationship Id="rId1" Type="http://schemas.openxmlformats.org/officeDocument/2006/relationships/slideLayout" Target="../slideLayouts/slideLayout90.xml"/><Relationship Id="rId4" Type="http://schemas.openxmlformats.org/officeDocument/2006/relationships/image" Target="../media/image94.jpeg"/></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8.xml"/><Relationship Id="rId1" Type="http://schemas.openxmlformats.org/officeDocument/2006/relationships/slideLayout" Target="../slideLayouts/slideLayout90.xml"/><Relationship Id="rId4" Type="http://schemas.openxmlformats.org/officeDocument/2006/relationships/image" Target="../media/image95.png"/></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9.xml"/><Relationship Id="rId1" Type="http://schemas.openxmlformats.org/officeDocument/2006/relationships/slideLayout" Target="../slideLayouts/slideLayout90.xml"/><Relationship Id="rId4" Type="http://schemas.openxmlformats.org/officeDocument/2006/relationships/image" Target="../media/image96.jpeg"/></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0.xml"/><Relationship Id="rId1" Type="http://schemas.openxmlformats.org/officeDocument/2006/relationships/slideLayout" Target="../slideLayouts/slideLayout90.xml"/><Relationship Id="rId5" Type="http://schemas.openxmlformats.org/officeDocument/2006/relationships/image" Target="../media/image98.png"/><Relationship Id="rId4" Type="http://schemas.openxmlformats.org/officeDocument/2006/relationships/image" Target="../media/image97.jpeg"/></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1.xml"/><Relationship Id="rId1" Type="http://schemas.openxmlformats.org/officeDocument/2006/relationships/slideLayout" Target="../slideLayouts/slideLayout90.xml"/><Relationship Id="rId4" Type="http://schemas.openxmlformats.org/officeDocument/2006/relationships/image" Target="../media/image99.png"/></Relationships>
</file>

<file path=ppt/slides/_rels/slide7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72.xml"/><Relationship Id="rId1" Type="http://schemas.openxmlformats.org/officeDocument/2006/relationships/slideLayout" Target="../slideLayouts/slideLayout95.xml"/><Relationship Id="rId4" Type="http://schemas.openxmlformats.org/officeDocument/2006/relationships/image" Target="../media/image101.jpeg"/></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90.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youtube.com/watch?v=YKxV07cisPA&amp;feature=youtu.be" TargetMode="External"/><Relationship Id="rId5" Type="http://schemas.openxmlformats.org/officeDocument/2006/relationships/image" Target="../media/image102.png"/><Relationship Id="rId4" Type="http://schemas.openxmlformats.org/officeDocument/2006/relationships/notesSlide" Target="../notesSlides/notesSlide73.xm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hyperlink" Target="https://www.youtube.com/watch?v=Sno_0Jd8GuA"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74.xml"/><Relationship Id="rId1" Type="http://schemas.openxmlformats.org/officeDocument/2006/relationships/slideLayout" Target="../slideLayouts/slideLayout90.xml"/></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5.xml"/><Relationship Id="rId1" Type="http://schemas.openxmlformats.org/officeDocument/2006/relationships/slideLayout" Target="../slideLayouts/slideLayout90.xml"/><Relationship Id="rId4" Type="http://schemas.openxmlformats.org/officeDocument/2006/relationships/image" Target="../media/image104.png"/></Relationships>
</file>

<file path=ppt/slides/_rels/slide82.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107.png"/><Relationship Id="rId2" Type="http://schemas.openxmlformats.org/officeDocument/2006/relationships/notesSlide" Target="../notesSlides/notesSlide76.xml"/><Relationship Id="rId1" Type="http://schemas.openxmlformats.org/officeDocument/2006/relationships/slideLayout" Target="../slideLayouts/slideLayout89.xml"/><Relationship Id="rId6" Type="http://schemas.openxmlformats.org/officeDocument/2006/relationships/image" Target="../media/image106.png"/><Relationship Id="rId5" Type="http://schemas.openxmlformats.org/officeDocument/2006/relationships/image" Target="../media/image28.jpg"/><Relationship Id="rId4" Type="http://schemas.openxmlformats.org/officeDocument/2006/relationships/image" Target="../media/image105.png"/></Relationships>
</file>

<file path=ppt/slides/_rels/slide8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7.xml"/><Relationship Id="rId1" Type="http://schemas.openxmlformats.org/officeDocument/2006/relationships/slideLayout" Target="../slideLayouts/slideLayout89.xml"/><Relationship Id="rId6" Type="http://schemas.openxmlformats.org/officeDocument/2006/relationships/image" Target="../media/image108.jpeg"/><Relationship Id="rId5" Type="http://schemas.openxmlformats.org/officeDocument/2006/relationships/image" Target="../media/image28.jpg"/><Relationship Id="rId4" Type="http://schemas.openxmlformats.org/officeDocument/2006/relationships/image" Target="../media/image105.png"/></Relationships>
</file>

<file path=ppt/slides/_rels/slide8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95.xml"/></Relationships>
</file>

<file path=ppt/slides/_rels/slide8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78.xml"/><Relationship Id="rId1" Type="http://schemas.openxmlformats.org/officeDocument/2006/relationships/slideLayout" Target="../slideLayouts/slideLayout95.xml"/></Relationships>
</file>

<file path=ppt/slides/_rels/slide8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9.xml"/><Relationship Id="rId1" Type="http://schemas.openxmlformats.org/officeDocument/2006/relationships/slideLayout" Target="../slideLayouts/slideLayout89.xml"/><Relationship Id="rId6" Type="http://schemas.openxmlformats.org/officeDocument/2006/relationships/image" Target="../media/image111.jpeg"/><Relationship Id="rId5" Type="http://schemas.openxmlformats.org/officeDocument/2006/relationships/image" Target="../media/image28.jpg"/><Relationship Id="rId4" Type="http://schemas.openxmlformats.org/officeDocument/2006/relationships/image" Target="../media/image105.png"/></Relationships>
</file>

<file path=ppt/slides/_rels/slide8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0.xml"/><Relationship Id="rId1" Type="http://schemas.openxmlformats.org/officeDocument/2006/relationships/slideLayout" Target="../slideLayouts/slideLayout89.xml"/><Relationship Id="rId6" Type="http://schemas.openxmlformats.org/officeDocument/2006/relationships/image" Target="../media/image112.png"/><Relationship Id="rId5" Type="http://schemas.openxmlformats.org/officeDocument/2006/relationships/image" Target="../media/image28.jpg"/><Relationship Id="rId4" Type="http://schemas.openxmlformats.org/officeDocument/2006/relationships/image" Target="../media/image105.png"/></Relationships>
</file>

<file path=ppt/slides/_rels/slide8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1.xml"/><Relationship Id="rId1" Type="http://schemas.openxmlformats.org/officeDocument/2006/relationships/slideLayout" Target="../slideLayouts/slideLayout89.xml"/><Relationship Id="rId6" Type="http://schemas.openxmlformats.org/officeDocument/2006/relationships/image" Target="../media/image113.png"/><Relationship Id="rId5" Type="http://schemas.openxmlformats.org/officeDocument/2006/relationships/image" Target="../media/image28.jpg"/><Relationship Id="rId4" Type="http://schemas.openxmlformats.org/officeDocument/2006/relationships/image" Target="../media/image105.png"/></Relationships>
</file>

<file path=ppt/slides/_rels/slide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2.xml"/><Relationship Id="rId1" Type="http://schemas.openxmlformats.org/officeDocument/2006/relationships/slideLayout" Target="../slideLayouts/slideLayout90.xml"/><Relationship Id="rId4" Type="http://schemas.openxmlformats.org/officeDocument/2006/relationships/image" Target="../media/image114.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83.xml"/><Relationship Id="rId1" Type="http://schemas.openxmlformats.org/officeDocument/2006/relationships/slideLayout" Target="../slideLayouts/slideLayout95.xml"/></Relationships>
</file>

<file path=ppt/slides/_rels/slide9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84.xml"/><Relationship Id="rId1" Type="http://schemas.openxmlformats.org/officeDocument/2006/relationships/slideLayout" Target="../slideLayouts/slideLayout95.xml"/></Relationships>
</file>

<file path=ppt/slides/_rels/slide9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85.xml"/><Relationship Id="rId1" Type="http://schemas.openxmlformats.org/officeDocument/2006/relationships/slideLayout" Target="../slideLayouts/slideLayout95.xml"/><Relationship Id="rId5" Type="http://schemas.openxmlformats.org/officeDocument/2006/relationships/image" Target="../media/image119.png"/><Relationship Id="rId4" Type="http://schemas.openxmlformats.org/officeDocument/2006/relationships/image" Target="../media/image118.png"/></Relationships>
</file>

<file path=ppt/slides/_rels/slide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6.xml"/><Relationship Id="rId1" Type="http://schemas.openxmlformats.org/officeDocument/2006/relationships/slideLayout" Target="../slideLayouts/slideLayout90.xml"/><Relationship Id="rId4" Type="http://schemas.openxmlformats.org/officeDocument/2006/relationships/image" Target="../media/image120.png"/></Relationships>
</file>

<file path=ppt/slides/_rels/slide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7.xml"/><Relationship Id="rId1" Type="http://schemas.openxmlformats.org/officeDocument/2006/relationships/slideLayout" Target="../slideLayouts/slideLayout90.xml"/><Relationship Id="rId5" Type="http://schemas.openxmlformats.org/officeDocument/2006/relationships/image" Target="../media/image121.png"/><Relationship Id="rId4" Type="http://schemas.openxmlformats.org/officeDocument/2006/relationships/hyperlink" Target="http://www.safecosmetics.org/"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8.xml"/><Relationship Id="rId1" Type="http://schemas.openxmlformats.org/officeDocument/2006/relationships/slideLayout" Target="../slideLayouts/slideLayout90.xml"/><Relationship Id="rId4" Type="http://schemas.openxmlformats.org/officeDocument/2006/relationships/image" Target="../media/image122.jpeg"/></Relationships>
</file>

<file path=ppt/slides/_rels/slide9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89.xml"/><Relationship Id="rId1" Type="http://schemas.openxmlformats.org/officeDocument/2006/relationships/slideLayout" Target="../slideLayouts/slideLayout167.xml"/></Relationships>
</file>

<file path=ppt/slides/_rels/slide97.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4.png"/><Relationship Id="rId7" Type="http://schemas.openxmlformats.org/officeDocument/2006/relationships/image" Target="../media/image127.png"/><Relationship Id="rId12" Type="http://schemas.openxmlformats.org/officeDocument/2006/relationships/hyperlink" Target="https://bit.ly/2W5GCIK" TargetMode="External"/><Relationship Id="rId2" Type="http://schemas.openxmlformats.org/officeDocument/2006/relationships/notesSlide" Target="../notesSlides/notesSlide90.xml"/><Relationship Id="rId1" Type="http://schemas.openxmlformats.org/officeDocument/2006/relationships/slideLayout" Target="../slideLayouts/slideLayout68.xml"/><Relationship Id="rId6" Type="http://schemas.openxmlformats.org/officeDocument/2006/relationships/image" Target="../media/image126.png"/><Relationship Id="rId11" Type="http://schemas.openxmlformats.org/officeDocument/2006/relationships/hyperlink" Target="http://www.tndisability.org/brain" TargetMode="External"/><Relationship Id="rId5" Type="http://schemas.openxmlformats.org/officeDocument/2006/relationships/hyperlink" Target="https://www.youtube.com/channel/UC5NeDDc1pzWyt0YKDHx015A/videos" TargetMode="External"/><Relationship Id="rId10" Type="http://schemas.openxmlformats.org/officeDocument/2006/relationships/image" Target="../media/image130.png"/><Relationship Id="rId4" Type="http://schemas.openxmlformats.org/officeDocument/2006/relationships/image" Target="../media/image125.png"/><Relationship Id="rId9" Type="http://schemas.openxmlformats.org/officeDocument/2006/relationships/image" Target="../media/image1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pic>
        <p:nvPicPr>
          <p:cNvPr id="478" name="Google Shape;478;p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432" y="0"/>
            <a:ext cx="12192000" cy="6874933"/>
          </a:xfrm>
          <a:prstGeom prst="rect">
            <a:avLst/>
          </a:prstGeom>
          <a:noFill/>
          <a:ln>
            <a:noFill/>
          </a:ln>
        </p:spPr>
      </p:pic>
      <p:sp>
        <p:nvSpPr>
          <p:cNvPr id="480" name="Google Shape;480;p1"/>
          <p:cNvSpPr txBox="1"/>
          <p:nvPr/>
        </p:nvSpPr>
        <p:spPr>
          <a:xfrm>
            <a:off x="2458968" y="3878102"/>
            <a:ext cx="4364133" cy="18466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dirty="0">
                <a:solidFill>
                  <a:srgbClr val="606060"/>
                </a:solidFill>
                <a:latin typeface="Lato"/>
                <a:ea typeface="Lato"/>
                <a:cs typeface="Lato"/>
                <a:sym typeface="Lato"/>
              </a:rPr>
              <a:t>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606060"/>
              </a:solidFill>
              <a:latin typeface="Lato"/>
              <a:ea typeface="Lato"/>
              <a:cs typeface="Lato"/>
              <a:sym typeface="Lato"/>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rgbClr val="606060"/>
              </a:solidFill>
              <a:latin typeface="Lato"/>
              <a:ea typeface="Lato"/>
              <a:cs typeface="Lato"/>
              <a:sym typeface="Lato"/>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rgbClr val="606060"/>
              </a:solidFill>
              <a:latin typeface="Calibri"/>
              <a:ea typeface="Calibri"/>
              <a:cs typeface="Calibri"/>
              <a:sym typeface="Calibri"/>
            </a:endParaRPr>
          </a:p>
        </p:txBody>
      </p:sp>
      <p:pic>
        <p:nvPicPr>
          <p:cNvPr id="481" name="Google Shape;481;p1"/>
          <p:cNvPicPr preferRelativeResize="0"/>
          <p:nvPr/>
        </p:nvPicPr>
        <p:blipFill rotWithShape="1">
          <a:blip r:embed="rId4" cstate="screen">
            <a:alphaModFix/>
            <a:extLst>
              <a:ext uri="{28A0092B-C50C-407E-A947-70E740481C1C}">
                <a14:useLocalDpi xmlns:a14="http://schemas.microsoft.com/office/drawing/2010/main"/>
              </a:ext>
            </a:extLst>
          </a:blip>
          <a:srcRect t="63832"/>
          <a:stretch/>
        </p:blipFill>
        <p:spPr>
          <a:xfrm rot="-5400000" flipH="1">
            <a:off x="-3762286" y="1181672"/>
            <a:ext cx="11303321" cy="3801613"/>
          </a:xfrm>
          <a:prstGeom prst="rect">
            <a:avLst/>
          </a:prstGeom>
          <a:noFill/>
          <a:ln>
            <a:noFill/>
          </a:ln>
        </p:spPr>
      </p:pic>
      <p:sp>
        <p:nvSpPr>
          <p:cNvPr id="482" name="Google Shape;482;p1"/>
          <p:cNvSpPr txBox="1"/>
          <p:nvPr/>
        </p:nvSpPr>
        <p:spPr>
          <a:xfrm>
            <a:off x="1782794" y="2329242"/>
            <a:ext cx="8719359" cy="1409576"/>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Clr>
                <a:srgbClr val="000000"/>
              </a:buClr>
              <a:buSzPts val="3600"/>
              <a:buFont typeface="Arial"/>
              <a:buNone/>
            </a:pPr>
            <a:r>
              <a:rPr lang="en-US" sz="4000" b="1" i="0" u="none" strike="noStrike" cap="none" dirty="0">
                <a:solidFill>
                  <a:schemeClr val="dk1"/>
                </a:solidFill>
                <a:latin typeface="+mj-lt"/>
                <a:ea typeface="Arial"/>
                <a:cs typeface="Arial"/>
                <a:sym typeface="Arial"/>
              </a:rPr>
              <a:t>What Foster Parents </a:t>
            </a:r>
            <a:r>
              <a:rPr lang="en-US" sz="4000" b="1" dirty="0">
                <a:solidFill>
                  <a:schemeClr val="dk1"/>
                </a:solidFill>
                <a:latin typeface="+mj-lt"/>
                <a:ea typeface="Arial"/>
                <a:cs typeface="Arial"/>
                <a:sym typeface="Arial"/>
              </a:rPr>
              <a:t>Need to Know about </a:t>
            </a:r>
            <a:r>
              <a:rPr lang="en-US" sz="4000" b="1" i="0" u="none" strike="noStrike" cap="none" dirty="0">
                <a:solidFill>
                  <a:schemeClr val="dk1"/>
                </a:solidFill>
                <a:latin typeface="+mj-lt"/>
                <a:ea typeface="Arial"/>
                <a:cs typeface="Arial"/>
                <a:sym typeface="Arial"/>
              </a:rPr>
              <a:t>Concussion</a:t>
            </a:r>
            <a:endParaRPr sz="4000" b="0" i="0" u="none" strike="noStrike" cap="none" dirty="0">
              <a:solidFill>
                <a:schemeClr val="dk1"/>
              </a:solidFill>
              <a:latin typeface="+mj-lt"/>
              <a:ea typeface="Calibri"/>
              <a:cs typeface="Calibri"/>
              <a:sym typeface="Calibri"/>
            </a:endParaRPr>
          </a:p>
        </p:txBody>
      </p:sp>
      <p:sp>
        <p:nvSpPr>
          <p:cNvPr id="483" name="Google Shape;483;p1"/>
          <p:cNvSpPr txBox="1"/>
          <p:nvPr/>
        </p:nvSpPr>
        <p:spPr>
          <a:xfrm>
            <a:off x="2372998" y="4622819"/>
            <a:ext cx="9552359"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latin typeface="Calibri"/>
                <a:ea typeface="Calibri"/>
                <a:cs typeface="Calibri"/>
                <a:sym typeface="Calibri"/>
              </a:rPr>
              <a:t>Department of Children’s Services Forster Parent Conference </a:t>
            </a:r>
            <a:endParaRPr sz="24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rgbClr val="000000"/>
              </a:solidFill>
              <a:latin typeface="Arial"/>
              <a:ea typeface="Arial"/>
              <a:cs typeface="Arial"/>
              <a:sym typeface="Arial"/>
            </a:endParaRPr>
          </a:p>
        </p:txBody>
      </p:sp>
      <p:sp>
        <p:nvSpPr>
          <p:cNvPr id="484" name="Google Shape;484;p1"/>
          <p:cNvSpPr txBox="1"/>
          <p:nvPr/>
        </p:nvSpPr>
        <p:spPr>
          <a:xfrm>
            <a:off x="2372997" y="5691486"/>
            <a:ext cx="3987461"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Calibri"/>
                <a:ea typeface="Calibri"/>
                <a:cs typeface="Calibri"/>
                <a:sym typeface="Calibri"/>
              </a:rPr>
              <a:t>Jennifer Rayman, </a:t>
            </a:r>
            <a:r>
              <a:rPr lang="en-US" sz="1800" b="0" i="0" u="none" strike="noStrike" cap="none" dirty="0" err="1">
                <a:solidFill>
                  <a:schemeClr val="dk1"/>
                </a:solidFill>
                <a:latin typeface="Calibri"/>
                <a:ea typeface="Calibri"/>
                <a:cs typeface="Calibri"/>
                <a:sym typeface="Calibri"/>
              </a:rPr>
              <a:t>EdS</a:t>
            </a:r>
            <a:r>
              <a:rPr lang="en-US" sz="1800" b="0" i="0" u="none" strike="noStrike" cap="none" dirty="0">
                <a:solidFill>
                  <a:schemeClr val="dk1"/>
                </a:solidFill>
                <a:latin typeface="Calibri"/>
                <a:ea typeface="Calibri"/>
                <a:cs typeface="Calibri"/>
                <a:sym typeface="Calibri"/>
              </a:rPr>
              <a:t>, CRC, CBIS</a:t>
            </a:r>
            <a:endParaRPr lang="en-US" dirty="0">
              <a:solidFill>
                <a:srgbClr val="FF0000"/>
              </a:solidFill>
              <a:latin typeface="Calibri"/>
              <a:ea typeface="Calibri"/>
              <a:cs typeface="Calibri"/>
              <a:sym typeface="Calibri"/>
            </a:endParaRPr>
          </a:p>
          <a:p>
            <a:pPr lvl="0">
              <a:buClr>
                <a:srgbClr val="000000"/>
              </a:buClr>
              <a:buSzPts val="1800"/>
            </a:pPr>
            <a:r>
              <a:rPr lang="en-US" dirty="0">
                <a:solidFill>
                  <a:schemeClr val="dk1"/>
                </a:solidFill>
                <a:latin typeface="Calibri"/>
                <a:ea typeface="Calibri"/>
                <a:cs typeface="Calibri"/>
                <a:sym typeface="Calibri"/>
              </a:rPr>
              <a:t>Wendy </a:t>
            </a:r>
            <a:r>
              <a:rPr lang="en-US" dirty="0" err="1">
                <a:solidFill>
                  <a:schemeClr val="dk1"/>
                </a:solidFill>
                <a:latin typeface="Calibri"/>
                <a:ea typeface="Calibri"/>
                <a:cs typeface="Calibri"/>
                <a:sym typeface="Calibri"/>
              </a:rPr>
              <a:t>Ellmo</a:t>
            </a:r>
            <a:r>
              <a:rPr lang="en-US" dirty="0">
                <a:solidFill>
                  <a:schemeClr val="dk1"/>
                </a:solidFill>
                <a:latin typeface="Calibri"/>
                <a:ea typeface="Calibri"/>
                <a:cs typeface="Calibri"/>
                <a:sym typeface="Calibri"/>
              </a:rPr>
              <a:t>, MS, CCC-SLP, BCNCDS</a:t>
            </a:r>
            <a:endParaRPr dirty="0">
              <a:solidFill>
                <a:schemeClr val="dk1"/>
              </a:solidFill>
              <a:latin typeface="Calibri"/>
              <a:ea typeface="Calibri"/>
              <a:cs typeface="Calibri"/>
              <a:sym typeface="Calibri"/>
            </a:endParaRPr>
          </a:p>
        </p:txBody>
      </p:sp>
      <p:pic>
        <p:nvPicPr>
          <p:cNvPr id="485" name="Google Shape;485;p1"/>
          <p:cNvPicPr preferRelativeResize="0"/>
          <p:nvPr/>
        </p:nvPicPr>
        <p:blipFill rotWithShape="1">
          <a:blip r:embed="rId5">
            <a:alphaModFix/>
          </a:blip>
          <a:srcRect/>
          <a:stretch/>
        </p:blipFill>
        <p:spPr>
          <a:xfrm>
            <a:off x="8416343" y="5152663"/>
            <a:ext cx="3164098" cy="1548518"/>
          </a:xfrm>
          <a:prstGeom prst="rect">
            <a:avLst/>
          </a:prstGeom>
          <a:noFill/>
          <a:ln>
            <a:noFill/>
          </a:ln>
        </p:spPr>
      </p:pic>
    </p:spTree>
    <p:extLst>
      <p:ext uri="{BB962C8B-B14F-4D97-AF65-F5344CB8AC3E}">
        <p14:creationId xmlns:p14="http://schemas.microsoft.com/office/powerpoint/2010/main" val="34059516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p13"/>
          <p:cNvSpPr txBox="1">
            <a:spLocks noGrp="1"/>
          </p:cNvSpPr>
          <p:nvPr>
            <p:ph type="title"/>
          </p:nvPr>
        </p:nvSpPr>
        <p:spPr>
          <a:xfrm>
            <a:off x="1607601" y="213573"/>
            <a:ext cx="8997820" cy="1376539"/>
          </a:xfrm>
          <a:prstGeom prst="rect">
            <a:avLst/>
          </a:prstGeom>
          <a:solidFill>
            <a:srgbClr val="1D5EAC"/>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D5EAC"/>
              </a:buClr>
              <a:buSzPts val="4000"/>
              <a:buFont typeface="Calibri"/>
              <a:buNone/>
            </a:pPr>
            <a:r>
              <a:rPr lang="en-US" sz="4000" b="1" dirty="0">
                <a:solidFill>
                  <a:schemeClr val="lt1"/>
                </a:solidFill>
                <a:latin typeface="Calibri"/>
                <a:ea typeface="Calibri"/>
                <a:cs typeface="Calibri"/>
                <a:sym typeface="Calibri"/>
              </a:rPr>
              <a:t>Common Symptoms Following </a:t>
            </a:r>
            <a:br>
              <a:rPr lang="en-US" sz="4000" b="1" dirty="0">
                <a:solidFill>
                  <a:schemeClr val="lt1"/>
                </a:solidFill>
                <a:latin typeface="Calibri"/>
                <a:ea typeface="Calibri"/>
                <a:cs typeface="Calibri"/>
                <a:sym typeface="Calibri"/>
              </a:rPr>
            </a:br>
            <a:r>
              <a:rPr lang="en-US" sz="4000" b="1" dirty="0">
                <a:solidFill>
                  <a:schemeClr val="lt1"/>
                </a:solidFill>
                <a:latin typeface="Calibri"/>
                <a:ea typeface="Calibri"/>
                <a:cs typeface="Calibri"/>
                <a:sym typeface="Calibri"/>
              </a:rPr>
              <a:t>Concussion for the Younger Child</a:t>
            </a:r>
            <a:endParaRPr sz="4000" b="1" dirty="0">
              <a:solidFill>
                <a:schemeClr val="lt1"/>
              </a:solidFill>
              <a:latin typeface="Calibri"/>
              <a:ea typeface="Calibri"/>
              <a:cs typeface="Calibri"/>
              <a:sym typeface="Calibri"/>
            </a:endParaRPr>
          </a:p>
        </p:txBody>
      </p:sp>
      <p:sp>
        <p:nvSpPr>
          <p:cNvPr id="582" name="Google Shape;582;p13"/>
          <p:cNvSpPr/>
          <p:nvPr/>
        </p:nvSpPr>
        <p:spPr>
          <a:xfrm>
            <a:off x="4694475" y="1942046"/>
            <a:ext cx="5263564" cy="4524275"/>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2400"/>
              <a:buFont typeface="Calibri"/>
              <a:buNone/>
            </a:pPr>
            <a:r>
              <a:rPr lang="en-US" sz="2400" b="1" i="0" u="none" strike="noStrike" cap="none" dirty="0">
                <a:solidFill>
                  <a:srgbClr val="000000"/>
                </a:solidFill>
                <a:latin typeface="Calibri"/>
                <a:ea typeface="Calibri"/>
                <a:cs typeface="Calibri"/>
                <a:sym typeface="Calibri"/>
              </a:rPr>
              <a:t>Same as Older Child or Adult, but also</a:t>
            </a:r>
            <a:endParaRPr sz="2400" b="0" i="0" u="none" strike="noStrike" cap="none" dirty="0">
              <a:solidFill>
                <a:srgbClr val="000000"/>
              </a:solidFill>
              <a:latin typeface="Calibri"/>
              <a:ea typeface="Calibri"/>
              <a:cs typeface="Calibri"/>
              <a:sym typeface="Calibri"/>
            </a:endParaRPr>
          </a:p>
          <a:p>
            <a:pPr marL="342900" marR="0" lvl="0" indent="-342900" algn="l" rtl="0">
              <a:lnSpc>
                <a:spcPct val="150000"/>
              </a:lnSpc>
              <a:spcBef>
                <a:spcPts val="0"/>
              </a:spcBef>
              <a:spcAft>
                <a:spcPts val="0"/>
              </a:spcAft>
              <a:buClr>
                <a:srgbClr val="000000"/>
              </a:buClr>
              <a:buSzPts val="2400"/>
              <a:buFont typeface="Calibri"/>
              <a:buChar char="•"/>
            </a:pPr>
            <a:r>
              <a:rPr lang="en-US" sz="2400" b="0" i="0" u="none" strike="noStrike" cap="none" dirty="0">
                <a:solidFill>
                  <a:srgbClr val="000000"/>
                </a:solidFill>
                <a:latin typeface="Calibri"/>
                <a:ea typeface="Calibri"/>
                <a:cs typeface="Calibri"/>
                <a:sym typeface="Calibri"/>
              </a:rPr>
              <a:t>Appetite Changes</a:t>
            </a:r>
            <a:endParaRPr sz="1400" b="0" i="0" u="none" strike="noStrike" cap="none" dirty="0">
              <a:solidFill>
                <a:srgbClr val="000000"/>
              </a:solidFill>
              <a:latin typeface="Calibri"/>
              <a:ea typeface="Calibri"/>
              <a:cs typeface="Calibri"/>
              <a:sym typeface="Calibri"/>
            </a:endParaRPr>
          </a:p>
          <a:p>
            <a:pPr marL="342900" marR="0" lvl="0" indent="-342900" algn="l" rtl="0">
              <a:lnSpc>
                <a:spcPct val="150000"/>
              </a:lnSpc>
              <a:spcBef>
                <a:spcPts val="0"/>
              </a:spcBef>
              <a:spcAft>
                <a:spcPts val="0"/>
              </a:spcAft>
              <a:buClr>
                <a:srgbClr val="000000"/>
              </a:buClr>
              <a:buSzPts val="2400"/>
              <a:buFont typeface="Calibri"/>
              <a:buChar char="•"/>
            </a:pPr>
            <a:r>
              <a:rPr lang="en-US" sz="2400" b="1" i="0" u="none" strike="noStrike" cap="none" dirty="0">
                <a:solidFill>
                  <a:srgbClr val="1D5EAC"/>
                </a:solidFill>
                <a:latin typeface="Calibri"/>
                <a:ea typeface="Calibri"/>
                <a:cs typeface="Calibri"/>
                <a:sym typeface="Calibri"/>
              </a:rPr>
              <a:t>Behavioral Dysregulation</a:t>
            </a:r>
            <a:endParaRPr sz="1400" b="1" i="0" u="none" strike="noStrike" cap="none" dirty="0">
              <a:solidFill>
                <a:srgbClr val="1D5EAC"/>
              </a:solidFill>
              <a:latin typeface="Calibri"/>
              <a:ea typeface="Calibri"/>
              <a:cs typeface="Calibri"/>
              <a:sym typeface="Calibri"/>
            </a:endParaRPr>
          </a:p>
          <a:p>
            <a:pPr marL="342900" marR="0" lvl="0" indent="-342900" algn="l" rtl="0">
              <a:lnSpc>
                <a:spcPct val="150000"/>
              </a:lnSpc>
              <a:spcBef>
                <a:spcPts val="0"/>
              </a:spcBef>
              <a:spcAft>
                <a:spcPts val="0"/>
              </a:spcAft>
              <a:buClr>
                <a:srgbClr val="000000"/>
              </a:buClr>
              <a:buSzPts val="2400"/>
              <a:buFont typeface="Calibri"/>
              <a:buChar char="•"/>
            </a:pPr>
            <a:r>
              <a:rPr lang="en-US" sz="2400" b="1" i="0" u="none" strike="noStrike" cap="none" dirty="0">
                <a:solidFill>
                  <a:srgbClr val="1D5EAC"/>
                </a:solidFill>
                <a:latin typeface="Calibri"/>
                <a:ea typeface="Calibri"/>
                <a:cs typeface="Calibri"/>
                <a:sym typeface="Calibri"/>
              </a:rPr>
              <a:t>Decreased Engagement</a:t>
            </a:r>
            <a:endParaRPr sz="1400" b="1" i="0" u="none" strike="noStrike" cap="none" dirty="0">
              <a:solidFill>
                <a:srgbClr val="1D5EAC"/>
              </a:solidFill>
              <a:latin typeface="Calibri"/>
              <a:ea typeface="Calibri"/>
              <a:cs typeface="Calibri"/>
              <a:sym typeface="Calibri"/>
            </a:endParaRPr>
          </a:p>
          <a:p>
            <a:pPr marL="342900" marR="0" lvl="0" indent="-342900" algn="l" rtl="0">
              <a:lnSpc>
                <a:spcPct val="150000"/>
              </a:lnSpc>
              <a:spcBef>
                <a:spcPts val="0"/>
              </a:spcBef>
              <a:spcAft>
                <a:spcPts val="0"/>
              </a:spcAft>
              <a:buClr>
                <a:srgbClr val="000000"/>
              </a:buClr>
              <a:buSzPts val="2400"/>
              <a:buFont typeface="Calibri"/>
              <a:buChar char="•"/>
            </a:pPr>
            <a:r>
              <a:rPr lang="en-US" sz="2400" b="0" i="0" u="none" strike="noStrike" cap="none" dirty="0">
                <a:solidFill>
                  <a:srgbClr val="000000"/>
                </a:solidFill>
                <a:latin typeface="Calibri"/>
                <a:ea typeface="Calibri"/>
                <a:cs typeface="Calibri"/>
                <a:sym typeface="Calibri"/>
              </a:rPr>
              <a:t>Disrupted Sleep</a:t>
            </a:r>
            <a:endParaRPr sz="1400" b="0" i="0" u="none" strike="noStrike" cap="none" dirty="0">
              <a:solidFill>
                <a:srgbClr val="000000"/>
              </a:solidFill>
              <a:latin typeface="Calibri"/>
              <a:ea typeface="Calibri"/>
              <a:cs typeface="Calibri"/>
              <a:sym typeface="Calibri"/>
            </a:endParaRPr>
          </a:p>
          <a:p>
            <a:pPr marL="342900" marR="0" lvl="0" indent="-342900" algn="l" rtl="0">
              <a:lnSpc>
                <a:spcPct val="150000"/>
              </a:lnSpc>
              <a:spcBef>
                <a:spcPts val="0"/>
              </a:spcBef>
              <a:spcAft>
                <a:spcPts val="0"/>
              </a:spcAft>
              <a:buClr>
                <a:srgbClr val="000000"/>
              </a:buClr>
              <a:buSzPts val="2400"/>
              <a:buFont typeface="Calibri"/>
              <a:buChar char="•"/>
            </a:pPr>
            <a:r>
              <a:rPr lang="en-US" sz="2400" b="0" i="0" u="none" strike="noStrike" cap="none" dirty="0">
                <a:solidFill>
                  <a:srgbClr val="000000"/>
                </a:solidFill>
                <a:latin typeface="Calibri"/>
                <a:ea typeface="Calibri"/>
                <a:cs typeface="Calibri"/>
                <a:sym typeface="Calibri"/>
              </a:rPr>
              <a:t>Continence Issues</a:t>
            </a:r>
            <a:endParaRPr sz="1400" b="0" i="0" u="none" strike="noStrike" cap="none" dirty="0">
              <a:solidFill>
                <a:srgbClr val="000000"/>
              </a:solidFill>
              <a:latin typeface="Calibri"/>
              <a:ea typeface="Calibri"/>
              <a:cs typeface="Calibri"/>
              <a:sym typeface="Calibri"/>
            </a:endParaRPr>
          </a:p>
          <a:p>
            <a:pPr marL="342900" marR="0" lvl="0" indent="-342900" algn="l" rtl="0">
              <a:lnSpc>
                <a:spcPct val="150000"/>
              </a:lnSpc>
              <a:spcBef>
                <a:spcPts val="0"/>
              </a:spcBef>
              <a:spcAft>
                <a:spcPts val="0"/>
              </a:spcAft>
              <a:buClr>
                <a:srgbClr val="000000"/>
              </a:buClr>
              <a:buSzPts val="2400"/>
              <a:buFont typeface="Calibri"/>
              <a:buChar char="•"/>
            </a:pPr>
            <a:r>
              <a:rPr lang="en-US" sz="2400" b="0" i="0" u="none" strike="noStrike" cap="none" dirty="0">
                <a:solidFill>
                  <a:srgbClr val="000000"/>
                </a:solidFill>
                <a:latin typeface="Calibri"/>
                <a:ea typeface="Calibri"/>
                <a:cs typeface="Calibri"/>
                <a:sym typeface="Calibri"/>
              </a:rPr>
              <a:t>Increased Dependence </a:t>
            </a:r>
            <a:endParaRPr sz="1400" b="0" i="0" u="none" strike="noStrike" cap="none" dirty="0">
              <a:solidFill>
                <a:srgbClr val="000000"/>
              </a:solidFill>
              <a:latin typeface="Calibri"/>
              <a:ea typeface="Calibri"/>
              <a:cs typeface="Calibri"/>
              <a:sym typeface="Calibri"/>
            </a:endParaRPr>
          </a:p>
          <a:p>
            <a:pPr marL="342900" marR="0" lvl="0" indent="-342900" algn="l" rtl="0">
              <a:lnSpc>
                <a:spcPct val="150000"/>
              </a:lnSpc>
              <a:spcBef>
                <a:spcPts val="0"/>
              </a:spcBef>
              <a:spcAft>
                <a:spcPts val="0"/>
              </a:spcAft>
              <a:buClr>
                <a:srgbClr val="000000"/>
              </a:buClr>
              <a:buSzPts val="2400"/>
              <a:buFont typeface="Calibri"/>
              <a:buChar char="•"/>
            </a:pPr>
            <a:r>
              <a:rPr lang="en-US" sz="2400" b="0" i="0" u="none" strike="noStrike" cap="none" dirty="0">
                <a:solidFill>
                  <a:srgbClr val="000000"/>
                </a:solidFill>
                <a:latin typeface="Calibri"/>
                <a:ea typeface="Calibri"/>
                <a:cs typeface="Calibri"/>
                <a:sym typeface="Calibri"/>
              </a:rPr>
              <a:t>Stomachaches</a:t>
            </a:r>
            <a:endParaRPr sz="2400" b="1" i="0" u="none" strike="noStrike" cap="none" dirty="0">
              <a:solidFill>
                <a:srgbClr val="000000"/>
              </a:solidFill>
              <a:latin typeface="Calibri"/>
              <a:ea typeface="Calibri"/>
              <a:cs typeface="Calibri"/>
              <a:sym typeface="Calibri"/>
            </a:endParaRPr>
          </a:p>
        </p:txBody>
      </p:sp>
      <p:sp>
        <p:nvSpPr>
          <p:cNvPr id="583" name="Google Shape;583;p13"/>
          <p:cNvSpPr txBox="1"/>
          <p:nvPr/>
        </p:nvSpPr>
        <p:spPr>
          <a:xfrm>
            <a:off x="9591905" y="6152092"/>
            <a:ext cx="1504937"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dirty="0">
                <a:solidFill>
                  <a:srgbClr val="000000"/>
                </a:solidFill>
                <a:latin typeface="Calibri"/>
                <a:ea typeface="Calibri"/>
                <a:cs typeface="Calibri"/>
                <a:sym typeface="Calibri"/>
              </a:rPr>
              <a:t>Suskauer et al, 2018</a:t>
            </a:r>
            <a:endParaRPr sz="1200" b="0" i="0" u="none" strike="noStrike" cap="none" dirty="0">
              <a:solidFill>
                <a:srgbClr val="000000"/>
              </a:solidFill>
              <a:latin typeface="Calibri"/>
              <a:ea typeface="Calibri"/>
              <a:cs typeface="Calibri"/>
              <a:sym typeface="Calibri"/>
            </a:endParaRPr>
          </a:p>
        </p:txBody>
      </p:sp>
      <p:pic>
        <p:nvPicPr>
          <p:cNvPr id="584" name="Google Shape;584;p13"/>
          <p:cNvPicPr preferRelativeResize="0"/>
          <p:nvPr/>
        </p:nvPicPr>
        <p:blipFill rotWithShape="1">
          <a:blip r:embed="rId3">
            <a:alphaModFix/>
          </a:blip>
          <a:srcRect/>
          <a:stretch/>
        </p:blipFill>
        <p:spPr>
          <a:xfrm>
            <a:off x="1415626" y="1942046"/>
            <a:ext cx="2798307" cy="4487045"/>
          </a:xfrm>
          <a:prstGeom prst="rect">
            <a:avLst/>
          </a:prstGeom>
          <a:noFill/>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166475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pic>
        <p:nvPicPr>
          <p:cNvPr id="590" name="Google Shape;590;p1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12192000" cy="6874933"/>
          </a:xfrm>
          <a:prstGeom prst="rect">
            <a:avLst/>
          </a:prstGeom>
          <a:noFill/>
          <a:ln>
            <a:noFill/>
          </a:ln>
        </p:spPr>
      </p:pic>
      <p:sp>
        <p:nvSpPr>
          <p:cNvPr id="592" name="Google Shape;592;p14"/>
          <p:cNvSpPr txBox="1"/>
          <p:nvPr/>
        </p:nvSpPr>
        <p:spPr>
          <a:xfrm>
            <a:off x="2639505" y="2658359"/>
            <a:ext cx="473206" cy="369332"/>
          </a:xfrm>
          <a:prstGeom prst="rect">
            <a:avLst/>
          </a:prstGeom>
          <a:noFill/>
          <a:ln>
            <a:noFill/>
          </a:ln>
        </p:spPr>
        <p:txBody>
          <a:bodyPr spcFirstLastPara="1" wrap="square" lIns="91425" tIns="45700" rIns="91425" bIns="45700" anchor="t" anchorCtr="0">
            <a:spAutoFit/>
          </a:bodyPr>
          <a:lstStyle/>
          <a:p>
            <a:pPr marL="285750" marR="0" lvl="0" indent="-17145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93" name="Google Shape;593;p14"/>
          <p:cNvSpPr/>
          <p:nvPr/>
        </p:nvSpPr>
        <p:spPr>
          <a:xfrm>
            <a:off x="0" y="474980"/>
            <a:ext cx="6392091" cy="1295400"/>
          </a:xfrm>
          <a:prstGeom prst="rect">
            <a:avLst/>
          </a:prstGeom>
          <a:solidFill>
            <a:srgbClr val="1D5EAC"/>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dirty="0">
                <a:solidFill>
                  <a:schemeClr val="lt1"/>
                </a:solidFill>
                <a:latin typeface="Calibri"/>
                <a:ea typeface="Calibri"/>
                <a:cs typeface="Calibri"/>
                <a:sym typeface="Calibri"/>
              </a:rPr>
              <a:t>Missing the Very Young:</a:t>
            </a:r>
            <a:endParaRPr sz="1400" b="1" i="0" u="none" strike="noStrike" cap="none" dirty="0">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dirty="0">
                <a:solidFill>
                  <a:schemeClr val="lt1"/>
                </a:solidFill>
                <a:latin typeface="Calibri"/>
                <a:ea typeface="Calibri"/>
                <a:cs typeface="Calibri"/>
                <a:sym typeface="Calibri"/>
              </a:rPr>
              <a:t>What to look for</a:t>
            </a:r>
            <a:endParaRPr sz="3200" b="1" i="0" u="none" strike="noStrike" cap="none" dirty="0">
              <a:solidFill>
                <a:schemeClr val="lt1"/>
              </a:solidFill>
              <a:latin typeface="Calibri"/>
              <a:ea typeface="Calibri"/>
              <a:cs typeface="Calibri"/>
              <a:sym typeface="Calibri"/>
            </a:endParaRPr>
          </a:p>
        </p:txBody>
      </p:sp>
      <p:sp>
        <p:nvSpPr>
          <p:cNvPr id="594" name="Google Shape;594;p14" descr="bug .jpg"/>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95" name="Google Shape;595;p14"/>
          <p:cNvSpPr txBox="1"/>
          <p:nvPr/>
        </p:nvSpPr>
        <p:spPr>
          <a:xfrm>
            <a:off x="1037950" y="2815515"/>
            <a:ext cx="5150064" cy="2862282"/>
          </a:xfrm>
          <a:prstGeom prst="rect">
            <a:avLst/>
          </a:prstGeom>
          <a:solidFill>
            <a:schemeClr val="lt1"/>
          </a:solid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chemeClr val="dk1"/>
              </a:buClr>
              <a:buSzPts val="2400"/>
              <a:buFont typeface="Calibri"/>
              <a:buChar char="•"/>
            </a:pPr>
            <a:r>
              <a:rPr lang="en-US" sz="2400" b="0" i="0" u="none" strike="noStrike" cap="none" dirty="0">
                <a:solidFill>
                  <a:schemeClr val="dk1"/>
                </a:solidFill>
                <a:latin typeface="Calibri"/>
                <a:ea typeface="Calibri"/>
                <a:cs typeface="Calibri"/>
                <a:sym typeface="Calibri"/>
              </a:rPr>
              <a:t>Touching or holding their head</a:t>
            </a:r>
            <a:endParaRPr sz="2400" b="0" i="0" u="none" strike="noStrike" cap="none" dirty="0">
              <a:solidFill>
                <a:srgbClr val="000000"/>
              </a:solidFill>
              <a:latin typeface="Calibri"/>
              <a:ea typeface="Calibri"/>
              <a:cs typeface="Calibri"/>
              <a:sym typeface="Calibri"/>
            </a:endParaRPr>
          </a:p>
          <a:p>
            <a:pPr marL="342900" marR="0" lvl="0" indent="-342900" algn="l" rtl="0">
              <a:lnSpc>
                <a:spcPct val="150000"/>
              </a:lnSpc>
              <a:spcBef>
                <a:spcPts val="0"/>
              </a:spcBef>
              <a:spcAft>
                <a:spcPts val="0"/>
              </a:spcAft>
              <a:buClr>
                <a:schemeClr val="dk1"/>
              </a:buClr>
              <a:buSzPts val="2400"/>
              <a:buFont typeface="Calibri"/>
              <a:buChar char="•"/>
            </a:pPr>
            <a:r>
              <a:rPr lang="en-US" sz="2400" b="0" i="0" u="none" strike="noStrike" cap="none" dirty="0">
                <a:solidFill>
                  <a:schemeClr val="dk1"/>
                </a:solidFill>
                <a:latin typeface="Calibri"/>
                <a:ea typeface="Calibri"/>
                <a:cs typeface="Calibri"/>
                <a:sym typeface="Calibri"/>
              </a:rPr>
              <a:t>Startling to light or noise</a:t>
            </a:r>
            <a:endParaRPr sz="2400" b="0" i="0" u="none" strike="noStrike" cap="none" dirty="0">
              <a:solidFill>
                <a:srgbClr val="000000"/>
              </a:solidFill>
              <a:latin typeface="Calibri"/>
              <a:ea typeface="Calibri"/>
              <a:cs typeface="Calibri"/>
              <a:sym typeface="Calibri"/>
            </a:endParaRPr>
          </a:p>
          <a:p>
            <a:pPr marL="342900" marR="0" lvl="0" indent="-342900" algn="l" rtl="0">
              <a:lnSpc>
                <a:spcPct val="150000"/>
              </a:lnSpc>
              <a:spcBef>
                <a:spcPts val="0"/>
              </a:spcBef>
              <a:spcAft>
                <a:spcPts val="0"/>
              </a:spcAft>
              <a:buClr>
                <a:schemeClr val="dk1"/>
              </a:buClr>
              <a:buSzPts val="2400"/>
              <a:buFont typeface="Calibri"/>
              <a:buChar char="•"/>
            </a:pPr>
            <a:r>
              <a:rPr lang="en-US" sz="2400" b="0" i="0" u="none" strike="noStrike" cap="none" dirty="0">
                <a:solidFill>
                  <a:schemeClr val="dk1"/>
                </a:solidFill>
                <a:latin typeface="Calibri"/>
                <a:ea typeface="Calibri"/>
                <a:cs typeface="Calibri"/>
                <a:sym typeface="Calibri"/>
              </a:rPr>
              <a:t>Forgetting routines</a:t>
            </a:r>
            <a:endParaRPr sz="2400" b="0" i="0" u="none" strike="noStrike" cap="none" dirty="0">
              <a:solidFill>
                <a:srgbClr val="000000"/>
              </a:solidFill>
              <a:latin typeface="Calibri"/>
              <a:ea typeface="Calibri"/>
              <a:cs typeface="Calibri"/>
              <a:sym typeface="Calibri"/>
            </a:endParaRPr>
          </a:p>
          <a:p>
            <a:pPr marL="342900" marR="0" lvl="0" indent="-342900" algn="l" rtl="0">
              <a:lnSpc>
                <a:spcPct val="150000"/>
              </a:lnSpc>
              <a:spcBef>
                <a:spcPts val="0"/>
              </a:spcBef>
              <a:spcAft>
                <a:spcPts val="0"/>
              </a:spcAft>
              <a:buClr>
                <a:schemeClr val="dk1"/>
              </a:buClr>
              <a:buSzPts val="2400"/>
              <a:buFont typeface="Calibri"/>
              <a:buChar char="•"/>
            </a:pPr>
            <a:r>
              <a:rPr lang="en-US" sz="2400" b="0" i="0" u="none" strike="noStrike" cap="none" dirty="0">
                <a:solidFill>
                  <a:schemeClr val="dk1"/>
                </a:solidFill>
                <a:latin typeface="Calibri"/>
                <a:ea typeface="Calibri"/>
                <a:cs typeface="Calibri"/>
                <a:sym typeface="Calibri"/>
              </a:rPr>
              <a:t>Changes in any skill they already had</a:t>
            </a:r>
            <a:endParaRPr sz="2400" b="0" i="0" u="none" strike="noStrike" cap="none" dirty="0">
              <a:solidFill>
                <a:srgbClr val="000000"/>
              </a:solidFill>
              <a:latin typeface="Calibri"/>
              <a:ea typeface="Calibri"/>
              <a:cs typeface="Calibri"/>
              <a:sym typeface="Calibri"/>
            </a:endParaRPr>
          </a:p>
          <a:p>
            <a:pPr marL="342900" marR="0" lvl="0" indent="-342900" algn="l" rtl="0">
              <a:lnSpc>
                <a:spcPct val="150000"/>
              </a:lnSpc>
              <a:spcBef>
                <a:spcPts val="0"/>
              </a:spcBef>
              <a:spcAft>
                <a:spcPts val="0"/>
              </a:spcAft>
              <a:buClr>
                <a:schemeClr val="dk1"/>
              </a:buClr>
              <a:buSzPts val="2400"/>
              <a:buFont typeface="Calibri"/>
              <a:buChar char="•"/>
            </a:pPr>
            <a:r>
              <a:rPr lang="en-US" sz="2400" b="0" i="0" u="none" strike="noStrike" cap="none" dirty="0">
                <a:solidFill>
                  <a:schemeClr val="dk1"/>
                </a:solidFill>
                <a:latin typeface="Calibri"/>
                <a:ea typeface="Calibri"/>
                <a:cs typeface="Calibri"/>
                <a:sym typeface="Calibri"/>
              </a:rPr>
              <a:t>More clingy, emotional or withdrawn</a:t>
            </a:r>
            <a:endParaRPr sz="2400" b="0" i="0" u="none" strike="noStrike" cap="none" dirty="0">
              <a:solidFill>
                <a:srgbClr val="000000"/>
              </a:solidFill>
              <a:latin typeface="Calibri"/>
              <a:ea typeface="Calibri"/>
              <a:cs typeface="Calibri"/>
              <a:sym typeface="Calibri"/>
            </a:endParaRPr>
          </a:p>
        </p:txBody>
      </p:sp>
      <p:sp>
        <p:nvSpPr>
          <p:cNvPr id="596" name="Google Shape;596;p14"/>
          <p:cNvSpPr txBox="1"/>
          <p:nvPr/>
        </p:nvSpPr>
        <p:spPr>
          <a:xfrm>
            <a:off x="7187910" y="3369513"/>
            <a:ext cx="4298484" cy="2308284"/>
          </a:xfrm>
          <a:prstGeom prst="rect">
            <a:avLst/>
          </a:prstGeom>
          <a:solidFill>
            <a:schemeClr val="lt1"/>
          </a:solid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rgbClr val="000000"/>
              </a:buClr>
              <a:buSzPts val="2400"/>
              <a:buFont typeface="Calibri"/>
              <a:buChar char="•"/>
            </a:pPr>
            <a:r>
              <a:rPr lang="en-US" sz="2400" b="0" i="0" u="none" strike="noStrike" cap="none" dirty="0">
                <a:solidFill>
                  <a:srgbClr val="000000"/>
                </a:solidFill>
                <a:latin typeface="Calibri"/>
                <a:ea typeface="Calibri"/>
                <a:cs typeface="Calibri"/>
                <a:sym typeface="Calibri"/>
              </a:rPr>
              <a:t>Not eating their favorite foods</a:t>
            </a:r>
            <a:endParaRPr sz="2400" b="0" i="0" u="none" strike="noStrike" cap="none" dirty="0">
              <a:solidFill>
                <a:srgbClr val="000000"/>
              </a:solidFill>
              <a:latin typeface="Calibri"/>
              <a:ea typeface="Calibri"/>
              <a:cs typeface="Calibri"/>
              <a:sym typeface="Calibri"/>
            </a:endParaRPr>
          </a:p>
          <a:p>
            <a:pPr marL="342900" marR="0" lvl="0" indent="-342900" algn="l" rtl="0">
              <a:lnSpc>
                <a:spcPct val="150000"/>
              </a:lnSpc>
              <a:spcBef>
                <a:spcPts val="0"/>
              </a:spcBef>
              <a:spcAft>
                <a:spcPts val="0"/>
              </a:spcAft>
              <a:buClr>
                <a:srgbClr val="000000"/>
              </a:buClr>
              <a:buSzPts val="2400"/>
              <a:buFont typeface="Calibri"/>
              <a:buChar char="•"/>
            </a:pPr>
            <a:r>
              <a:rPr lang="en-US" sz="2400" b="0" i="0" u="none" strike="noStrike" cap="none" dirty="0">
                <a:solidFill>
                  <a:srgbClr val="000000"/>
                </a:solidFill>
                <a:latin typeface="Calibri"/>
                <a:ea typeface="Calibri"/>
                <a:cs typeface="Calibri"/>
                <a:sym typeface="Calibri"/>
              </a:rPr>
              <a:t>Waking at night</a:t>
            </a:r>
            <a:endParaRPr sz="2400" b="0" i="0" u="none" strike="noStrike" cap="none" dirty="0">
              <a:solidFill>
                <a:srgbClr val="000000"/>
              </a:solidFill>
              <a:latin typeface="Calibri"/>
              <a:ea typeface="Calibri"/>
              <a:cs typeface="Calibri"/>
              <a:sym typeface="Calibri"/>
            </a:endParaRPr>
          </a:p>
          <a:p>
            <a:pPr marL="342900" marR="0" lvl="0" indent="-342900" algn="l" rtl="0">
              <a:lnSpc>
                <a:spcPct val="150000"/>
              </a:lnSpc>
              <a:spcBef>
                <a:spcPts val="0"/>
              </a:spcBef>
              <a:spcAft>
                <a:spcPts val="0"/>
              </a:spcAft>
              <a:buClr>
                <a:srgbClr val="000000"/>
              </a:buClr>
              <a:buSzPts val="2400"/>
              <a:buFont typeface="Calibri"/>
              <a:buChar char="•"/>
            </a:pPr>
            <a:r>
              <a:rPr lang="en-US" sz="2400" b="0" i="0" u="none" strike="noStrike" cap="none" dirty="0">
                <a:solidFill>
                  <a:srgbClr val="000000"/>
                </a:solidFill>
                <a:latin typeface="Calibri"/>
                <a:ea typeface="Calibri"/>
                <a:cs typeface="Calibri"/>
                <a:sym typeface="Calibri"/>
              </a:rPr>
              <a:t>More tantrums or disruptive</a:t>
            </a:r>
            <a:endParaRPr sz="2400" b="0" i="0" u="none" strike="noStrike" cap="none" dirty="0">
              <a:solidFill>
                <a:srgbClr val="000000"/>
              </a:solidFill>
              <a:latin typeface="Calibri"/>
              <a:ea typeface="Calibri"/>
              <a:cs typeface="Calibri"/>
              <a:sym typeface="Calibri"/>
            </a:endParaRPr>
          </a:p>
          <a:p>
            <a:pPr marL="342900" marR="0" lvl="0" indent="-342900" algn="l" rtl="0">
              <a:lnSpc>
                <a:spcPct val="150000"/>
              </a:lnSpc>
              <a:spcBef>
                <a:spcPts val="0"/>
              </a:spcBef>
              <a:spcAft>
                <a:spcPts val="0"/>
              </a:spcAft>
              <a:buClr>
                <a:srgbClr val="000000"/>
              </a:buClr>
              <a:buSzPts val="2400"/>
              <a:buFont typeface="Calibri"/>
              <a:buChar char="•"/>
            </a:pPr>
            <a:r>
              <a:rPr lang="en-US" sz="2400" b="0" i="0" u="none" strike="noStrike" cap="none" dirty="0">
                <a:solidFill>
                  <a:srgbClr val="000000"/>
                </a:solidFill>
                <a:latin typeface="Calibri"/>
                <a:ea typeface="Calibri"/>
                <a:cs typeface="Calibri"/>
                <a:sym typeface="Calibri"/>
              </a:rPr>
              <a:t>Stomach issues</a:t>
            </a:r>
            <a:endParaRPr sz="2400" b="0" i="0" u="none" strike="noStrike" cap="none" dirty="0">
              <a:solidFill>
                <a:srgbClr val="000000"/>
              </a:solidFill>
              <a:latin typeface="Calibri"/>
              <a:ea typeface="Calibri"/>
              <a:cs typeface="Calibri"/>
              <a:sym typeface="Calibri"/>
            </a:endParaRPr>
          </a:p>
        </p:txBody>
      </p:sp>
      <p:pic>
        <p:nvPicPr>
          <p:cNvPr id="597" name="Google Shape;597;p1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187910" y="474980"/>
            <a:ext cx="3822192" cy="2548128"/>
          </a:xfrm>
          <a:prstGeom prst="rect">
            <a:avLst/>
          </a:prstGeom>
          <a:noFill/>
          <a:ln>
            <a:solidFill>
              <a:schemeClr val="tx1"/>
            </a:solidFill>
          </a:ln>
          <a:effectLst>
            <a:outerShdw blurRad="50800" dist="38100" dir="2700000" algn="tl" rotWithShape="0">
              <a:prstClr val="black">
                <a:alpha val="40000"/>
              </a:prstClr>
            </a:outerShdw>
          </a:effectLst>
        </p:spPr>
      </p:pic>
      <p:sp>
        <p:nvSpPr>
          <p:cNvPr id="598" name="Google Shape;598;p14"/>
          <p:cNvSpPr txBox="1"/>
          <p:nvPr/>
        </p:nvSpPr>
        <p:spPr>
          <a:xfrm>
            <a:off x="417105" y="5888782"/>
            <a:ext cx="11357789" cy="461665"/>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FF0000"/>
                </a:solidFill>
                <a:latin typeface="Calibri"/>
                <a:ea typeface="Calibri"/>
                <a:cs typeface="Calibri"/>
                <a:sym typeface="Calibri"/>
              </a:rPr>
              <a:t>* These behaviors would also be relevant for someone who communicates without words</a:t>
            </a:r>
            <a:endParaRPr sz="2400" b="0" i="0" u="none" strike="noStrike" cap="none">
              <a:solidFill>
                <a:srgbClr val="FF0000"/>
              </a:solidFill>
              <a:latin typeface="Calibri"/>
              <a:ea typeface="Calibri"/>
              <a:cs typeface="Calibri"/>
              <a:sym typeface="Calibri"/>
            </a:endParaRPr>
          </a:p>
        </p:txBody>
      </p:sp>
    </p:spTree>
    <p:extLst>
      <p:ext uri="{BB962C8B-B14F-4D97-AF65-F5344CB8AC3E}">
        <p14:creationId xmlns:p14="http://schemas.microsoft.com/office/powerpoint/2010/main" val="17128002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5" name="Google Shape;605;p15"/>
          <p:cNvSpPr txBox="1"/>
          <p:nvPr/>
        </p:nvSpPr>
        <p:spPr>
          <a:xfrm>
            <a:off x="2639505" y="2658359"/>
            <a:ext cx="473206" cy="369332"/>
          </a:xfrm>
          <a:prstGeom prst="rect">
            <a:avLst/>
          </a:prstGeom>
          <a:noFill/>
          <a:ln>
            <a:noFill/>
          </a:ln>
        </p:spPr>
        <p:txBody>
          <a:bodyPr spcFirstLastPara="1" wrap="square" lIns="91425" tIns="45700" rIns="91425" bIns="45700" anchor="t" anchorCtr="0">
            <a:spAutoFit/>
          </a:bodyPr>
          <a:lstStyle/>
          <a:p>
            <a:pPr marL="285750" marR="0" lvl="0" indent="-17145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606" name="Google Shape;606;p15"/>
          <p:cNvSpPr/>
          <p:nvPr/>
        </p:nvSpPr>
        <p:spPr>
          <a:xfrm>
            <a:off x="7257" y="370561"/>
            <a:ext cx="6392091" cy="1295400"/>
          </a:xfrm>
          <a:prstGeom prst="rect">
            <a:avLst/>
          </a:prstGeom>
          <a:solidFill>
            <a:srgbClr val="1D5EAC"/>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dirty="0">
                <a:solidFill>
                  <a:schemeClr val="lt1"/>
                </a:solidFill>
                <a:latin typeface="Calibri"/>
                <a:ea typeface="Calibri"/>
                <a:cs typeface="Calibri"/>
                <a:sym typeface="Calibri"/>
              </a:rPr>
              <a:t>Missing the Very Young:</a:t>
            </a:r>
            <a:endParaRPr sz="1400" b="1" i="0" u="none" strike="noStrike" cap="none" dirty="0">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dirty="0">
                <a:solidFill>
                  <a:schemeClr val="lt1"/>
                </a:solidFill>
                <a:latin typeface="Calibri"/>
                <a:ea typeface="Calibri"/>
                <a:cs typeface="Calibri"/>
                <a:sym typeface="Calibri"/>
              </a:rPr>
              <a:t>Pain Indicators</a:t>
            </a:r>
            <a:endParaRPr sz="3200" b="1" i="0" u="none" strike="noStrike" cap="none" dirty="0">
              <a:solidFill>
                <a:schemeClr val="lt1"/>
              </a:solidFill>
              <a:latin typeface="Calibri"/>
              <a:ea typeface="Calibri"/>
              <a:cs typeface="Calibri"/>
              <a:sym typeface="Calibri"/>
            </a:endParaRPr>
          </a:p>
        </p:txBody>
      </p:sp>
      <p:sp>
        <p:nvSpPr>
          <p:cNvPr id="607" name="Google Shape;607;p15" descr="bug .jpg"/>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08" name="Google Shape;608;p15"/>
          <p:cNvSpPr txBox="1"/>
          <p:nvPr/>
        </p:nvSpPr>
        <p:spPr>
          <a:xfrm>
            <a:off x="885851" y="2174746"/>
            <a:ext cx="5513497" cy="353943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chemeClr val="dk1"/>
                </a:solidFill>
                <a:latin typeface="Calibri"/>
                <a:ea typeface="Calibri"/>
                <a:cs typeface="Calibri"/>
                <a:sym typeface="Calibri"/>
              </a:rPr>
              <a:t>Signs of Pain:</a:t>
            </a:r>
            <a:endParaRPr sz="14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chemeClr val="dk1"/>
              </a:solidFill>
              <a:latin typeface="Calibri"/>
              <a:ea typeface="Calibri"/>
              <a:cs typeface="Calibri"/>
              <a:sym typeface="Calibri"/>
            </a:endParaRPr>
          </a:p>
          <a:p>
            <a:pPr marL="457200" marR="0" lvl="0" indent="-457200" algn="l" rtl="0">
              <a:lnSpc>
                <a:spcPct val="100000"/>
              </a:lnSpc>
              <a:spcBef>
                <a:spcPts val="0"/>
              </a:spcBef>
              <a:spcAft>
                <a:spcPts val="0"/>
              </a:spcAft>
              <a:buClr>
                <a:schemeClr val="dk1"/>
              </a:buClr>
              <a:buSzPts val="2800"/>
              <a:buFont typeface="Calibri"/>
              <a:buChar char="•"/>
            </a:pPr>
            <a:r>
              <a:rPr lang="en-US" sz="2800" b="0" i="0" u="none" strike="noStrike" cap="none" dirty="0">
                <a:solidFill>
                  <a:schemeClr val="dk1"/>
                </a:solidFill>
                <a:latin typeface="Calibri"/>
                <a:ea typeface="Calibri"/>
                <a:cs typeface="Calibri"/>
                <a:sym typeface="Calibri"/>
              </a:rPr>
              <a:t>Excessive crying</a:t>
            </a:r>
            <a:endParaRPr sz="1400" b="0" i="0" u="none" strike="noStrike" cap="none" dirty="0">
              <a:solidFill>
                <a:srgbClr val="000000"/>
              </a:solidFill>
              <a:latin typeface="Calibri"/>
              <a:ea typeface="Calibri"/>
              <a:cs typeface="Calibri"/>
              <a:sym typeface="Calibri"/>
            </a:endParaRPr>
          </a:p>
          <a:p>
            <a:pPr marL="457200" marR="0" lvl="0" indent="-457200" algn="l" rtl="0">
              <a:lnSpc>
                <a:spcPct val="100000"/>
              </a:lnSpc>
              <a:spcBef>
                <a:spcPts val="0"/>
              </a:spcBef>
              <a:spcAft>
                <a:spcPts val="0"/>
              </a:spcAft>
              <a:buClr>
                <a:schemeClr val="dk1"/>
              </a:buClr>
              <a:buSzPts val="2800"/>
              <a:buFont typeface="Calibri"/>
              <a:buChar char="•"/>
            </a:pPr>
            <a:r>
              <a:rPr lang="en-US" sz="2800" b="0" i="0" u="none" strike="noStrike" cap="none" dirty="0">
                <a:solidFill>
                  <a:schemeClr val="dk1"/>
                </a:solidFill>
                <a:latin typeface="Calibri"/>
                <a:ea typeface="Calibri"/>
                <a:cs typeface="Calibri"/>
                <a:sym typeface="Calibri"/>
              </a:rPr>
              <a:t>Anxious or agitated</a:t>
            </a:r>
            <a:endParaRPr sz="1400" b="0" i="0" u="none" strike="noStrike" cap="none" dirty="0">
              <a:solidFill>
                <a:srgbClr val="000000"/>
              </a:solidFill>
              <a:latin typeface="Calibri"/>
              <a:ea typeface="Calibri"/>
              <a:cs typeface="Calibri"/>
              <a:sym typeface="Calibri"/>
            </a:endParaRPr>
          </a:p>
          <a:p>
            <a:pPr marL="457200" marR="0" lvl="0" indent="-457200" algn="l" rtl="0">
              <a:lnSpc>
                <a:spcPct val="100000"/>
              </a:lnSpc>
              <a:spcBef>
                <a:spcPts val="0"/>
              </a:spcBef>
              <a:spcAft>
                <a:spcPts val="0"/>
              </a:spcAft>
              <a:buClr>
                <a:schemeClr val="dk1"/>
              </a:buClr>
              <a:buSzPts val="2800"/>
              <a:buFont typeface="Calibri"/>
              <a:buChar char="•"/>
            </a:pPr>
            <a:r>
              <a:rPr lang="en-US" sz="2800" b="0" i="0" u="none" strike="noStrike" cap="none" dirty="0">
                <a:solidFill>
                  <a:schemeClr val="dk1"/>
                </a:solidFill>
                <a:latin typeface="Calibri"/>
                <a:ea typeface="Calibri"/>
                <a:cs typeface="Calibri"/>
                <a:sym typeface="Calibri"/>
              </a:rPr>
              <a:t>Increased muscle tightness</a:t>
            </a:r>
            <a:endParaRPr sz="1400" b="0" i="0" u="none" strike="noStrike" cap="none" dirty="0">
              <a:solidFill>
                <a:srgbClr val="000000"/>
              </a:solidFill>
              <a:latin typeface="Calibri"/>
              <a:ea typeface="Calibri"/>
              <a:cs typeface="Calibri"/>
              <a:sym typeface="Calibri"/>
            </a:endParaRPr>
          </a:p>
          <a:p>
            <a:pPr marL="457200" marR="0" lvl="0" indent="-457200" algn="l" rtl="0">
              <a:lnSpc>
                <a:spcPct val="100000"/>
              </a:lnSpc>
              <a:spcBef>
                <a:spcPts val="0"/>
              </a:spcBef>
              <a:spcAft>
                <a:spcPts val="0"/>
              </a:spcAft>
              <a:buClr>
                <a:schemeClr val="dk1"/>
              </a:buClr>
              <a:buSzPts val="2800"/>
              <a:buFont typeface="Calibri"/>
              <a:buChar char="•"/>
            </a:pPr>
            <a:r>
              <a:rPr lang="en-US" sz="2800" b="0" i="0" u="none" strike="noStrike" cap="none" dirty="0">
                <a:solidFill>
                  <a:schemeClr val="dk1"/>
                </a:solidFill>
                <a:latin typeface="Calibri"/>
                <a:ea typeface="Calibri"/>
                <a:cs typeface="Calibri"/>
                <a:sym typeface="Calibri"/>
              </a:rPr>
              <a:t>Facial changes (tense or stressed)</a:t>
            </a:r>
            <a:endParaRPr sz="1400" b="0" i="0" u="none" strike="noStrike" cap="none" dirty="0">
              <a:solidFill>
                <a:srgbClr val="000000"/>
              </a:solidFill>
              <a:latin typeface="Calibri"/>
              <a:ea typeface="Calibri"/>
              <a:cs typeface="Calibri"/>
              <a:sym typeface="Calibri"/>
            </a:endParaRPr>
          </a:p>
          <a:p>
            <a:pPr marL="457200" marR="0" lvl="0" indent="-457200" algn="l" rtl="0">
              <a:lnSpc>
                <a:spcPct val="100000"/>
              </a:lnSpc>
              <a:spcBef>
                <a:spcPts val="0"/>
              </a:spcBef>
              <a:spcAft>
                <a:spcPts val="0"/>
              </a:spcAft>
              <a:buClr>
                <a:schemeClr val="dk1"/>
              </a:buClr>
              <a:buSzPts val="2800"/>
              <a:buFont typeface="Calibri"/>
              <a:buChar char="•"/>
            </a:pPr>
            <a:r>
              <a:rPr lang="en-US" sz="2800" b="0" i="0" u="none" strike="noStrike" cap="none" dirty="0">
                <a:solidFill>
                  <a:schemeClr val="dk1"/>
                </a:solidFill>
                <a:latin typeface="Calibri"/>
                <a:ea typeface="Calibri"/>
                <a:cs typeface="Calibri"/>
                <a:sym typeface="Calibri"/>
              </a:rPr>
              <a:t>A lot of physical movement</a:t>
            </a:r>
            <a:endParaRPr sz="1400" b="0" i="0" u="none" strike="noStrike" cap="none" dirty="0">
              <a:solidFill>
                <a:srgbClr val="000000"/>
              </a:solidFill>
              <a:latin typeface="Calibri"/>
              <a:ea typeface="Calibri"/>
              <a:cs typeface="Calibri"/>
              <a:sym typeface="Calibri"/>
            </a:endParaRPr>
          </a:p>
          <a:p>
            <a:pPr marL="457200" marR="0" lvl="0" indent="-457200" algn="l" rtl="0">
              <a:lnSpc>
                <a:spcPct val="100000"/>
              </a:lnSpc>
              <a:spcBef>
                <a:spcPts val="0"/>
              </a:spcBef>
              <a:spcAft>
                <a:spcPts val="0"/>
              </a:spcAft>
              <a:buClr>
                <a:schemeClr val="dk1"/>
              </a:buClr>
              <a:buSzPts val="2800"/>
              <a:buFont typeface="Calibri"/>
              <a:buChar char="•"/>
            </a:pPr>
            <a:r>
              <a:rPr lang="en-US" sz="2800" b="0" i="0" u="none" strike="noStrike" cap="none" dirty="0">
                <a:solidFill>
                  <a:schemeClr val="dk1"/>
                </a:solidFill>
                <a:latin typeface="Calibri"/>
                <a:ea typeface="Calibri"/>
                <a:cs typeface="Calibri"/>
                <a:sym typeface="Calibri"/>
              </a:rPr>
              <a:t>Changes in breathing</a:t>
            </a:r>
            <a:endParaRPr sz="2800" b="0" i="0" u="none" strike="noStrike" cap="none" dirty="0">
              <a:solidFill>
                <a:schemeClr val="dk1"/>
              </a:solidFill>
              <a:latin typeface="Calibri"/>
              <a:ea typeface="Calibri"/>
              <a:cs typeface="Calibri"/>
              <a:sym typeface="Calibri"/>
            </a:endParaRPr>
          </a:p>
        </p:txBody>
      </p:sp>
      <p:sp>
        <p:nvSpPr>
          <p:cNvPr id="609" name="Google Shape;609;p15"/>
          <p:cNvSpPr/>
          <p:nvPr/>
        </p:nvSpPr>
        <p:spPr>
          <a:xfrm>
            <a:off x="460375" y="5939736"/>
            <a:ext cx="11640185" cy="461665"/>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1D5EAC"/>
                </a:solidFill>
                <a:latin typeface="Calibri"/>
                <a:ea typeface="Calibri"/>
                <a:cs typeface="Calibri"/>
                <a:sym typeface="Calibri"/>
              </a:rPr>
              <a:t>* These behaviors would also be relevant for someone who communicates </a:t>
            </a:r>
            <a:r>
              <a:rPr lang="en-US" sz="2400" b="0" i="0" u="none" strike="noStrike" cap="none" dirty="0">
                <a:solidFill>
                  <a:srgbClr val="FF0000"/>
                </a:solidFill>
                <a:latin typeface="Calibri"/>
                <a:ea typeface="Calibri"/>
                <a:cs typeface="Calibri"/>
                <a:sym typeface="Calibri"/>
              </a:rPr>
              <a:t>without words.</a:t>
            </a:r>
            <a:endParaRPr sz="1400" b="0" i="0" u="none" strike="noStrike" cap="none" dirty="0">
              <a:solidFill>
                <a:srgbClr val="000000"/>
              </a:solidFill>
              <a:latin typeface="Arial"/>
              <a:ea typeface="Arial"/>
              <a:cs typeface="Arial"/>
              <a:sym typeface="Arial"/>
            </a:endParaRPr>
          </a:p>
        </p:txBody>
      </p:sp>
      <p:pic>
        <p:nvPicPr>
          <p:cNvPr id="4098" name="Picture 2" descr="Child, Girl, Crying, Little, Fa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33796" y="1979220"/>
            <a:ext cx="4771266" cy="3581084"/>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46198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8" name="Google Shape;618;p16"/>
          <p:cNvSpPr txBox="1"/>
          <p:nvPr/>
        </p:nvSpPr>
        <p:spPr>
          <a:xfrm>
            <a:off x="2639505" y="2658359"/>
            <a:ext cx="473206" cy="369332"/>
          </a:xfrm>
          <a:prstGeom prst="rect">
            <a:avLst/>
          </a:prstGeom>
          <a:noFill/>
          <a:ln>
            <a:noFill/>
          </a:ln>
        </p:spPr>
        <p:txBody>
          <a:bodyPr spcFirstLastPara="1" wrap="square" lIns="91425" tIns="45700" rIns="91425" bIns="45700" anchor="t" anchorCtr="0">
            <a:spAutoFit/>
          </a:bodyPr>
          <a:lstStyle/>
          <a:p>
            <a:pPr marL="285750" marR="0" lvl="0" indent="-17145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619" name="Google Shape;619;p16"/>
          <p:cNvSpPr/>
          <p:nvPr/>
        </p:nvSpPr>
        <p:spPr>
          <a:xfrm>
            <a:off x="0" y="243524"/>
            <a:ext cx="4720046" cy="1005657"/>
          </a:xfrm>
          <a:prstGeom prst="rect">
            <a:avLst/>
          </a:prstGeom>
          <a:solidFill>
            <a:srgbClr val="1D5EAC"/>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000"/>
              <a:buFont typeface="Calibri"/>
              <a:buNone/>
            </a:pPr>
            <a:r>
              <a:rPr lang="en-US" sz="4000" b="1" i="0" u="none" strike="noStrike" cap="none" dirty="0">
                <a:solidFill>
                  <a:srgbClr val="FFFFFF"/>
                </a:solidFill>
                <a:latin typeface="Calibri"/>
                <a:ea typeface="Calibri"/>
                <a:cs typeface="Calibri"/>
                <a:sym typeface="Calibri"/>
              </a:rPr>
              <a:t>Danger Signs</a:t>
            </a:r>
            <a:endParaRPr sz="4000" b="1" i="0" u="none" strike="noStrike" cap="none" dirty="0">
              <a:solidFill>
                <a:srgbClr val="FFFFFF"/>
              </a:solidFill>
              <a:latin typeface="Calibri"/>
              <a:ea typeface="Calibri"/>
              <a:cs typeface="Calibri"/>
              <a:sym typeface="Calibri"/>
            </a:endParaRPr>
          </a:p>
        </p:txBody>
      </p:sp>
      <p:sp>
        <p:nvSpPr>
          <p:cNvPr id="620" name="Google Shape;620;p16"/>
          <p:cNvSpPr txBox="1"/>
          <p:nvPr/>
        </p:nvSpPr>
        <p:spPr>
          <a:xfrm>
            <a:off x="713804" y="1934418"/>
            <a:ext cx="10256431" cy="3970277"/>
          </a:xfrm>
          <a:prstGeom prst="rect">
            <a:avLst/>
          </a:prstGeom>
          <a:solidFill>
            <a:schemeClr val="lt1"/>
          </a:solid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rgbClr val="000000"/>
              </a:buClr>
              <a:buSzPts val="2400"/>
              <a:buFont typeface="Open Sans"/>
              <a:buChar char="•"/>
            </a:pPr>
            <a:r>
              <a:rPr lang="en-US" sz="2400" b="0" i="0" u="none" strike="noStrike" cap="none" dirty="0">
                <a:solidFill>
                  <a:srgbClr val="000000"/>
                </a:solidFill>
                <a:latin typeface="Calibri"/>
                <a:ea typeface="Calibri"/>
                <a:cs typeface="Calibri"/>
                <a:sym typeface="Calibri"/>
              </a:rPr>
              <a:t>One pupil larger than the other.</a:t>
            </a:r>
            <a:endParaRPr sz="1400" b="0" i="0" u="none" strike="noStrike" cap="none" dirty="0">
              <a:solidFill>
                <a:srgbClr val="000000"/>
              </a:solidFill>
              <a:latin typeface="Calibri"/>
              <a:ea typeface="Calibri"/>
              <a:cs typeface="Calibri"/>
              <a:sym typeface="Calibri"/>
            </a:endParaRPr>
          </a:p>
          <a:p>
            <a:pPr marL="342900" marR="0" lvl="0" indent="-342900" algn="l" rtl="0">
              <a:lnSpc>
                <a:spcPct val="150000"/>
              </a:lnSpc>
              <a:spcBef>
                <a:spcPts val="0"/>
              </a:spcBef>
              <a:spcAft>
                <a:spcPts val="0"/>
              </a:spcAft>
              <a:buClr>
                <a:srgbClr val="000000"/>
              </a:buClr>
              <a:buSzPts val="2400"/>
              <a:buFont typeface="Open Sans"/>
              <a:buChar char="•"/>
            </a:pPr>
            <a:r>
              <a:rPr lang="en-US" sz="2400" b="0" i="0" u="none" strike="noStrike" cap="none" dirty="0">
                <a:solidFill>
                  <a:srgbClr val="000000"/>
                </a:solidFill>
                <a:latin typeface="Calibri"/>
                <a:ea typeface="Calibri"/>
                <a:cs typeface="Calibri"/>
                <a:sym typeface="Calibri"/>
              </a:rPr>
              <a:t>Drowsiness or inability to wake up.</a:t>
            </a:r>
            <a:endParaRPr sz="2400" b="0" i="0" u="none" strike="noStrike" cap="none" dirty="0">
              <a:solidFill>
                <a:srgbClr val="000000"/>
              </a:solidFill>
              <a:latin typeface="Calibri"/>
              <a:ea typeface="Calibri"/>
              <a:cs typeface="Calibri"/>
              <a:sym typeface="Calibri"/>
            </a:endParaRPr>
          </a:p>
          <a:p>
            <a:pPr marL="342900" marR="0" lvl="0" indent="-342900" algn="l" rtl="0">
              <a:lnSpc>
                <a:spcPct val="150000"/>
              </a:lnSpc>
              <a:spcBef>
                <a:spcPts val="0"/>
              </a:spcBef>
              <a:spcAft>
                <a:spcPts val="0"/>
              </a:spcAft>
              <a:buClr>
                <a:srgbClr val="000000"/>
              </a:buClr>
              <a:buSzPts val="2400"/>
              <a:buFont typeface="Open Sans"/>
              <a:buChar char="•"/>
            </a:pPr>
            <a:r>
              <a:rPr lang="en-US" sz="2400" b="0" i="0" u="none" strike="noStrike" cap="none" dirty="0">
                <a:solidFill>
                  <a:srgbClr val="000000"/>
                </a:solidFill>
                <a:latin typeface="Calibri"/>
                <a:ea typeface="Calibri"/>
                <a:cs typeface="Calibri"/>
                <a:sym typeface="Calibri"/>
              </a:rPr>
              <a:t>A headache that gets worse and does not go away.</a:t>
            </a:r>
            <a:endParaRPr sz="1400" b="0" i="0" u="none" strike="noStrike" cap="none" dirty="0">
              <a:solidFill>
                <a:srgbClr val="000000"/>
              </a:solidFill>
              <a:latin typeface="Calibri"/>
              <a:ea typeface="Calibri"/>
              <a:cs typeface="Calibri"/>
              <a:sym typeface="Calibri"/>
            </a:endParaRPr>
          </a:p>
          <a:p>
            <a:pPr marL="342900" marR="0" lvl="0" indent="-342900" algn="l" rtl="0">
              <a:lnSpc>
                <a:spcPct val="150000"/>
              </a:lnSpc>
              <a:spcBef>
                <a:spcPts val="0"/>
              </a:spcBef>
              <a:spcAft>
                <a:spcPts val="0"/>
              </a:spcAft>
              <a:buClr>
                <a:srgbClr val="000000"/>
              </a:buClr>
              <a:buSzPts val="2400"/>
              <a:buFont typeface="Open Sans"/>
              <a:buChar char="•"/>
            </a:pPr>
            <a:r>
              <a:rPr lang="en-US" sz="2400" b="0" i="0" u="none" strike="noStrike" cap="none" dirty="0">
                <a:solidFill>
                  <a:srgbClr val="000000"/>
                </a:solidFill>
                <a:latin typeface="Calibri"/>
                <a:ea typeface="Calibri"/>
                <a:cs typeface="Calibri"/>
                <a:sym typeface="Calibri"/>
              </a:rPr>
              <a:t>Slurred speech, weakness, numbness, or decreased coordination.</a:t>
            </a:r>
            <a:endParaRPr sz="1400" b="0" i="0" u="none" strike="noStrike" cap="none" dirty="0">
              <a:solidFill>
                <a:srgbClr val="000000"/>
              </a:solidFill>
              <a:latin typeface="Calibri"/>
              <a:ea typeface="Calibri"/>
              <a:cs typeface="Calibri"/>
              <a:sym typeface="Calibri"/>
            </a:endParaRPr>
          </a:p>
          <a:p>
            <a:pPr marL="342900" marR="0" lvl="0" indent="-342900" algn="l" rtl="0">
              <a:lnSpc>
                <a:spcPct val="150000"/>
              </a:lnSpc>
              <a:spcBef>
                <a:spcPts val="0"/>
              </a:spcBef>
              <a:spcAft>
                <a:spcPts val="0"/>
              </a:spcAft>
              <a:buClr>
                <a:srgbClr val="000000"/>
              </a:buClr>
              <a:buSzPts val="2400"/>
              <a:buFont typeface="Open Sans"/>
              <a:buChar char="•"/>
            </a:pPr>
            <a:r>
              <a:rPr lang="en-US" sz="2400" b="0" i="0" u="none" strike="noStrike" cap="none" dirty="0">
                <a:solidFill>
                  <a:srgbClr val="000000"/>
                </a:solidFill>
                <a:latin typeface="Calibri"/>
                <a:ea typeface="Calibri"/>
                <a:cs typeface="Calibri"/>
                <a:sym typeface="Calibri"/>
              </a:rPr>
              <a:t>Repeated vomiting or nausea; seizures. 	</a:t>
            </a:r>
            <a:endParaRPr sz="2400" b="0" i="0" u="none" strike="noStrike" cap="none" dirty="0">
              <a:solidFill>
                <a:srgbClr val="000000"/>
              </a:solidFill>
              <a:latin typeface="Calibri"/>
              <a:ea typeface="Calibri"/>
              <a:cs typeface="Calibri"/>
              <a:sym typeface="Calibri"/>
            </a:endParaRPr>
          </a:p>
          <a:p>
            <a:pPr marL="342900" marR="0" lvl="0" indent="-342900" algn="l" rtl="0">
              <a:lnSpc>
                <a:spcPct val="150000"/>
              </a:lnSpc>
              <a:spcBef>
                <a:spcPts val="0"/>
              </a:spcBef>
              <a:spcAft>
                <a:spcPts val="0"/>
              </a:spcAft>
              <a:buClr>
                <a:srgbClr val="000000"/>
              </a:buClr>
              <a:buSzPts val="2400"/>
              <a:buFont typeface="Open Sans"/>
              <a:buChar char="•"/>
            </a:pPr>
            <a:r>
              <a:rPr lang="en-US" sz="2400" b="0" i="0" u="none" strike="noStrike" cap="none" dirty="0">
                <a:solidFill>
                  <a:srgbClr val="000000"/>
                </a:solidFill>
                <a:latin typeface="Calibri"/>
                <a:ea typeface="Calibri"/>
                <a:cs typeface="Calibri"/>
                <a:sym typeface="Calibri"/>
              </a:rPr>
              <a:t>Unusual behavior, increased confusion, restlessness, or agitation.</a:t>
            </a:r>
            <a:endParaRPr sz="1400" b="0" i="0" u="none" strike="noStrike" cap="none" dirty="0">
              <a:solidFill>
                <a:srgbClr val="000000"/>
              </a:solidFill>
              <a:latin typeface="Calibri"/>
              <a:ea typeface="Calibri"/>
              <a:cs typeface="Calibri"/>
              <a:sym typeface="Calibri"/>
            </a:endParaRPr>
          </a:p>
          <a:p>
            <a:pPr marL="342900" marR="0" lvl="0" indent="-342900" algn="l" rtl="0">
              <a:lnSpc>
                <a:spcPct val="150000"/>
              </a:lnSpc>
              <a:spcBef>
                <a:spcPts val="0"/>
              </a:spcBef>
              <a:spcAft>
                <a:spcPts val="0"/>
              </a:spcAft>
              <a:buClr>
                <a:srgbClr val="000000"/>
              </a:buClr>
              <a:buSzPts val="2400"/>
              <a:buFont typeface="Open Sans"/>
              <a:buChar char="•"/>
            </a:pPr>
            <a:r>
              <a:rPr lang="en-US" sz="2400" b="0" i="0" u="none" strike="noStrike" cap="none" dirty="0">
                <a:solidFill>
                  <a:srgbClr val="000000"/>
                </a:solidFill>
                <a:latin typeface="Calibri"/>
                <a:ea typeface="Calibri"/>
                <a:cs typeface="Calibri"/>
                <a:sym typeface="Calibri"/>
              </a:rPr>
              <a:t>Loss of consciousness. </a:t>
            </a:r>
            <a:endParaRPr sz="1400" b="0" i="0" u="none" strike="noStrike" cap="none" dirty="0">
              <a:solidFill>
                <a:srgbClr val="000000"/>
              </a:solidFill>
              <a:latin typeface="Calibri"/>
              <a:ea typeface="Calibri"/>
              <a:cs typeface="Calibri"/>
              <a:sym typeface="Calibri"/>
            </a:endParaRPr>
          </a:p>
        </p:txBody>
      </p:sp>
      <p:sp>
        <p:nvSpPr>
          <p:cNvPr id="621" name="Google Shape;621;p16"/>
          <p:cNvSpPr txBox="1"/>
          <p:nvPr/>
        </p:nvSpPr>
        <p:spPr>
          <a:xfrm>
            <a:off x="10010579" y="6257889"/>
            <a:ext cx="878638"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CDC.gov</a:t>
            </a:r>
            <a:endParaRPr sz="1600" b="0" i="0" u="none" strike="noStrike" cap="none">
              <a:solidFill>
                <a:srgbClr val="000000"/>
              </a:solidFill>
              <a:latin typeface="Calibri"/>
              <a:ea typeface="Calibri"/>
              <a:cs typeface="Calibri"/>
              <a:sym typeface="Calibri"/>
            </a:endParaRPr>
          </a:p>
        </p:txBody>
      </p:sp>
      <p:sp>
        <p:nvSpPr>
          <p:cNvPr id="622" name="Google Shape;622;p16"/>
          <p:cNvSpPr txBox="1"/>
          <p:nvPr/>
        </p:nvSpPr>
        <p:spPr>
          <a:xfrm>
            <a:off x="8720164" y="2346084"/>
            <a:ext cx="2825629"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4400" b="0" i="0" u="none" strike="noStrike" cap="none">
                <a:solidFill>
                  <a:schemeClr val="dk1"/>
                </a:solidFill>
                <a:latin typeface="Calibri"/>
                <a:ea typeface="Calibri"/>
                <a:cs typeface="Calibri"/>
                <a:sym typeface="Calibri"/>
              </a:rPr>
              <a:t>Emergency</a:t>
            </a:r>
            <a:endParaRPr sz="4400" b="0" i="0" u="none" strike="noStrike" cap="none">
              <a:solidFill>
                <a:schemeClr val="dk1"/>
              </a:solidFill>
              <a:latin typeface="Calibri"/>
              <a:ea typeface="Calibri"/>
              <a:cs typeface="Calibri"/>
              <a:sym typeface="Calibri"/>
            </a:endParaRPr>
          </a:p>
        </p:txBody>
      </p:sp>
      <p:pic>
        <p:nvPicPr>
          <p:cNvPr id="623" name="Google Shape;623;p16" descr="Emergency 20clipart | Clipart library - Free Clipart Images"/>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889347" y="274339"/>
            <a:ext cx="2487264" cy="2071745"/>
          </a:xfrm>
          <a:prstGeom prst="rect">
            <a:avLst/>
          </a:prstGeom>
          <a:noFill/>
          <a:ln>
            <a:noFill/>
          </a:ln>
        </p:spPr>
      </p:pic>
    </p:spTree>
    <p:extLst>
      <p:ext uri="{BB962C8B-B14F-4D97-AF65-F5344CB8AC3E}">
        <p14:creationId xmlns:p14="http://schemas.microsoft.com/office/powerpoint/2010/main" val="20845734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CA237D8-7720-5E43-86A0-CCCB59F8690D}"/>
              </a:ext>
            </a:extLst>
          </p:cNvPr>
          <p:cNvSpPr/>
          <p:nvPr/>
        </p:nvSpPr>
        <p:spPr>
          <a:xfrm>
            <a:off x="0" y="162348"/>
            <a:ext cx="6136850" cy="1005657"/>
          </a:xfrm>
          <a:prstGeom prst="rect">
            <a:avLst/>
          </a:prstGeom>
          <a:solidFill>
            <a:srgbClr val="1D5EA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6  Types of Concussion</a:t>
            </a:r>
          </a:p>
        </p:txBody>
      </p:sp>
      <p:sp>
        <p:nvSpPr>
          <p:cNvPr id="2" name="Oval 1">
            <a:extLst>
              <a:ext uri="{FF2B5EF4-FFF2-40B4-BE49-F238E27FC236}">
                <a16:creationId xmlns:a16="http://schemas.microsoft.com/office/drawing/2014/main" id="{EA857710-33D8-2E4E-A184-921EEBFEABD6}"/>
              </a:ext>
            </a:extLst>
          </p:cNvPr>
          <p:cNvSpPr/>
          <p:nvPr/>
        </p:nvSpPr>
        <p:spPr>
          <a:xfrm>
            <a:off x="6218911" y="2151136"/>
            <a:ext cx="3364881" cy="3297736"/>
          </a:xfrm>
          <a:prstGeom prst="ellipse">
            <a:avLst/>
          </a:prstGeom>
          <a:solidFill>
            <a:srgbClr val="606060"/>
          </a:solidFill>
          <a:ln w="317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Box 9">
            <a:extLst>
              <a:ext uri="{FF2B5EF4-FFF2-40B4-BE49-F238E27FC236}">
                <a16:creationId xmlns:a16="http://schemas.microsoft.com/office/drawing/2014/main" id="{8459FA6B-AE17-6E46-A13F-C3566F918634}"/>
              </a:ext>
            </a:extLst>
          </p:cNvPr>
          <p:cNvSpPr txBox="1"/>
          <p:nvPr/>
        </p:nvSpPr>
        <p:spPr>
          <a:xfrm>
            <a:off x="6495234" y="3475957"/>
            <a:ext cx="2766000" cy="646331"/>
          </a:xfrm>
          <a:prstGeom prst="rect">
            <a:avLst/>
          </a:prstGeom>
          <a:noFill/>
        </p:spPr>
        <p:txBody>
          <a:bodyPr wrap="square" rtlCol="0">
            <a:spAutoFit/>
          </a:bodyPr>
          <a:lstStyle/>
          <a:p>
            <a:r>
              <a:rPr lang="en-US" sz="3600" b="1"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Concussion</a:t>
            </a:r>
          </a:p>
        </p:txBody>
      </p:sp>
      <p:grpSp>
        <p:nvGrpSpPr>
          <p:cNvPr id="21" name="Group 20">
            <a:extLst>
              <a:ext uri="{FF2B5EF4-FFF2-40B4-BE49-F238E27FC236}">
                <a16:creationId xmlns:a16="http://schemas.microsoft.com/office/drawing/2014/main" id="{C2C555A3-97DD-D145-B660-54AE9583A54F}"/>
              </a:ext>
            </a:extLst>
          </p:cNvPr>
          <p:cNvGrpSpPr/>
          <p:nvPr/>
        </p:nvGrpSpPr>
        <p:grpSpPr>
          <a:xfrm>
            <a:off x="6837659" y="533400"/>
            <a:ext cx="2168218" cy="1958292"/>
            <a:chOff x="1899293" y="3324120"/>
            <a:chExt cx="2168218" cy="1958292"/>
          </a:xfrm>
        </p:grpSpPr>
        <p:sp>
          <p:nvSpPr>
            <p:cNvPr id="19" name="Oval 18">
              <a:extLst>
                <a:ext uri="{FF2B5EF4-FFF2-40B4-BE49-F238E27FC236}">
                  <a16:creationId xmlns:a16="http://schemas.microsoft.com/office/drawing/2014/main" id="{3C7137B3-6A16-4C4E-A68A-8DCC4BC888CE}"/>
                </a:ext>
              </a:extLst>
            </p:cNvPr>
            <p:cNvSpPr/>
            <p:nvPr/>
          </p:nvSpPr>
          <p:spPr>
            <a:xfrm>
              <a:off x="1899293" y="3335712"/>
              <a:ext cx="1946700" cy="1946700"/>
            </a:xfrm>
            <a:prstGeom prst="ellipse">
              <a:avLst/>
            </a:prstGeom>
            <a:blipFill>
              <a:blip r:embed="rId3" cstate="screen">
                <a:extLst>
                  <a:ext uri="{28A0092B-C50C-407E-A947-70E740481C1C}">
                    <a14:useLocalDpi xmlns:a14="http://schemas.microsoft.com/office/drawing/2010/main"/>
                  </a:ext>
                </a:extLst>
              </a:blip>
              <a:stretch>
                <a:fillRect/>
              </a:stretch>
            </a:blipFill>
            <a:ln w="317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1" name="Oval 10">
              <a:extLst>
                <a:ext uri="{FF2B5EF4-FFF2-40B4-BE49-F238E27FC236}">
                  <a16:creationId xmlns:a16="http://schemas.microsoft.com/office/drawing/2014/main" id="{E29F45F3-06BD-F841-8442-C509CA1C5B15}"/>
                </a:ext>
              </a:extLst>
            </p:cNvPr>
            <p:cNvSpPr/>
            <p:nvPr/>
          </p:nvSpPr>
          <p:spPr>
            <a:xfrm>
              <a:off x="1915855" y="3324120"/>
              <a:ext cx="1946700" cy="1946700"/>
            </a:xfrm>
            <a:prstGeom prst="ellipse">
              <a:avLst/>
            </a:prstGeom>
            <a:solidFill>
              <a:srgbClr val="00A8A2">
                <a:alpha val="75000"/>
              </a:srgbClr>
            </a:solidFill>
            <a:ln w="317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endParaRPr>
            </a:p>
          </p:txBody>
        </p:sp>
        <p:sp>
          <p:nvSpPr>
            <p:cNvPr id="16" name="TextBox 15">
              <a:extLst>
                <a:ext uri="{FF2B5EF4-FFF2-40B4-BE49-F238E27FC236}">
                  <a16:creationId xmlns:a16="http://schemas.microsoft.com/office/drawing/2014/main" id="{E4216BC6-10F2-EF4F-9346-F21D51EA0299}"/>
                </a:ext>
              </a:extLst>
            </p:cNvPr>
            <p:cNvSpPr txBox="1"/>
            <p:nvPr/>
          </p:nvSpPr>
          <p:spPr>
            <a:xfrm>
              <a:off x="2070660" y="4078229"/>
              <a:ext cx="1996851" cy="461665"/>
            </a:xfrm>
            <a:prstGeom prst="rect">
              <a:avLst/>
            </a:prstGeom>
            <a:noFill/>
          </p:spPr>
          <p:txBody>
            <a:bodyPr wrap="square" rtlCol="0">
              <a:spAutoFit/>
            </a:bodyPr>
            <a:lstStyle/>
            <a:p>
              <a:r>
                <a:rPr lang="en-US" sz="2400" b="1"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Vestibular</a:t>
              </a:r>
              <a:endParaRPr lang="en-US" b="1"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grpSp>
      <p:grpSp>
        <p:nvGrpSpPr>
          <p:cNvPr id="24" name="Group 23">
            <a:extLst>
              <a:ext uri="{FF2B5EF4-FFF2-40B4-BE49-F238E27FC236}">
                <a16:creationId xmlns:a16="http://schemas.microsoft.com/office/drawing/2014/main" id="{9CD94AE6-6F64-AB49-A65E-6928FF15420B}"/>
              </a:ext>
            </a:extLst>
          </p:cNvPr>
          <p:cNvGrpSpPr/>
          <p:nvPr/>
        </p:nvGrpSpPr>
        <p:grpSpPr>
          <a:xfrm>
            <a:off x="8882738" y="1580964"/>
            <a:ext cx="1970690" cy="1946700"/>
            <a:chOff x="8882738" y="1739394"/>
            <a:chExt cx="1970690" cy="1946700"/>
          </a:xfrm>
        </p:grpSpPr>
        <p:sp>
          <p:nvSpPr>
            <p:cNvPr id="22" name="Oval 21">
              <a:extLst>
                <a:ext uri="{FF2B5EF4-FFF2-40B4-BE49-F238E27FC236}">
                  <a16:creationId xmlns:a16="http://schemas.microsoft.com/office/drawing/2014/main" id="{F41D375A-0ACA-AE46-BED9-09C3DBFE871C}"/>
                </a:ext>
              </a:extLst>
            </p:cNvPr>
            <p:cNvSpPr/>
            <p:nvPr/>
          </p:nvSpPr>
          <p:spPr>
            <a:xfrm>
              <a:off x="8882738" y="1739394"/>
              <a:ext cx="1946700" cy="1946700"/>
            </a:xfrm>
            <a:prstGeom prst="ellipse">
              <a:avLst/>
            </a:prstGeom>
            <a:blipFill>
              <a:blip r:embed="rId4" cstate="screen">
                <a:extLst>
                  <a:ext uri="{28A0092B-C50C-407E-A947-70E740481C1C}">
                    <a14:useLocalDpi xmlns:a14="http://schemas.microsoft.com/office/drawing/2010/main"/>
                  </a:ext>
                </a:extLst>
              </a:blip>
              <a:stretch>
                <a:fillRect/>
              </a:stretch>
            </a:blipFill>
            <a:ln w="317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2" name="Oval 11">
              <a:extLst>
                <a:ext uri="{FF2B5EF4-FFF2-40B4-BE49-F238E27FC236}">
                  <a16:creationId xmlns:a16="http://schemas.microsoft.com/office/drawing/2014/main" id="{014D466E-BF55-4F40-9752-3E96F70B9E67}"/>
                </a:ext>
              </a:extLst>
            </p:cNvPr>
            <p:cNvSpPr/>
            <p:nvPr/>
          </p:nvSpPr>
          <p:spPr>
            <a:xfrm>
              <a:off x="8906728" y="1739394"/>
              <a:ext cx="1946700" cy="1946700"/>
            </a:xfrm>
            <a:prstGeom prst="ellipse">
              <a:avLst/>
            </a:prstGeom>
            <a:solidFill>
              <a:srgbClr val="1E5595">
                <a:alpha val="75000"/>
              </a:srgbClr>
            </a:solidFill>
            <a:ln w="317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endParaRPr>
            </a:p>
          </p:txBody>
        </p:sp>
        <p:sp>
          <p:nvSpPr>
            <p:cNvPr id="23" name="TextBox 22">
              <a:extLst>
                <a:ext uri="{FF2B5EF4-FFF2-40B4-BE49-F238E27FC236}">
                  <a16:creationId xmlns:a16="http://schemas.microsoft.com/office/drawing/2014/main" id="{E74D58A5-8DFC-ED44-95F8-9EA5BC30179A}"/>
                </a:ext>
              </a:extLst>
            </p:cNvPr>
            <p:cNvSpPr txBox="1"/>
            <p:nvPr/>
          </p:nvSpPr>
          <p:spPr>
            <a:xfrm>
              <a:off x="9278060" y="2586158"/>
              <a:ext cx="1204035" cy="461665"/>
            </a:xfrm>
            <a:prstGeom prst="rect">
              <a:avLst/>
            </a:prstGeom>
            <a:noFill/>
          </p:spPr>
          <p:txBody>
            <a:bodyPr wrap="square" rtlCol="0">
              <a:spAutoFit/>
            </a:bodyPr>
            <a:lstStyle/>
            <a:p>
              <a:pPr algn="ctr"/>
              <a:r>
                <a:rPr lang="en-US" sz="2400" b="1"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Ocular</a:t>
              </a:r>
            </a:p>
          </p:txBody>
        </p:sp>
      </p:grpSp>
      <p:grpSp>
        <p:nvGrpSpPr>
          <p:cNvPr id="28" name="Group 27">
            <a:extLst>
              <a:ext uri="{FF2B5EF4-FFF2-40B4-BE49-F238E27FC236}">
                <a16:creationId xmlns:a16="http://schemas.microsoft.com/office/drawing/2014/main" id="{6951596F-19DB-1F42-BE6C-5282D7986196}"/>
              </a:ext>
            </a:extLst>
          </p:cNvPr>
          <p:cNvGrpSpPr/>
          <p:nvPr/>
        </p:nvGrpSpPr>
        <p:grpSpPr>
          <a:xfrm>
            <a:off x="8946398" y="3692465"/>
            <a:ext cx="1947877" cy="1960904"/>
            <a:chOff x="8946398" y="3850895"/>
            <a:chExt cx="1947877" cy="1960904"/>
          </a:xfrm>
        </p:grpSpPr>
        <p:sp>
          <p:nvSpPr>
            <p:cNvPr id="25" name="Oval 24">
              <a:extLst>
                <a:ext uri="{FF2B5EF4-FFF2-40B4-BE49-F238E27FC236}">
                  <a16:creationId xmlns:a16="http://schemas.microsoft.com/office/drawing/2014/main" id="{AB8F3D94-E4BD-B84D-BED2-849BBF1EB11E}"/>
                </a:ext>
              </a:extLst>
            </p:cNvPr>
            <p:cNvSpPr/>
            <p:nvPr/>
          </p:nvSpPr>
          <p:spPr>
            <a:xfrm>
              <a:off x="8947575" y="3850895"/>
              <a:ext cx="1946700" cy="1946700"/>
            </a:xfrm>
            <a:prstGeom prst="ellipse">
              <a:avLst/>
            </a:prstGeom>
            <a:blipFill>
              <a:blip r:embed="rId5" cstate="screen">
                <a:extLst>
                  <a:ext uri="{28A0092B-C50C-407E-A947-70E740481C1C}">
                    <a14:useLocalDpi xmlns:a14="http://schemas.microsoft.com/office/drawing/2010/main"/>
                  </a:ext>
                </a:extLst>
              </a:blip>
              <a:stretch>
                <a:fillRect/>
              </a:stretch>
            </a:blipFill>
            <a:ln w="317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5" name="Oval 14">
              <a:extLst>
                <a:ext uri="{FF2B5EF4-FFF2-40B4-BE49-F238E27FC236}">
                  <a16:creationId xmlns:a16="http://schemas.microsoft.com/office/drawing/2014/main" id="{63DD8ABF-D28C-A74B-B74F-A5204BC1BEF0}"/>
                </a:ext>
              </a:extLst>
            </p:cNvPr>
            <p:cNvSpPr/>
            <p:nvPr/>
          </p:nvSpPr>
          <p:spPr>
            <a:xfrm>
              <a:off x="8946398" y="3865099"/>
              <a:ext cx="1946700" cy="1946700"/>
            </a:xfrm>
            <a:prstGeom prst="ellipse">
              <a:avLst/>
            </a:prstGeom>
            <a:solidFill>
              <a:schemeClr val="accent4">
                <a:alpha val="75000"/>
              </a:schemeClr>
            </a:solidFill>
            <a:ln w="317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27" name="TextBox 26">
              <a:extLst>
                <a:ext uri="{FF2B5EF4-FFF2-40B4-BE49-F238E27FC236}">
                  <a16:creationId xmlns:a16="http://schemas.microsoft.com/office/drawing/2014/main" id="{74AA6F65-2987-C742-8715-08F53BEFD70A}"/>
                </a:ext>
              </a:extLst>
            </p:cNvPr>
            <p:cNvSpPr txBox="1"/>
            <p:nvPr/>
          </p:nvSpPr>
          <p:spPr>
            <a:xfrm>
              <a:off x="9089307" y="4528511"/>
              <a:ext cx="1739936" cy="830997"/>
            </a:xfrm>
            <a:prstGeom prst="rect">
              <a:avLst/>
            </a:prstGeom>
            <a:noFill/>
          </p:spPr>
          <p:txBody>
            <a:bodyPr wrap="square" rtlCol="0">
              <a:spAutoFit/>
            </a:bodyPr>
            <a:lstStyle/>
            <a:p>
              <a:pPr algn="ctr"/>
              <a:r>
                <a:rPr lang="en-US" sz="2400" b="1"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Cognitive/</a:t>
              </a:r>
            </a:p>
            <a:p>
              <a:pPr algn="ctr"/>
              <a:r>
                <a:rPr lang="en-US" sz="2400" b="1"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Fatigue</a:t>
              </a:r>
            </a:p>
          </p:txBody>
        </p:sp>
      </p:grpSp>
      <p:grpSp>
        <p:nvGrpSpPr>
          <p:cNvPr id="31" name="Group 30">
            <a:extLst>
              <a:ext uri="{FF2B5EF4-FFF2-40B4-BE49-F238E27FC236}">
                <a16:creationId xmlns:a16="http://schemas.microsoft.com/office/drawing/2014/main" id="{BEBB3DAC-B3B5-2244-8161-CF0EF30642BC}"/>
              </a:ext>
            </a:extLst>
          </p:cNvPr>
          <p:cNvGrpSpPr/>
          <p:nvPr/>
        </p:nvGrpSpPr>
        <p:grpSpPr>
          <a:xfrm>
            <a:off x="7027421" y="4752870"/>
            <a:ext cx="2010211" cy="1947851"/>
            <a:chOff x="7027421" y="4911300"/>
            <a:chExt cx="2010211" cy="1947851"/>
          </a:xfrm>
        </p:grpSpPr>
        <p:sp>
          <p:nvSpPr>
            <p:cNvPr id="29" name="Oval 28">
              <a:extLst>
                <a:ext uri="{FF2B5EF4-FFF2-40B4-BE49-F238E27FC236}">
                  <a16:creationId xmlns:a16="http://schemas.microsoft.com/office/drawing/2014/main" id="{190BE97A-C71B-B747-BBF2-E3787146747C}"/>
                </a:ext>
              </a:extLst>
            </p:cNvPr>
            <p:cNvSpPr/>
            <p:nvPr/>
          </p:nvSpPr>
          <p:spPr>
            <a:xfrm>
              <a:off x="7059177" y="4911300"/>
              <a:ext cx="1946700" cy="1946700"/>
            </a:xfrm>
            <a:prstGeom prst="ellipse">
              <a:avLst/>
            </a:prstGeom>
            <a:blipFill>
              <a:blip r:embed="rId6" cstate="screen">
                <a:extLst>
                  <a:ext uri="{28A0092B-C50C-407E-A947-70E740481C1C}">
                    <a14:useLocalDpi xmlns:a14="http://schemas.microsoft.com/office/drawing/2010/main"/>
                  </a:ext>
                </a:extLst>
              </a:blip>
              <a:stretch>
                <a:fillRect/>
              </a:stretch>
            </a:blipFill>
            <a:ln w="317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4" name="Oval 13">
              <a:extLst>
                <a:ext uri="{FF2B5EF4-FFF2-40B4-BE49-F238E27FC236}">
                  <a16:creationId xmlns:a16="http://schemas.microsoft.com/office/drawing/2014/main" id="{30862237-DB1D-4048-B2CA-68B23FCD2A3D}"/>
                </a:ext>
              </a:extLst>
            </p:cNvPr>
            <p:cNvSpPr/>
            <p:nvPr/>
          </p:nvSpPr>
          <p:spPr>
            <a:xfrm>
              <a:off x="7045315" y="4912451"/>
              <a:ext cx="1946700" cy="1946700"/>
            </a:xfrm>
            <a:prstGeom prst="ellipse">
              <a:avLst/>
            </a:prstGeom>
            <a:solidFill>
              <a:schemeClr val="accent2">
                <a:lumMod val="75000"/>
                <a:alpha val="75000"/>
              </a:schemeClr>
            </a:solidFill>
            <a:ln w="317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0" name="TextBox 29">
              <a:extLst>
                <a:ext uri="{FF2B5EF4-FFF2-40B4-BE49-F238E27FC236}">
                  <a16:creationId xmlns:a16="http://schemas.microsoft.com/office/drawing/2014/main" id="{CF0A5DF7-101C-2746-AC9E-14746C93B974}"/>
                </a:ext>
              </a:extLst>
            </p:cNvPr>
            <p:cNvSpPr txBox="1"/>
            <p:nvPr/>
          </p:nvSpPr>
          <p:spPr>
            <a:xfrm>
              <a:off x="7027421" y="5289095"/>
              <a:ext cx="2010211" cy="1200329"/>
            </a:xfrm>
            <a:prstGeom prst="rect">
              <a:avLst/>
            </a:prstGeom>
            <a:noFill/>
          </p:spPr>
          <p:txBody>
            <a:bodyPr wrap="square" rtlCol="0">
              <a:spAutoFit/>
            </a:bodyPr>
            <a:lstStyle/>
            <a:p>
              <a:pPr algn="ctr"/>
              <a:r>
                <a:rPr lang="en-US" sz="2400" b="1"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Post-Traumatic</a:t>
              </a:r>
            </a:p>
            <a:p>
              <a:pPr algn="ctr"/>
              <a:r>
                <a:rPr lang="en-US" sz="2400" b="1"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Migraine</a:t>
              </a:r>
            </a:p>
          </p:txBody>
        </p:sp>
      </p:grpSp>
      <p:sp>
        <p:nvSpPr>
          <p:cNvPr id="32" name="TextBox 31">
            <a:extLst>
              <a:ext uri="{FF2B5EF4-FFF2-40B4-BE49-F238E27FC236}">
                <a16:creationId xmlns:a16="http://schemas.microsoft.com/office/drawing/2014/main" id="{A7B08E4A-63F2-6D40-8C30-7B1DE2ADBBA8}"/>
              </a:ext>
            </a:extLst>
          </p:cNvPr>
          <p:cNvSpPr txBox="1"/>
          <p:nvPr/>
        </p:nvSpPr>
        <p:spPr>
          <a:xfrm>
            <a:off x="250115" y="6316339"/>
            <a:ext cx="4328685" cy="276999"/>
          </a:xfrm>
          <a:prstGeom prst="rect">
            <a:avLst/>
          </a:prstGeom>
          <a:noFill/>
        </p:spPr>
        <p:txBody>
          <a:bodyPr wrap="none" rtlCol="0">
            <a:spAutoFit/>
          </a:bodyPr>
          <a:lstStyle/>
          <a:p>
            <a:r>
              <a:rPr lang="en-US" sz="1200" dirty="0">
                <a:solidFill>
                  <a:srgbClr val="500050"/>
                </a:solidFill>
                <a:latin typeface="Open Sans Semibold" panose="020B0706030804020204" pitchFamily="34" charset="0"/>
                <a:ea typeface="Open Sans Semibold" panose="020B0706030804020204" pitchFamily="34" charset="0"/>
                <a:cs typeface="Open Sans Semibold" panose="020B0706030804020204" pitchFamily="34" charset="0"/>
              </a:rPr>
              <a:t>Courtesy of UPMC Sports Medicine Concussion Program</a:t>
            </a:r>
            <a:endParaRPr lang="en-US" sz="1200" dirty="0">
              <a:solidFill>
                <a:srgbClr val="606060"/>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5" name="Picture 4">
            <a:extLst>
              <a:ext uri="{FF2B5EF4-FFF2-40B4-BE49-F238E27FC236}">
                <a16:creationId xmlns:a16="http://schemas.microsoft.com/office/drawing/2014/main" id="{8C524B25-2CA0-1146-839E-2B975A91D3E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231686" y="2100040"/>
            <a:ext cx="3174575" cy="3184849"/>
          </a:xfrm>
          <a:prstGeom prst="rect">
            <a:avLst/>
          </a:prstGeom>
        </p:spPr>
      </p:pic>
      <p:grpSp>
        <p:nvGrpSpPr>
          <p:cNvPr id="17" name="Group 16">
            <a:extLst>
              <a:ext uri="{FF2B5EF4-FFF2-40B4-BE49-F238E27FC236}">
                <a16:creationId xmlns:a16="http://schemas.microsoft.com/office/drawing/2014/main" id="{71F41237-3D81-EE40-9B88-6EE545F29AEB}"/>
              </a:ext>
            </a:extLst>
          </p:cNvPr>
          <p:cNvGrpSpPr/>
          <p:nvPr/>
        </p:nvGrpSpPr>
        <p:grpSpPr>
          <a:xfrm>
            <a:off x="4906346" y="3943233"/>
            <a:ext cx="1987492" cy="1946700"/>
            <a:chOff x="4958417" y="4118833"/>
            <a:chExt cx="1987492" cy="1946700"/>
          </a:xfrm>
        </p:grpSpPr>
        <p:sp>
          <p:nvSpPr>
            <p:cNvPr id="34" name="Oval 33">
              <a:extLst>
                <a:ext uri="{FF2B5EF4-FFF2-40B4-BE49-F238E27FC236}">
                  <a16:creationId xmlns:a16="http://schemas.microsoft.com/office/drawing/2014/main" id="{38056191-D42F-0B47-9654-7F6E6404DA90}"/>
                </a:ext>
              </a:extLst>
            </p:cNvPr>
            <p:cNvSpPr/>
            <p:nvPr/>
          </p:nvSpPr>
          <p:spPr>
            <a:xfrm>
              <a:off x="4986616" y="4118833"/>
              <a:ext cx="1946700" cy="1946700"/>
            </a:xfrm>
            <a:prstGeom prst="ellipse">
              <a:avLst/>
            </a:prstGeom>
            <a:blipFill dpi="0" rotWithShape="1">
              <a:blip r:embed="rId8" cstate="screen">
                <a:extLst>
                  <a:ext uri="{28A0092B-C50C-407E-A947-70E740481C1C}">
                    <a14:useLocalDpi xmlns:a14="http://schemas.microsoft.com/office/drawing/2010/main"/>
                  </a:ext>
                </a:extLst>
              </a:blip>
              <a:srcRect/>
              <a:stretch>
                <a:fillRect/>
              </a:stretch>
            </a:blipFill>
            <a:ln w="317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prstClr val="white"/>
                </a:solidFill>
                <a:latin typeface="Lato" panose="020F0502020204030203"/>
              </a:endParaRPr>
            </a:p>
          </p:txBody>
        </p:sp>
        <p:sp>
          <p:nvSpPr>
            <p:cNvPr id="13" name="Oval 12">
              <a:extLst>
                <a:ext uri="{FF2B5EF4-FFF2-40B4-BE49-F238E27FC236}">
                  <a16:creationId xmlns:a16="http://schemas.microsoft.com/office/drawing/2014/main" id="{103514D2-29BC-DE4C-BEFA-959C2717751B}"/>
                </a:ext>
              </a:extLst>
            </p:cNvPr>
            <p:cNvSpPr/>
            <p:nvPr/>
          </p:nvSpPr>
          <p:spPr>
            <a:xfrm>
              <a:off x="4958417" y="4118833"/>
              <a:ext cx="1987492" cy="1946700"/>
            </a:xfrm>
            <a:prstGeom prst="ellipse">
              <a:avLst/>
            </a:prstGeom>
            <a:solidFill>
              <a:schemeClr val="accent4">
                <a:lumMod val="75000"/>
                <a:alpha val="56000"/>
              </a:schemeClr>
            </a:solidFill>
            <a:ln w="317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b="1"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grpSp>
      <p:grpSp>
        <p:nvGrpSpPr>
          <p:cNvPr id="18" name="Group 17">
            <a:extLst>
              <a:ext uri="{FF2B5EF4-FFF2-40B4-BE49-F238E27FC236}">
                <a16:creationId xmlns:a16="http://schemas.microsoft.com/office/drawing/2014/main" id="{C5CA6E1E-1064-914A-8AD0-1D2283D09D48}"/>
              </a:ext>
            </a:extLst>
          </p:cNvPr>
          <p:cNvGrpSpPr/>
          <p:nvPr/>
        </p:nvGrpSpPr>
        <p:grpSpPr>
          <a:xfrm>
            <a:off x="4951182" y="1712733"/>
            <a:ext cx="1963657" cy="1946700"/>
            <a:chOff x="4972543" y="1739394"/>
            <a:chExt cx="1963657" cy="1946700"/>
          </a:xfrm>
        </p:grpSpPr>
        <p:sp>
          <p:nvSpPr>
            <p:cNvPr id="4" name="Oval 3">
              <a:extLst>
                <a:ext uri="{FF2B5EF4-FFF2-40B4-BE49-F238E27FC236}">
                  <a16:creationId xmlns:a16="http://schemas.microsoft.com/office/drawing/2014/main" id="{3D7EE460-238E-424C-8E99-A1033FC67777}"/>
                </a:ext>
              </a:extLst>
            </p:cNvPr>
            <p:cNvSpPr/>
            <p:nvPr/>
          </p:nvSpPr>
          <p:spPr>
            <a:xfrm>
              <a:off x="4972543" y="1739394"/>
              <a:ext cx="1946700" cy="1946700"/>
            </a:xfrm>
            <a:prstGeom prst="ellipse">
              <a:avLst/>
            </a:prstGeom>
            <a:blipFill dpi="0" rotWithShape="1">
              <a:blip r:embed="rId9" cstate="screen">
                <a:extLst>
                  <a:ext uri="{28A0092B-C50C-407E-A947-70E740481C1C}">
                    <a14:useLocalDpi xmlns:a14="http://schemas.microsoft.com/office/drawing/2010/main"/>
                  </a:ext>
                </a:extLst>
              </a:blip>
              <a:srcRect/>
              <a:stretch>
                <a:fillRect t="1000"/>
              </a:stretch>
            </a:blipFill>
            <a:ln w="317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endParaRPr>
            </a:p>
          </p:txBody>
        </p:sp>
        <p:sp>
          <p:nvSpPr>
            <p:cNvPr id="35" name="Oval 34">
              <a:extLst>
                <a:ext uri="{FF2B5EF4-FFF2-40B4-BE49-F238E27FC236}">
                  <a16:creationId xmlns:a16="http://schemas.microsoft.com/office/drawing/2014/main" id="{C2A9A92A-BBD6-D447-92E1-95CA9F95FEAC}"/>
                </a:ext>
              </a:extLst>
            </p:cNvPr>
            <p:cNvSpPr/>
            <p:nvPr/>
          </p:nvSpPr>
          <p:spPr>
            <a:xfrm>
              <a:off x="4989500" y="1739394"/>
              <a:ext cx="1946700" cy="1946700"/>
            </a:xfrm>
            <a:prstGeom prst="ellipse">
              <a:avLst/>
            </a:prstGeom>
            <a:solidFill>
              <a:schemeClr val="accent1">
                <a:alpha val="62000"/>
              </a:schemeClr>
            </a:solidFill>
            <a:ln w="317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Mood/</a:t>
              </a:r>
            </a:p>
            <a:p>
              <a:pPr algn="ctr"/>
              <a:r>
                <a:rPr lang="en-US" sz="2400" b="1"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Anxiety</a:t>
              </a:r>
            </a:p>
          </p:txBody>
        </p:sp>
      </p:grpSp>
      <p:pic>
        <p:nvPicPr>
          <p:cNvPr id="26" name="Picture 25">
            <a:extLst>
              <a:ext uri="{FF2B5EF4-FFF2-40B4-BE49-F238E27FC236}">
                <a16:creationId xmlns:a16="http://schemas.microsoft.com/office/drawing/2014/main" id="{24AD4421-11AA-4745-853C-093ED0855059}"/>
              </a:ext>
            </a:extLst>
          </p:cNvPr>
          <p:cNvPicPr>
            <a:picLocks noChangeAspect="1"/>
          </p:cNvPicPr>
          <p:nvPr/>
        </p:nvPicPr>
        <p:blipFill>
          <a:blip r:embed="rId10"/>
          <a:stretch>
            <a:fillRect/>
          </a:stretch>
        </p:blipFill>
        <p:spPr>
          <a:xfrm>
            <a:off x="2479071" y="2746225"/>
            <a:ext cx="960444" cy="960444"/>
          </a:xfrm>
          <a:prstGeom prst="rect">
            <a:avLst/>
          </a:prstGeom>
        </p:spPr>
      </p:pic>
      <p:sp>
        <p:nvSpPr>
          <p:cNvPr id="8" name="TextBox 7"/>
          <p:cNvSpPr txBox="1"/>
          <p:nvPr/>
        </p:nvSpPr>
        <p:spPr>
          <a:xfrm>
            <a:off x="5186978" y="4753421"/>
            <a:ext cx="1565121" cy="461665"/>
          </a:xfrm>
          <a:prstGeom prst="rect">
            <a:avLst/>
          </a:prstGeom>
          <a:noFill/>
        </p:spPr>
        <p:txBody>
          <a:bodyPr wrap="square" rtlCol="0">
            <a:spAutoFit/>
          </a:bodyPr>
          <a:lstStyle/>
          <a:p>
            <a:r>
              <a:rPr lang="en-US" sz="2400"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Cervical</a:t>
            </a:r>
          </a:p>
        </p:txBody>
      </p:sp>
      <p:pic>
        <p:nvPicPr>
          <p:cNvPr id="3" name="Picture 2"/>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33383" y="4122288"/>
            <a:ext cx="957103" cy="2216226"/>
          </a:xfrm>
          <a:prstGeom prst="rect">
            <a:avLst/>
          </a:prstGeom>
        </p:spPr>
      </p:pic>
    </p:spTree>
    <p:extLst>
      <p:ext uri="{BB962C8B-B14F-4D97-AF65-F5344CB8AC3E}">
        <p14:creationId xmlns:p14="http://schemas.microsoft.com/office/powerpoint/2010/main" val="10905957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TextBox 29"/>
          <p:cNvSpPr txBox="1"/>
          <p:nvPr/>
        </p:nvSpPr>
        <p:spPr>
          <a:xfrm>
            <a:off x="1808347" y="1453873"/>
            <a:ext cx="2046001" cy="1077218"/>
          </a:xfrm>
          <a:prstGeom prst="rect">
            <a:avLst/>
          </a:prstGeom>
          <a:gradFill flip="none" rotWithShape="1">
            <a:gsLst>
              <a:gs pos="98500">
                <a:schemeClr val="tx2">
                  <a:lumMod val="40000"/>
                  <a:lumOff val="60000"/>
                </a:schemeClr>
              </a:gs>
              <a:gs pos="97000">
                <a:schemeClr val="tx2">
                  <a:shade val="30000"/>
                  <a:satMod val="115000"/>
                  <a:lumMod val="15000"/>
                  <a:lumOff val="85000"/>
                </a:schemeClr>
              </a:gs>
              <a:gs pos="18000">
                <a:schemeClr val="tx2">
                  <a:lumMod val="60000"/>
                  <a:lumOff val="40000"/>
                  <a:alpha val="75000"/>
                </a:schemeClr>
              </a:gs>
            </a:gsLst>
            <a:lin ang="13500000" scaled="1"/>
            <a:tileRect/>
          </a:gradFill>
          <a:effectLst>
            <a:softEdge rad="31750"/>
          </a:effectLst>
        </p:spPr>
        <p:txBody>
          <a:bodyPr wrap="square" rtlCol="0">
            <a:spAutoFit/>
          </a:bodyPr>
          <a:lstStyle/>
          <a:p>
            <a:pPr marL="285750" indent="-285750">
              <a:buFont typeface="Arial" panose="020B0604020202020204" pitchFamily="34" charset="0"/>
              <a:buChar char="•"/>
            </a:pPr>
            <a:r>
              <a:rPr lang="en-US" sz="1600" b="1" dirty="0">
                <a:solidFill>
                  <a:prstClr val="black"/>
                </a:solidFill>
                <a:latin typeface="Open Sans Semibold" panose="020B0706030804020204" pitchFamily="34" charset="0"/>
                <a:ea typeface="Open Sans Semibold" panose="020B0706030804020204" pitchFamily="34" charset="0"/>
                <a:cs typeface="Open Sans Semibold" panose="020B0706030804020204" pitchFamily="34" charset="0"/>
              </a:rPr>
              <a:t>Medication</a:t>
            </a:r>
          </a:p>
          <a:p>
            <a:pPr marL="285750" indent="-285750">
              <a:buFont typeface="Arial" panose="020B0604020202020204" pitchFamily="34" charset="0"/>
              <a:buChar char="•"/>
            </a:pPr>
            <a:r>
              <a:rPr lang="en-US" sz="1600" b="1" dirty="0">
                <a:solidFill>
                  <a:srgbClr val="FF0000"/>
                </a:solidFill>
                <a:latin typeface="Open Sans Semibold" panose="020B0706030804020204" pitchFamily="34" charset="0"/>
                <a:ea typeface="Open Sans Semibold" panose="020B0706030804020204" pitchFamily="34" charset="0"/>
                <a:cs typeface="Open Sans Semibold" panose="020B0706030804020204" pitchFamily="34" charset="0"/>
              </a:rPr>
              <a:t>Exercise</a:t>
            </a:r>
          </a:p>
          <a:p>
            <a:pPr marL="285750" indent="-285750">
              <a:buFont typeface="Arial" panose="020B0604020202020204" pitchFamily="34" charset="0"/>
              <a:buChar char="•"/>
            </a:pPr>
            <a:r>
              <a:rPr lang="en-US" sz="1600" b="1" dirty="0">
                <a:solidFill>
                  <a:prstClr val="black"/>
                </a:solidFill>
                <a:latin typeface="Open Sans Semibold" panose="020B0706030804020204" pitchFamily="34" charset="0"/>
                <a:ea typeface="Open Sans Semibold" panose="020B0706030804020204" pitchFamily="34" charset="0"/>
                <a:cs typeface="Open Sans Semibold" panose="020B0706030804020204" pitchFamily="34" charset="0"/>
              </a:rPr>
              <a:t>CBT</a:t>
            </a:r>
          </a:p>
          <a:p>
            <a:pPr marL="285750" indent="-285750">
              <a:buFont typeface="Arial" panose="020B0604020202020204" pitchFamily="34" charset="0"/>
              <a:buChar char="•"/>
            </a:pPr>
            <a:r>
              <a:rPr lang="en-US" sz="1600" b="1" dirty="0">
                <a:solidFill>
                  <a:prstClr val="black"/>
                </a:solidFill>
                <a:latin typeface="Open Sans Semibold" panose="020B0706030804020204" pitchFamily="34" charset="0"/>
                <a:ea typeface="Open Sans Semibold" panose="020B0706030804020204" pitchFamily="34" charset="0"/>
                <a:cs typeface="Open Sans Semibold" panose="020B0706030804020204" pitchFamily="34" charset="0"/>
              </a:rPr>
              <a:t>Psychotherapy</a:t>
            </a:r>
          </a:p>
        </p:txBody>
      </p:sp>
      <p:sp>
        <p:nvSpPr>
          <p:cNvPr id="33" name="TextBox 32"/>
          <p:cNvSpPr txBox="1"/>
          <p:nvPr/>
        </p:nvSpPr>
        <p:spPr>
          <a:xfrm>
            <a:off x="1958106" y="3515442"/>
            <a:ext cx="2052373" cy="1815882"/>
          </a:xfrm>
          <a:prstGeom prst="rect">
            <a:avLst/>
          </a:prstGeom>
          <a:gradFill flip="none" rotWithShape="1">
            <a:gsLst>
              <a:gs pos="75000">
                <a:schemeClr val="accent3">
                  <a:lumMod val="75000"/>
                  <a:alpha val="15000"/>
                </a:schemeClr>
              </a:gs>
              <a:gs pos="100000">
                <a:schemeClr val="accent4">
                  <a:lumMod val="75000"/>
                  <a:shade val="30000"/>
                  <a:satMod val="115000"/>
                </a:schemeClr>
              </a:gs>
              <a:gs pos="9000">
                <a:schemeClr val="accent4">
                  <a:lumMod val="75000"/>
                  <a:shade val="67500"/>
                  <a:satMod val="115000"/>
                </a:schemeClr>
              </a:gs>
              <a:gs pos="22000">
                <a:schemeClr val="accent4">
                  <a:lumMod val="75000"/>
                  <a:shade val="100000"/>
                  <a:satMod val="115000"/>
                  <a:alpha val="85000"/>
                </a:schemeClr>
              </a:gs>
            </a:gsLst>
            <a:lin ang="8100000" scaled="1"/>
            <a:tileRect/>
          </a:gradFill>
          <a:effectLst>
            <a:softEdge rad="31750"/>
          </a:effectLst>
        </p:spPr>
        <p:txBody>
          <a:bodyPr wrap="square" rtlCol="0">
            <a:spAutoFit/>
          </a:bodyPr>
          <a:lstStyle/>
          <a:p>
            <a:pPr marL="285750" indent="-285750">
              <a:buFont typeface="Arial" panose="020B0604020202020204" pitchFamily="34" charset="0"/>
              <a:buChar char="•"/>
            </a:pPr>
            <a:r>
              <a:rPr lang="en-US" sz="1600" b="1" dirty="0">
                <a:solidFill>
                  <a:prstClr val="black"/>
                </a:solidFill>
                <a:latin typeface="Open Sans Semibold" panose="020B0706030804020204" pitchFamily="34" charset="0"/>
                <a:ea typeface="Open Sans Semibold" panose="020B0706030804020204" pitchFamily="34" charset="0"/>
                <a:cs typeface="Open Sans Semibold" panose="020B0706030804020204" pitchFamily="34" charset="0"/>
              </a:rPr>
              <a:t>Manual Therapy</a:t>
            </a:r>
          </a:p>
          <a:p>
            <a:pPr marL="285750" indent="-285750">
              <a:buFont typeface="Arial" panose="020B0604020202020204" pitchFamily="34" charset="0"/>
              <a:buChar char="•"/>
            </a:pPr>
            <a:r>
              <a:rPr lang="en-US" sz="1600" b="1" dirty="0">
                <a:solidFill>
                  <a:srgbClr val="FF0000"/>
                </a:solidFill>
                <a:latin typeface="Open Sans Semibold" panose="020B0706030804020204" pitchFamily="34" charset="0"/>
                <a:ea typeface="Open Sans Semibold" panose="020B0706030804020204" pitchFamily="34" charset="0"/>
                <a:cs typeface="Open Sans Semibold" panose="020B0706030804020204" pitchFamily="34" charset="0"/>
              </a:rPr>
              <a:t>Exercise</a:t>
            </a:r>
          </a:p>
          <a:p>
            <a:pPr marL="285750" indent="-285750">
              <a:buFont typeface="Arial" panose="020B0604020202020204" pitchFamily="34" charset="0"/>
              <a:buChar char="•"/>
            </a:pPr>
            <a:r>
              <a:rPr lang="en-US" sz="1600" b="1" dirty="0">
                <a:solidFill>
                  <a:prstClr val="black"/>
                </a:solidFill>
                <a:latin typeface="Open Sans Semibold" panose="020B0706030804020204" pitchFamily="34" charset="0"/>
                <a:ea typeface="Open Sans Semibold" panose="020B0706030804020204" pitchFamily="34" charset="0"/>
                <a:cs typeface="Open Sans Semibold" panose="020B0706030804020204" pitchFamily="34" charset="0"/>
              </a:rPr>
              <a:t>Injection</a:t>
            </a:r>
          </a:p>
          <a:p>
            <a:pPr marL="285750" indent="-285750">
              <a:buFont typeface="Arial" panose="020B0604020202020204" pitchFamily="34" charset="0"/>
              <a:buChar char="•"/>
            </a:pPr>
            <a:r>
              <a:rPr lang="en-US" sz="1600" b="1" dirty="0">
                <a:solidFill>
                  <a:prstClr val="black"/>
                </a:solidFill>
                <a:latin typeface="Open Sans Semibold" panose="020B0706030804020204" pitchFamily="34" charset="0"/>
                <a:ea typeface="Open Sans Semibold" panose="020B0706030804020204" pitchFamily="34" charset="0"/>
                <a:cs typeface="Open Sans Semibold" panose="020B0706030804020204" pitchFamily="34" charset="0"/>
              </a:rPr>
              <a:t>Acupuncture</a:t>
            </a:r>
          </a:p>
          <a:p>
            <a:pPr marL="285750" indent="-285750">
              <a:buFont typeface="Arial" panose="020B0604020202020204" pitchFamily="34" charset="0"/>
              <a:buChar char="•"/>
            </a:pPr>
            <a:r>
              <a:rPr lang="en-US" sz="1600" b="1" dirty="0">
                <a:solidFill>
                  <a:prstClr val="black"/>
                </a:solidFill>
                <a:latin typeface="Open Sans Semibold" panose="020B0706030804020204" pitchFamily="34" charset="0"/>
                <a:ea typeface="Open Sans Semibold" panose="020B0706030804020204" pitchFamily="34" charset="0"/>
                <a:cs typeface="Open Sans Semibold" panose="020B0706030804020204" pitchFamily="34" charset="0"/>
              </a:rPr>
              <a:t>Biofeedback</a:t>
            </a:r>
          </a:p>
          <a:p>
            <a:pPr marL="285750" indent="-285750">
              <a:buFont typeface="Arial" panose="020B0604020202020204" pitchFamily="34" charset="0"/>
              <a:buChar char="•"/>
            </a:pPr>
            <a:r>
              <a:rPr lang="en-US" sz="1600" b="1" dirty="0">
                <a:solidFill>
                  <a:prstClr val="black"/>
                </a:solidFill>
                <a:latin typeface="Open Sans Semibold" panose="020B0706030804020204" pitchFamily="34" charset="0"/>
                <a:ea typeface="Open Sans Semibold" panose="020B0706030804020204" pitchFamily="34" charset="0"/>
                <a:cs typeface="Open Sans Semibold" panose="020B0706030804020204" pitchFamily="34" charset="0"/>
              </a:rPr>
              <a:t>Medication</a:t>
            </a:r>
          </a:p>
          <a:p>
            <a:pPr marL="285750" indent="-285750">
              <a:buFont typeface="Arial" panose="020B0604020202020204" pitchFamily="34" charset="0"/>
              <a:buChar char="•"/>
            </a:pPr>
            <a:r>
              <a:rPr lang="en-US" sz="1600" b="1" dirty="0">
                <a:solidFill>
                  <a:prstClr val="black"/>
                </a:solidFill>
                <a:latin typeface="Open Sans Semibold" panose="020B0706030804020204" pitchFamily="34" charset="0"/>
                <a:ea typeface="Open Sans Semibold" panose="020B0706030804020204" pitchFamily="34" charset="0"/>
                <a:cs typeface="Open Sans Semibold" panose="020B0706030804020204" pitchFamily="34" charset="0"/>
              </a:rPr>
              <a:t>Surgery</a:t>
            </a:r>
          </a:p>
        </p:txBody>
      </p:sp>
      <p:sp>
        <p:nvSpPr>
          <p:cNvPr id="4" name="Oval 3">
            <a:extLst>
              <a:ext uri="{FF2B5EF4-FFF2-40B4-BE49-F238E27FC236}">
                <a16:creationId xmlns:a16="http://schemas.microsoft.com/office/drawing/2014/main" id="{EA857710-33D8-2E4E-A184-921EEBFEABD6}"/>
              </a:ext>
            </a:extLst>
          </p:cNvPr>
          <p:cNvSpPr/>
          <p:nvPr/>
        </p:nvSpPr>
        <p:spPr>
          <a:xfrm>
            <a:off x="5042599" y="2151136"/>
            <a:ext cx="3364881" cy="3297736"/>
          </a:xfrm>
          <a:prstGeom prst="ellipse">
            <a:avLst/>
          </a:prstGeom>
          <a:solidFill>
            <a:srgbClr val="606060"/>
          </a:solidFill>
          <a:ln w="317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extBox 4">
            <a:extLst>
              <a:ext uri="{FF2B5EF4-FFF2-40B4-BE49-F238E27FC236}">
                <a16:creationId xmlns:a16="http://schemas.microsoft.com/office/drawing/2014/main" id="{8459FA6B-AE17-6E46-A13F-C3566F918634}"/>
              </a:ext>
            </a:extLst>
          </p:cNvPr>
          <p:cNvSpPr txBox="1"/>
          <p:nvPr/>
        </p:nvSpPr>
        <p:spPr>
          <a:xfrm>
            <a:off x="5318922" y="3475957"/>
            <a:ext cx="2766000" cy="646331"/>
          </a:xfrm>
          <a:prstGeom prst="rect">
            <a:avLst/>
          </a:prstGeom>
          <a:noFill/>
        </p:spPr>
        <p:txBody>
          <a:bodyPr wrap="square" rtlCol="0">
            <a:spAutoFit/>
          </a:bodyPr>
          <a:lstStyle/>
          <a:p>
            <a:r>
              <a:rPr lang="en-US" sz="3600" b="1"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Concussion</a:t>
            </a:r>
          </a:p>
        </p:txBody>
      </p:sp>
      <p:grpSp>
        <p:nvGrpSpPr>
          <p:cNvPr id="6" name="Group 5">
            <a:extLst>
              <a:ext uri="{FF2B5EF4-FFF2-40B4-BE49-F238E27FC236}">
                <a16:creationId xmlns:a16="http://schemas.microsoft.com/office/drawing/2014/main" id="{C2C555A3-97DD-D145-B660-54AE9583A54F}"/>
              </a:ext>
            </a:extLst>
          </p:cNvPr>
          <p:cNvGrpSpPr/>
          <p:nvPr/>
        </p:nvGrpSpPr>
        <p:grpSpPr>
          <a:xfrm>
            <a:off x="5661347" y="533400"/>
            <a:ext cx="2168218" cy="1958292"/>
            <a:chOff x="1899293" y="3324120"/>
            <a:chExt cx="2168218" cy="1958292"/>
          </a:xfrm>
        </p:grpSpPr>
        <p:sp>
          <p:nvSpPr>
            <p:cNvPr id="7" name="Oval 6">
              <a:extLst>
                <a:ext uri="{FF2B5EF4-FFF2-40B4-BE49-F238E27FC236}">
                  <a16:creationId xmlns:a16="http://schemas.microsoft.com/office/drawing/2014/main" id="{3C7137B3-6A16-4C4E-A68A-8DCC4BC888CE}"/>
                </a:ext>
              </a:extLst>
            </p:cNvPr>
            <p:cNvSpPr/>
            <p:nvPr/>
          </p:nvSpPr>
          <p:spPr>
            <a:xfrm>
              <a:off x="1899293" y="3335712"/>
              <a:ext cx="1946700" cy="1946700"/>
            </a:xfrm>
            <a:prstGeom prst="ellipse">
              <a:avLst/>
            </a:prstGeom>
            <a:blipFill>
              <a:blip r:embed="rId3" cstate="screen">
                <a:extLst>
                  <a:ext uri="{28A0092B-C50C-407E-A947-70E740481C1C}">
                    <a14:useLocalDpi xmlns:a14="http://schemas.microsoft.com/office/drawing/2010/main"/>
                  </a:ext>
                </a:extLst>
              </a:blip>
              <a:stretch>
                <a:fillRect/>
              </a:stretch>
            </a:blipFill>
            <a:ln w="317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8" name="Oval 7">
              <a:extLst>
                <a:ext uri="{FF2B5EF4-FFF2-40B4-BE49-F238E27FC236}">
                  <a16:creationId xmlns:a16="http://schemas.microsoft.com/office/drawing/2014/main" id="{E29F45F3-06BD-F841-8442-C509CA1C5B15}"/>
                </a:ext>
              </a:extLst>
            </p:cNvPr>
            <p:cNvSpPr/>
            <p:nvPr/>
          </p:nvSpPr>
          <p:spPr>
            <a:xfrm>
              <a:off x="1915855" y="3324120"/>
              <a:ext cx="1946700" cy="1946700"/>
            </a:xfrm>
            <a:prstGeom prst="ellipse">
              <a:avLst/>
            </a:prstGeom>
            <a:solidFill>
              <a:srgbClr val="00A8A2">
                <a:alpha val="75000"/>
              </a:srgbClr>
            </a:solidFill>
            <a:ln w="317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endParaRPr>
            </a:p>
          </p:txBody>
        </p:sp>
        <p:sp>
          <p:nvSpPr>
            <p:cNvPr id="9" name="TextBox 8">
              <a:extLst>
                <a:ext uri="{FF2B5EF4-FFF2-40B4-BE49-F238E27FC236}">
                  <a16:creationId xmlns:a16="http://schemas.microsoft.com/office/drawing/2014/main" id="{E4216BC6-10F2-EF4F-9346-F21D51EA0299}"/>
                </a:ext>
              </a:extLst>
            </p:cNvPr>
            <p:cNvSpPr txBox="1"/>
            <p:nvPr/>
          </p:nvSpPr>
          <p:spPr>
            <a:xfrm>
              <a:off x="2070660" y="4078229"/>
              <a:ext cx="1996851" cy="461665"/>
            </a:xfrm>
            <a:prstGeom prst="rect">
              <a:avLst/>
            </a:prstGeom>
            <a:noFill/>
          </p:spPr>
          <p:txBody>
            <a:bodyPr wrap="square" rtlCol="0">
              <a:spAutoFit/>
            </a:bodyPr>
            <a:lstStyle/>
            <a:p>
              <a:r>
                <a:rPr lang="en-US" sz="2400" b="1"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Vestibular</a:t>
              </a:r>
              <a:endParaRPr lang="en-US" b="1"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grpSp>
      <p:grpSp>
        <p:nvGrpSpPr>
          <p:cNvPr id="10" name="Group 9">
            <a:extLst>
              <a:ext uri="{FF2B5EF4-FFF2-40B4-BE49-F238E27FC236}">
                <a16:creationId xmlns:a16="http://schemas.microsoft.com/office/drawing/2014/main" id="{9CD94AE6-6F64-AB49-A65E-6928FF15420B}"/>
              </a:ext>
            </a:extLst>
          </p:cNvPr>
          <p:cNvGrpSpPr/>
          <p:nvPr/>
        </p:nvGrpSpPr>
        <p:grpSpPr>
          <a:xfrm>
            <a:off x="7706426" y="1580964"/>
            <a:ext cx="1970690" cy="1946700"/>
            <a:chOff x="8882738" y="1739394"/>
            <a:chExt cx="1970690" cy="1946700"/>
          </a:xfrm>
        </p:grpSpPr>
        <p:sp>
          <p:nvSpPr>
            <p:cNvPr id="11" name="Oval 10">
              <a:extLst>
                <a:ext uri="{FF2B5EF4-FFF2-40B4-BE49-F238E27FC236}">
                  <a16:creationId xmlns:a16="http://schemas.microsoft.com/office/drawing/2014/main" id="{F41D375A-0ACA-AE46-BED9-09C3DBFE871C}"/>
                </a:ext>
              </a:extLst>
            </p:cNvPr>
            <p:cNvSpPr/>
            <p:nvPr/>
          </p:nvSpPr>
          <p:spPr>
            <a:xfrm>
              <a:off x="8882738" y="1739394"/>
              <a:ext cx="1946700" cy="1946700"/>
            </a:xfrm>
            <a:prstGeom prst="ellipse">
              <a:avLst/>
            </a:prstGeom>
            <a:blipFill>
              <a:blip r:embed="rId4" cstate="screen">
                <a:extLst>
                  <a:ext uri="{28A0092B-C50C-407E-A947-70E740481C1C}">
                    <a14:useLocalDpi xmlns:a14="http://schemas.microsoft.com/office/drawing/2010/main"/>
                  </a:ext>
                </a:extLst>
              </a:blip>
              <a:stretch>
                <a:fillRect/>
              </a:stretch>
            </a:blipFill>
            <a:ln w="317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2" name="Oval 11">
              <a:extLst>
                <a:ext uri="{FF2B5EF4-FFF2-40B4-BE49-F238E27FC236}">
                  <a16:creationId xmlns:a16="http://schemas.microsoft.com/office/drawing/2014/main" id="{014D466E-BF55-4F40-9752-3E96F70B9E67}"/>
                </a:ext>
              </a:extLst>
            </p:cNvPr>
            <p:cNvSpPr/>
            <p:nvPr/>
          </p:nvSpPr>
          <p:spPr>
            <a:xfrm>
              <a:off x="8906728" y="1739394"/>
              <a:ext cx="1946700" cy="1946700"/>
            </a:xfrm>
            <a:prstGeom prst="ellipse">
              <a:avLst/>
            </a:prstGeom>
            <a:solidFill>
              <a:srgbClr val="1E5595">
                <a:alpha val="75000"/>
              </a:srgbClr>
            </a:solidFill>
            <a:ln w="317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endParaRPr>
            </a:p>
          </p:txBody>
        </p:sp>
        <p:sp>
          <p:nvSpPr>
            <p:cNvPr id="13" name="TextBox 12">
              <a:extLst>
                <a:ext uri="{FF2B5EF4-FFF2-40B4-BE49-F238E27FC236}">
                  <a16:creationId xmlns:a16="http://schemas.microsoft.com/office/drawing/2014/main" id="{E74D58A5-8DFC-ED44-95F8-9EA5BC30179A}"/>
                </a:ext>
              </a:extLst>
            </p:cNvPr>
            <p:cNvSpPr txBox="1"/>
            <p:nvPr/>
          </p:nvSpPr>
          <p:spPr>
            <a:xfrm>
              <a:off x="9278060" y="2586158"/>
              <a:ext cx="1204035" cy="461665"/>
            </a:xfrm>
            <a:prstGeom prst="rect">
              <a:avLst/>
            </a:prstGeom>
            <a:noFill/>
          </p:spPr>
          <p:txBody>
            <a:bodyPr wrap="square" rtlCol="0">
              <a:spAutoFit/>
            </a:bodyPr>
            <a:lstStyle/>
            <a:p>
              <a:pPr algn="ctr"/>
              <a:r>
                <a:rPr lang="en-US" sz="2400" b="1"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Ocular</a:t>
              </a:r>
            </a:p>
          </p:txBody>
        </p:sp>
      </p:grpSp>
      <p:grpSp>
        <p:nvGrpSpPr>
          <p:cNvPr id="14" name="Group 13">
            <a:extLst>
              <a:ext uri="{FF2B5EF4-FFF2-40B4-BE49-F238E27FC236}">
                <a16:creationId xmlns:a16="http://schemas.microsoft.com/office/drawing/2014/main" id="{6951596F-19DB-1F42-BE6C-5282D7986196}"/>
              </a:ext>
            </a:extLst>
          </p:cNvPr>
          <p:cNvGrpSpPr/>
          <p:nvPr/>
        </p:nvGrpSpPr>
        <p:grpSpPr>
          <a:xfrm>
            <a:off x="7770086" y="3692465"/>
            <a:ext cx="1947877" cy="1960904"/>
            <a:chOff x="8946398" y="3850895"/>
            <a:chExt cx="1947877" cy="1960904"/>
          </a:xfrm>
        </p:grpSpPr>
        <p:sp>
          <p:nvSpPr>
            <p:cNvPr id="15" name="Oval 14">
              <a:extLst>
                <a:ext uri="{FF2B5EF4-FFF2-40B4-BE49-F238E27FC236}">
                  <a16:creationId xmlns:a16="http://schemas.microsoft.com/office/drawing/2014/main" id="{AB8F3D94-E4BD-B84D-BED2-849BBF1EB11E}"/>
                </a:ext>
              </a:extLst>
            </p:cNvPr>
            <p:cNvSpPr/>
            <p:nvPr/>
          </p:nvSpPr>
          <p:spPr>
            <a:xfrm>
              <a:off x="8947575" y="3850895"/>
              <a:ext cx="1946700" cy="1946700"/>
            </a:xfrm>
            <a:prstGeom prst="ellipse">
              <a:avLst/>
            </a:prstGeom>
            <a:blipFill>
              <a:blip r:embed="rId5" cstate="screen">
                <a:extLst>
                  <a:ext uri="{28A0092B-C50C-407E-A947-70E740481C1C}">
                    <a14:useLocalDpi xmlns:a14="http://schemas.microsoft.com/office/drawing/2010/main"/>
                  </a:ext>
                </a:extLst>
              </a:blip>
              <a:stretch>
                <a:fillRect/>
              </a:stretch>
            </a:blipFill>
            <a:ln w="317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6" name="Oval 15">
              <a:extLst>
                <a:ext uri="{FF2B5EF4-FFF2-40B4-BE49-F238E27FC236}">
                  <a16:creationId xmlns:a16="http://schemas.microsoft.com/office/drawing/2014/main" id="{63DD8ABF-D28C-A74B-B74F-A5204BC1BEF0}"/>
                </a:ext>
              </a:extLst>
            </p:cNvPr>
            <p:cNvSpPr/>
            <p:nvPr/>
          </p:nvSpPr>
          <p:spPr>
            <a:xfrm>
              <a:off x="8946398" y="3865099"/>
              <a:ext cx="1946700" cy="1946700"/>
            </a:xfrm>
            <a:prstGeom prst="ellipse">
              <a:avLst/>
            </a:prstGeom>
            <a:solidFill>
              <a:schemeClr val="accent4">
                <a:alpha val="75000"/>
              </a:schemeClr>
            </a:solidFill>
            <a:ln w="317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7" name="TextBox 16">
              <a:extLst>
                <a:ext uri="{FF2B5EF4-FFF2-40B4-BE49-F238E27FC236}">
                  <a16:creationId xmlns:a16="http://schemas.microsoft.com/office/drawing/2014/main" id="{74AA6F65-2987-C742-8715-08F53BEFD70A}"/>
                </a:ext>
              </a:extLst>
            </p:cNvPr>
            <p:cNvSpPr txBox="1"/>
            <p:nvPr/>
          </p:nvSpPr>
          <p:spPr>
            <a:xfrm>
              <a:off x="9089307" y="4528511"/>
              <a:ext cx="1739936" cy="830997"/>
            </a:xfrm>
            <a:prstGeom prst="rect">
              <a:avLst/>
            </a:prstGeom>
            <a:noFill/>
          </p:spPr>
          <p:txBody>
            <a:bodyPr wrap="square" rtlCol="0">
              <a:spAutoFit/>
            </a:bodyPr>
            <a:lstStyle/>
            <a:p>
              <a:pPr algn="ctr"/>
              <a:r>
                <a:rPr lang="en-US" sz="2400" b="1"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Cognitive/</a:t>
              </a:r>
            </a:p>
            <a:p>
              <a:pPr algn="ctr"/>
              <a:r>
                <a:rPr lang="en-US" sz="2400" b="1"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Fatigue</a:t>
              </a:r>
            </a:p>
          </p:txBody>
        </p:sp>
      </p:grpSp>
      <p:grpSp>
        <p:nvGrpSpPr>
          <p:cNvPr id="18" name="Group 17">
            <a:extLst>
              <a:ext uri="{FF2B5EF4-FFF2-40B4-BE49-F238E27FC236}">
                <a16:creationId xmlns:a16="http://schemas.microsoft.com/office/drawing/2014/main" id="{BEBB3DAC-B3B5-2244-8161-CF0EF30642BC}"/>
              </a:ext>
            </a:extLst>
          </p:cNvPr>
          <p:cNvGrpSpPr/>
          <p:nvPr/>
        </p:nvGrpSpPr>
        <p:grpSpPr>
          <a:xfrm>
            <a:off x="5851109" y="4752870"/>
            <a:ext cx="2010211" cy="1947851"/>
            <a:chOff x="7027421" y="4911300"/>
            <a:chExt cx="2010211" cy="1947851"/>
          </a:xfrm>
        </p:grpSpPr>
        <p:sp>
          <p:nvSpPr>
            <p:cNvPr id="19" name="Oval 18">
              <a:extLst>
                <a:ext uri="{FF2B5EF4-FFF2-40B4-BE49-F238E27FC236}">
                  <a16:creationId xmlns:a16="http://schemas.microsoft.com/office/drawing/2014/main" id="{190BE97A-C71B-B747-BBF2-E3787146747C}"/>
                </a:ext>
              </a:extLst>
            </p:cNvPr>
            <p:cNvSpPr/>
            <p:nvPr/>
          </p:nvSpPr>
          <p:spPr>
            <a:xfrm>
              <a:off x="7059177" y="4911300"/>
              <a:ext cx="1946700" cy="1946700"/>
            </a:xfrm>
            <a:prstGeom prst="ellipse">
              <a:avLst/>
            </a:prstGeom>
            <a:blipFill>
              <a:blip r:embed="rId6" cstate="screen">
                <a:extLst>
                  <a:ext uri="{28A0092B-C50C-407E-A947-70E740481C1C}">
                    <a14:useLocalDpi xmlns:a14="http://schemas.microsoft.com/office/drawing/2010/main"/>
                  </a:ext>
                </a:extLst>
              </a:blip>
              <a:stretch>
                <a:fillRect/>
              </a:stretch>
            </a:blipFill>
            <a:ln w="317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20" name="Oval 19">
              <a:extLst>
                <a:ext uri="{FF2B5EF4-FFF2-40B4-BE49-F238E27FC236}">
                  <a16:creationId xmlns:a16="http://schemas.microsoft.com/office/drawing/2014/main" id="{30862237-DB1D-4048-B2CA-68B23FCD2A3D}"/>
                </a:ext>
              </a:extLst>
            </p:cNvPr>
            <p:cNvSpPr/>
            <p:nvPr/>
          </p:nvSpPr>
          <p:spPr>
            <a:xfrm>
              <a:off x="7045315" y="4912451"/>
              <a:ext cx="1946700" cy="1946700"/>
            </a:xfrm>
            <a:prstGeom prst="ellipse">
              <a:avLst/>
            </a:prstGeom>
            <a:solidFill>
              <a:schemeClr val="accent2">
                <a:lumMod val="75000"/>
                <a:alpha val="75000"/>
              </a:schemeClr>
            </a:solidFill>
            <a:ln w="317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21" name="TextBox 20">
              <a:extLst>
                <a:ext uri="{FF2B5EF4-FFF2-40B4-BE49-F238E27FC236}">
                  <a16:creationId xmlns:a16="http://schemas.microsoft.com/office/drawing/2014/main" id="{CF0A5DF7-101C-2746-AC9E-14746C93B974}"/>
                </a:ext>
              </a:extLst>
            </p:cNvPr>
            <p:cNvSpPr txBox="1"/>
            <p:nvPr/>
          </p:nvSpPr>
          <p:spPr>
            <a:xfrm>
              <a:off x="7027421" y="5289095"/>
              <a:ext cx="2010211" cy="1200329"/>
            </a:xfrm>
            <a:prstGeom prst="rect">
              <a:avLst/>
            </a:prstGeom>
            <a:noFill/>
          </p:spPr>
          <p:txBody>
            <a:bodyPr wrap="square" rtlCol="0">
              <a:spAutoFit/>
            </a:bodyPr>
            <a:lstStyle/>
            <a:p>
              <a:pPr algn="ctr"/>
              <a:r>
                <a:rPr lang="en-US" sz="2400" b="1"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Post-Traumatic</a:t>
              </a:r>
            </a:p>
            <a:p>
              <a:pPr algn="ctr"/>
              <a:r>
                <a:rPr lang="en-US" sz="2400" b="1"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Migraine</a:t>
              </a:r>
            </a:p>
          </p:txBody>
        </p:sp>
      </p:grpSp>
      <p:grpSp>
        <p:nvGrpSpPr>
          <p:cNvPr id="22" name="Group 21">
            <a:extLst>
              <a:ext uri="{FF2B5EF4-FFF2-40B4-BE49-F238E27FC236}">
                <a16:creationId xmlns:a16="http://schemas.microsoft.com/office/drawing/2014/main" id="{71F41237-3D81-EE40-9B88-6EE545F29AEB}"/>
              </a:ext>
            </a:extLst>
          </p:cNvPr>
          <p:cNvGrpSpPr/>
          <p:nvPr/>
        </p:nvGrpSpPr>
        <p:grpSpPr>
          <a:xfrm>
            <a:off x="3730034" y="3943233"/>
            <a:ext cx="1987492" cy="1946700"/>
            <a:chOff x="4958417" y="4118833"/>
            <a:chExt cx="1987492" cy="1946700"/>
          </a:xfrm>
        </p:grpSpPr>
        <p:sp>
          <p:nvSpPr>
            <p:cNvPr id="23" name="Oval 22">
              <a:extLst>
                <a:ext uri="{FF2B5EF4-FFF2-40B4-BE49-F238E27FC236}">
                  <a16:creationId xmlns:a16="http://schemas.microsoft.com/office/drawing/2014/main" id="{38056191-D42F-0B47-9654-7F6E6404DA90}"/>
                </a:ext>
              </a:extLst>
            </p:cNvPr>
            <p:cNvSpPr/>
            <p:nvPr/>
          </p:nvSpPr>
          <p:spPr>
            <a:xfrm>
              <a:off x="4986616" y="4118833"/>
              <a:ext cx="1946700" cy="1946700"/>
            </a:xfrm>
            <a:prstGeom prst="ellipse">
              <a:avLst/>
            </a:prstGeom>
            <a:blipFill dpi="0" rotWithShape="1">
              <a:blip r:embed="rId7" cstate="screen">
                <a:extLst>
                  <a:ext uri="{28A0092B-C50C-407E-A947-70E740481C1C}">
                    <a14:useLocalDpi xmlns:a14="http://schemas.microsoft.com/office/drawing/2010/main"/>
                  </a:ext>
                </a:extLst>
              </a:blip>
              <a:srcRect/>
              <a:stretch>
                <a:fillRect/>
              </a:stretch>
            </a:blipFill>
            <a:ln w="317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prstClr val="white"/>
                </a:solidFill>
                <a:latin typeface="Lato" panose="020F0502020204030203"/>
              </a:endParaRPr>
            </a:p>
          </p:txBody>
        </p:sp>
        <p:sp>
          <p:nvSpPr>
            <p:cNvPr id="24" name="Oval 23">
              <a:extLst>
                <a:ext uri="{FF2B5EF4-FFF2-40B4-BE49-F238E27FC236}">
                  <a16:creationId xmlns:a16="http://schemas.microsoft.com/office/drawing/2014/main" id="{103514D2-29BC-DE4C-BEFA-959C2717751B}"/>
                </a:ext>
              </a:extLst>
            </p:cNvPr>
            <p:cNvSpPr/>
            <p:nvPr/>
          </p:nvSpPr>
          <p:spPr>
            <a:xfrm>
              <a:off x="4958417" y="4118833"/>
              <a:ext cx="1987492" cy="1946700"/>
            </a:xfrm>
            <a:prstGeom prst="ellipse">
              <a:avLst/>
            </a:prstGeom>
            <a:solidFill>
              <a:schemeClr val="accent4">
                <a:lumMod val="75000"/>
                <a:alpha val="56000"/>
              </a:schemeClr>
            </a:solidFill>
            <a:ln w="317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b="1"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grpSp>
      <p:sp>
        <p:nvSpPr>
          <p:cNvPr id="36" name="TextBox 35"/>
          <p:cNvSpPr txBox="1"/>
          <p:nvPr/>
        </p:nvSpPr>
        <p:spPr>
          <a:xfrm>
            <a:off x="7875182" y="5721580"/>
            <a:ext cx="4228831" cy="1077218"/>
          </a:xfrm>
          <a:prstGeom prst="rect">
            <a:avLst/>
          </a:prstGeom>
          <a:gradFill flip="none" rotWithShape="1">
            <a:gsLst>
              <a:gs pos="0">
                <a:schemeClr val="accent2">
                  <a:lumMod val="50000"/>
                  <a:alpha val="17000"/>
                </a:schemeClr>
              </a:gs>
              <a:gs pos="100000">
                <a:srgbClr val="C00000"/>
              </a:gs>
              <a:gs pos="98000">
                <a:schemeClr val="accent2">
                  <a:lumMod val="96000"/>
                  <a:lumOff val="4000"/>
                </a:schemeClr>
              </a:gs>
              <a:gs pos="0">
                <a:schemeClr val="accent2">
                  <a:lumMod val="75000"/>
                  <a:tint val="23500"/>
                  <a:satMod val="160000"/>
                </a:schemeClr>
              </a:gs>
            </a:gsLst>
            <a:lin ang="16200000" scaled="1"/>
            <a:tileRect/>
          </a:gradFill>
          <a:effectLst>
            <a:softEdge rad="31750"/>
          </a:effectLst>
        </p:spPr>
        <p:txBody>
          <a:bodyPr wrap="square" numCol="2" rtlCol="0">
            <a:spAutoFit/>
          </a:bodyPr>
          <a:lstStyle/>
          <a:p>
            <a:pPr marL="285750" indent="-285750">
              <a:buFont typeface="Arial" panose="020B0604020202020204" pitchFamily="34" charset="0"/>
              <a:buChar char="•"/>
            </a:pPr>
            <a:r>
              <a:rPr lang="en-US" sz="1600" b="1" dirty="0">
                <a:solidFill>
                  <a:prstClr val="black"/>
                </a:solidFill>
                <a:latin typeface="Open Sans Semibold" panose="020B0706030804020204" pitchFamily="34" charset="0"/>
                <a:ea typeface="Open Sans Semibold" panose="020B0706030804020204" pitchFamily="34" charset="0"/>
                <a:cs typeface="Open Sans Semibold" panose="020B0706030804020204" pitchFamily="34" charset="0"/>
              </a:rPr>
              <a:t>Behavior Regulation</a:t>
            </a:r>
          </a:p>
          <a:p>
            <a:pPr marL="285750" indent="-285750">
              <a:buFont typeface="Arial" panose="020B0604020202020204" pitchFamily="34" charset="0"/>
              <a:buChar char="•"/>
            </a:pPr>
            <a:r>
              <a:rPr lang="en-US" sz="1600" b="1" dirty="0">
                <a:solidFill>
                  <a:srgbClr val="FF0000"/>
                </a:solidFill>
                <a:latin typeface="Open Sans Semibold" panose="020B0706030804020204" pitchFamily="34" charset="0"/>
                <a:ea typeface="Open Sans Semibold" panose="020B0706030804020204" pitchFamily="34" charset="0"/>
                <a:cs typeface="Open Sans Semibold" panose="020B0706030804020204" pitchFamily="34" charset="0"/>
              </a:rPr>
              <a:t>Exercise</a:t>
            </a:r>
            <a:endParaRPr lang="en-US" sz="1600" b="1" dirty="0">
              <a:solidFill>
                <a:prstClr val="black"/>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marL="285750" indent="-285750">
              <a:buFont typeface="Arial" panose="020B0604020202020204" pitchFamily="34" charset="0"/>
              <a:buChar char="•"/>
            </a:pPr>
            <a:r>
              <a:rPr lang="en-US" sz="1600" b="1" dirty="0">
                <a:solidFill>
                  <a:prstClr val="black"/>
                </a:solidFill>
                <a:latin typeface="Open Sans Semibold" panose="020B0706030804020204" pitchFamily="34" charset="0"/>
                <a:ea typeface="Open Sans Semibold" panose="020B0706030804020204" pitchFamily="34" charset="0"/>
                <a:cs typeface="Open Sans Semibold" panose="020B0706030804020204" pitchFamily="34" charset="0"/>
              </a:rPr>
              <a:t>Medication </a:t>
            </a:r>
          </a:p>
          <a:p>
            <a:pPr marL="285750" indent="-285750">
              <a:buFont typeface="Arial" panose="020B0604020202020204" pitchFamily="34" charset="0"/>
              <a:buChar char="•"/>
            </a:pPr>
            <a:r>
              <a:rPr lang="en-US" sz="1600" b="1" dirty="0">
                <a:solidFill>
                  <a:prstClr val="black"/>
                </a:solidFill>
                <a:latin typeface="Open Sans Semibold" panose="020B0706030804020204" pitchFamily="34" charset="0"/>
                <a:ea typeface="Open Sans Semibold" panose="020B0706030804020204" pitchFamily="34" charset="0"/>
                <a:cs typeface="Open Sans Semibold" panose="020B0706030804020204" pitchFamily="34" charset="0"/>
              </a:rPr>
              <a:t>CBT </a:t>
            </a:r>
            <a:r>
              <a:rPr lang="en-US" sz="1200" b="1" dirty="0">
                <a:solidFill>
                  <a:prstClr val="black"/>
                </a:solidFill>
                <a:latin typeface="Open Sans Semibold" panose="020B0706030804020204" pitchFamily="34" charset="0"/>
                <a:ea typeface="Open Sans Semibold" panose="020B0706030804020204" pitchFamily="34" charset="0"/>
                <a:cs typeface="Open Sans Semibold" panose="020B0706030804020204" pitchFamily="34" charset="0"/>
              </a:rPr>
              <a:t>Cognitive Behavioral Therapy</a:t>
            </a:r>
          </a:p>
          <a:p>
            <a:pPr marL="285750" indent="-285750">
              <a:buFont typeface="Arial" panose="020B0604020202020204" pitchFamily="34" charset="0"/>
              <a:buChar char="•"/>
            </a:pPr>
            <a:r>
              <a:rPr lang="en-US" sz="1600" b="1" dirty="0">
                <a:solidFill>
                  <a:prstClr val="black"/>
                </a:solidFill>
                <a:latin typeface="Open Sans Semibold" panose="020B0706030804020204" pitchFamily="34" charset="0"/>
                <a:ea typeface="Open Sans Semibold" panose="020B0706030804020204" pitchFamily="34" charset="0"/>
                <a:cs typeface="Open Sans Semibold" panose="020B0706030804020204" pitchFamily="34" charset="0"/>
              </a:rPr>
              <a:t>Education/Trigger Modification</a:t>
            </a:r>
          </a:p>
        </p:txBody>
      </p:sp>
      <p:grpSp>
        <p:nvGrpSpPr>
          <p:cNvPr id="25" name="Group 24">
            <a:extLst>
              <a:ext uri="{FF2B5EF4-FFF2-40B4-BE49-F238E27FC236}">
                <a16:creationId xmlns:a16="http://schemas.microsoft.com/office/drawing/2014/main" id="{C5CA6E1E-1064-914A-8AD0-1D2283D09D48}"/>
              </a:ext>
            </a:extLst>
          </p:cNvPr>
          <p:cNvGrpSpPr/>
          <p:nvPr/>
        </p:nvGrpSpPr>
        <p:grpSpPr>
          <a:xfrm>
            <a:off x="3774870" y="1712733"/>
            <a:ext cx="1963657" cy="1946700"/>
            <a:chOff x="4972543" y="1739394"/>
            <a:chExt cx="1963657" cy="1946700"/>
          </a:xfrm>
        </p:grpSpPr>
        <p:sp>
          <p:nvSpPr>
            <p:cNvPr id="26" name="Oval 25">
              <a:extLst>
                <a:ext uri="{FF2B5EF4-FFF2-40B4-BE49-F238E27FC236}">
                  <a16:creationId xmlns:a16="http://schemas.microsoft.com/office/drawing/2014/main" id="{3D7EE460-238E-424C-8E99-A1033FC67777}"/>
                </a:ext>
              </a:extLst>
            </p:cNvPr>
            <p:cNvSpPr/>
            <p:nvPr/>
          </p:nvSpPr>
          <p:spPr>
            <a:xfrm>
              <a:off x="4972543" y="1739394"/>
              <a:ext cx="1946700" cy="1946700"/>
            </a:xfrm>
            <a:prstGeom prst="ellipse">
              <a:avLst/>
            </a:prstGeom>
            <a:blipFill dpi="0" rotWithShape="1">
              <a:blip r:embed="rId8" cstate="screen">
                <a:extLst>
                  <a:ext uri="{28A0092B-C50C-407E-A947-70E740481C1C}">
                    <a14:useLocalDpi xmlns:a14="http://schemas.microsoft.com/office/drawing/2010/main"/>
                  </a:ext>
                </a:extLst>
              </a:blip>
              <a:srcRect/>
              <a:stretch>
                <a:fillRect t="1000"/>
              </a:stretch>
            </a:blipFill>
            <a:ln w="317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endParaRPr>
            </a:p>
          </p:txBody>
        </p:sp>
        <p:sp>
          <p:nvSpPr>
            <p:cNvPr id="27" name="Oval 26">
              <a:extLst>
                <a:ext uri="{FF2B5EF4-FFF2-40B4-BE49-F238E27FC236}">
                  <a16:creationId xmlns:a16="http://schemas.microsoft.com/office/drawing/2014/main" id="{C2A9A92A-BBD6-D447-92E1-95CA9F95FEAC}"/>
                </a:ext>
              </a:extLst>
            </p:cNvPr>
            <p:cNvSpPr/>
            <p:nvPr/>
          </p:nvSpPr>
          <p:spPr>
            <a:xfrm>
              <a:off x="4989500" y="1739394"/>
              <a:ext cx="1946700" cy="1946700"/>
            </a:xfrm>
            <a:prstGeom prst="ellipse">
              <a:avLst/>
            </a:prstGeom>
            <a:solidFill>
              <a:schemeClr val="accent1">
                <a:alpha val="62000"/>
              </a:schemeClr>
            </a:solidFill>
            <a:ln w="317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Mood/</a:t>
              </a:r>
            </a:p>
            <a:p>
              <a:pPr algn="ctr"/>
              <a:r>
                <a:rPr lang="en-US" sz="2400" b="1"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Anxiety</a:t>
              </a:r>
            </a:p>
          </p:txBody>
        </p:sp>
      </p:grpSp>
      <p:sp>
        <p:nvSpPr>
          <p:cNvPr id="28" name="TextBox 27"/>
          <p:cNvSpPr txBox="1"/>
          <p:nvPr/>
        </p:nvSpPr>
        <p:spPr>
          <a:xfrm>
            <a:off x="4010666" y="4753421"/>
            <a:ext cx="1565121" cy="461665"/>
          </a:xfrm>
          <a:prstGeom prst="rect">
            <a:avLst/>
          </a:prstGeom>
          <a:noFill/>
        </p:spPr>
        <p:txBody>
          <a:bodyPr wrap="square" rtlCol="0">
            <a:spAutoFit/>
          </a:bodyPr>
          <a:lstStyle/>
          <a:p>
            <a:r>
              <a:rPr lang="en-US" sz="2400"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Cervical</a:t>
            </a:r>
          </a:p>
        </p:txBody>
      </p:sp>
      <p:sp>
        <p:nvSpPr>
          <p:cNvPr id="29" name="Title 28"/>
          <p:cNvSpPr>
            <a:spLocks noGrp="1"/>
          </p:cNvSpPr>
          <p:nvPr>
            <p:ph type="title"/>
          </p:nvPr>
        </p:nvSpPr>
        <p:spPr>
          <a:xfrm>
            <a:off x="0" y="181345"/>
            <a:ext cx="6014720" cy="535531"/>
          </a:xfrm>
          <a:prstGeom prst="rect">
            <a:avLst/>
          </a:prstGeom>
          <a:noFill/>
        </p:spPr>
        <p:txBody>
          <a:bodyPr wrap="square">
            <a:spAutoFit/>
          </a:bodyPr>
          <a:lstStyle/>
          <a:p>
            <a:r>
              <a:rPr lang="en-US" sz="3200" b="1" dirty="0">
                <a:latin typeface="Open Sans Semibold" panose="020B0706030804020204" pitchFamily="34" charset="0"/>
                <a:ea typeface="Open Sans Semibold" panose="020B0706030804020204" pitchFamily="34" charset="0"/>
                <a:cs typeface="Open Sans Semibold" panose="020B0706030804020204" pitchFamily="34" charset="0"/>
              </a:rPr>
              <a:t>Targeted &amp;</a:t>
            </a:r>
            <a:r>
              <a:rPr lang="en-US" sz="3200" b="1"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en-US" sz="3200" b="1" dirty="0">
                <a:solidFill>
                  <a:srgbClr val="FF0000"/>
                </a:solidFill>
                <a:latin typeface="Open Sans Semibold" panose="020B0706030804020204" pitchFamily="34" charset="0"/>
                <a:ea typeface="Open Sans Semibold" panose="020B0706030804020204" pitchFamily="34" charset="0"/>
                <a:cs typeface="Open Sans Semibold" panose="020B0706030804020204" pitchFamily="34" charset="0"/>
              </a:rPr>
              <a:t>Active</a:t>
            </a:r>
            <a:r>
              <a:rPr lang="en-US" sz="3200" b="1" dirty="0">
                <a:solidFill>
                  <a:prstClr val="black"/>
                </a:solidFill>
              </a:rPr>
              <a:t> </a:t>
            </a:r>
            <a:r>
              <a:rPr lang="en-US" sz="3200" b="1" dirty="0">
                <a:latin typeface="Open Sans Semibold" panose="020B0706030804020204" pitchFamily="34" charset="0"/>
                <a:ea typeface="Open Sans Semibold" panose="020B0706030804020204" pitchFamily="34" charset="0"/>
                <a:cs typeface="Open Sans Semibold" panose="020B0706030804020204" pitchFamily="34" charset="0"/>
              </a:rPr>
              <a:t>Treatments</a:t>
            </a:r>
          </a:p>
        </p:txBody>
      </p:sp>
      <p:sp>
        <p:nvSpPr>
          <p:cNvPr id="31" name="TextBox 30"/>
          <p:cNvSpPr txBox="1"/>
          <p:nvPr/>
        </p:nvSpPr>
        <p:spPr>
          <a:xfrm>
            <a:off x="7699953" y="309734"/>
            <a:ext cx="1951011" cy="861774"/>
          </a:xfrm>
          <a:prstGeom prst="rect">
            <a:avLst/>
          </a:prstGeom>
          <a:gradFill flip="none" rotWithShape="1">
            <a:gsLst>
              <a:gs pos="100000">
                <a:schemeClr val="accent5">
                  <a:lumMod val="40000"/>
                  <a:lumOff val="60000"/>
                  <a:alpha val="49000"/>
                </a:schemeClr>
              </a:gs>
              <a:gs pos="70000">
                <a:srgbClr val="38BCAC"/>
              </a:gs>
              <a:gs pos="100000">
                <a:srgbClr val="009999">
                  <a:tint val="23500"/>
                  <a:satMod val="160000"/>
                </a:srgbClr>
              </a:gs>
            </a:gsLst>
            <a:path path="circle">
              <a:fillToRect l="50000" t="50000" r="50000" b="50000"/>
            </a:path>
            <a:tileRect/>
          </a:gradFill>
          <a:ln>
            <a:solidFill>
              <a:schemeClr val="accent1">
                <a:lumMod val="75000"/>
              </a:schemeClr>
            </a:solidFill>
          </a:ln>
          <a:effectLst>
            <a:softEdge rad="31750"/>
          </a:effectLst>
        </p:spPr>
        <p:txBody>
          <a:bodyPr wrap="square" rtlCol="0">
            <a:spAutoFit/>
          </a:bodyPr>
          <a:lstStyle/>
          <a:p>
            <a:pPr marL="285750" indent="-285750">
              <a:buFont typeface="Arial" panose="020B0604020202020204" pitchFamily="34" charset="0"/>
              <a:buChar char="•"/>
            </a:pPr>
            <a:r>
              <a:rPr lang="en-US" sz="1600" b="1" dirty="0">
                <a:solidFill>
                  <a:prstClr val="black"/>
                </a:solidFill>
                <a:latin typeface="Open Sans Semibold" panose="020B0706030804020204" pitchFamily="34" charset="0"/>
                <a:ea typeface="Open Sans Semibold" panose="020B0706030804020204" pitchFamily="34" charset="0"/>
                <a:cs typeface="Open Sans Semibold" panose="020B0706030804020204" pitchFamily="34" charset="0"/>
              </a:rPr>
              <a:t>Vestibular Rehabilitation</a:t>
            </a:r>
          </a:p>
          <a:p>
            <a:pPr marL="285750" indent="-285750">
              <a:buFont typeface="Arial" panose="020B0604020202020204" pitchFamily="34" charset="0"/>
              <a:buChar char="•"/>
            </a:pPr>
            <a:r>
              <a:rPr lang="en-US" sz="1600" b="1" dirty="0">
                <a:solidFill>
                  <a:srgbClr val="FF0000"/>
                </a:solidFill>
                <a:latin typeface="Open Sans Semibold" panose="020B0706030804020204" pitchFamily="34" charset="0"/>
                <a:ea typeface="Open Sans Semibold" panose="020B0706030804020204" pitchFamily="34" charset="0"/>
                <a:cs typeface="Open Sans Semibold" panose="020B0706030804020204" pitchFamily="34" charset="0"/>
              </a:rPr>
              <a:t>Exercise</a:t>
            </a:r>
          </a:p>
        </p:txBody>
      </p:sp>
      <p:sp>
        <p:nvSpPr>
          <p:cNvPr id="34" name="TextBox 33"/>
          <p:cNvSpPr txBox="1"/>
          <p:nvPr/>
        </p:nvSpPr>
        <p:spPr>
          <a:xfrm>
            <a:off x="9734943" y="1705646"/>
            <a:ext cx="1712105" cy="923330"/>
          </a:xfrm>
          <a:prstGeom prst="rect">
            <a:avLst/>
          </a:prstGeom>
          <a:gradFill flip="none" rotWithShape="1">
            <a:gsLst>
              <a:gs pos="42000">
                <a:srgbClr val="4A69A1">
                  <a:alpha val="60000"/>
                </a:srgbClr>
              </a:gs>
              <a:gs pos="0">
                <a:schemeClr val="accent1">
                  <a:lumMod val="75000"/>
                  <a:tint val="66000"/>
                  <a:satMod val="160000"/>
                </a:schemeClr>
              </a:gs>
              <a:gs pos="0">
                <a:srgbClr val="002060">
                  <a:lumMod val="92000"/>
                  <a:lumOff val="8000"/>
                  <a:alpha val="86000"/>
                </a:srgbClr>
              </a:gs>
            </a:gsLst>
            <a:lin ang="10800000" scaled="1"/>
            <a:tileRect/>
          </a:gradFill>
          <a:effectLst>
            <a:softEdge rad="31750"/>
          </a:effectLst>
        </p:spPr>
        <p:txBody>
          <a:bodyPr wrap="square" rtlCol="0">
            <a:spAutoFit/>
          </a:bodyPr>
          <a:lstStyle/>
          <a:p>
            <a:pPr marL="285750" indent="-285750">
              <a:buFont typeface="Arial" panose="020B0604020202020204" pitchFamily="34" charset="0"/>
              <a:buChar char="•"/>
            </a:pPr>
            <a:r>
              <a:rPr lang="en-US" b="1" dirty="0">
                <a:solidFill>
                  <a:prstClr val="black"/>
                </a:solidFill>
                <a:latin typeface="Open Sans Semibold" panose="020B0706030804020204" pitchFamily="34" charset="0"/>
                <a:ea typeface="Open Sans Semibold" panose="020B0706030804020204" pitchFamily="34" charset="0"/>
                <a:cs typeface="Open Sans Semibold" panose="020B0706030804020204" pitchFamily="34" charset="0"/>
              </a:rPr>
              <a:t>Vision</a:t>
            </a:r>
          </a:p>
          <a:p>
            <a:r>
              <a:rPr lang="en-US" b="1" dirty="0">
                <a:solidFill>
                  <a:prstClr val="black"/>
                </a:solidFill>
                <a:latin typeface="Open Sans Semibold" panose="020B0706030804020204" pitchFamily="34" charset="0"/>
                <a:ea typeface="Open Sans Semibold" panose="020B0706030804020204" pitchFamily="34" charset="0"/>
                <a:cs typeface="Open Sans Semibold" panose="020B0706030804020204" pitchFamily="34" charset="0"/>
              </a:rPr>
              <a:t>     Therapy/</a:t>
            </a:r>
          </a:p>
          <a:p>
            <a:pPr marL="285750" indent="-285750">
              <a:buFont typeface="Arial" panose="020B0604020202020204" pitchFamily="34" charset="0"/>
              <a:buChar char="•"/>
            </a:pPr>
            <a:r>
              <a:rPr lang="en-US" b="1" dirty="0">
                <a:solidFill>
                  <a:prstClr val="black"/>
                </a:solidFill>
                <a:latin typeface="Open Sans Semibold" panose="020B0706030804020204" pitchFamily="34" charset="0"/>
                <a:ea typeface="Open Sans Semibold" panose="020B0706030804020204" pitchFamily="34" charset="0"/>
                <a:cs typeface="Open Sans Semibold" panose="020B0706030804020204" pitchFamily="34" charset="0"/>
              </a:rPr>
              <a:t>Orthoptics</a:t>
            </a:r>
            <a:endParaRPr lang="en-US" dirty="0">
              <a:solidFill>
                <a:prstClr val="black"/>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5" name="TextBox 34"/>
          <p:cNvSpPr txBox="1"/>
          <p:nvPr/>
        </p:nvSpPr>
        <p:spPr>
          <a:xfrm>
            <a:off x="9768461" y="3820599"/>
            <a:ext cx="2163829" cy="830997"/>
          </a:xfrm>
          <a:prstGeom prst="rect">
            <a:avLst/>
          </a:prstGeom>
          <a:gradFill flip="none" rotWithShape="1">
            <a:gsLst>
              <a:gs pos="95000">
                <a:srgbClr val="CDBD8F"/>
              </a:gs>
              <a:gs pos="97000">
                <a:schemeClr val="accent4">
                  <a:lumMod val="40000"/>
                  <a:lumOff val="60000"/>
                  <a:shade val="30000"/>
                  <a:satMod val="115000"/>
                </a:schemeClr>
              </a:gs>
              <a:gs pos="54500">
                <a:schemeClr val="accent2">
                  <a:lumMod val="40000"/>
                  <a:lumOff val="60000"/>
                </a:schemeClr>
              </a:gs>
              <a:gs pos="42000">
                <a:schemeClr val="accent4">
                  <a:lumMod val="20000"/>
                  <a:lumOff val="80000"/>
                </a:schemeClr>
              </a:gs>
              <a:gs pos="23000">
                <a:schemeClr val="accent4">
                  <a:lumMod val="40000"/>
                  <a:lumOff val="60000"/>
                  <a:shade val="67500"/>
                  <a:satMod val="115000"/>
                </a:schemeClr>
              </a:gs>
              <a:gs pos="67000">
                <a:schemeClr val="accent4">
                  <a:lumMod val="40000"/>
                  <a:lumOff val="60000"/>
                  <a:shade val="100000"/>
                  <a:satMod val="115000"/>
                </a:schemeClr>
              </a:gs>
            </a:gsLst>
            <a:path path="circle">
              <a:fillToRect l="100000" t="100000"/>
            </a:path>
            <a:tileRect r="-100000" b="-100000"/>
          </a:gradFill>
          <a:effectLst>
            <a:softEdge rad="31750"/>
          </a:effectLst>
        </p:spPr>
        <p:txBody>
          <a:bodyPr wrap="square" rtlCol="0">
            <a:spAutoFit/>
          </a:bodyPr>
          <a:lstStyle/>
          <a:p>
            <a:pPr marL="285750" indent="-285750">
              <a:buFont typeface="Arial" panose="020B0604020202020204" pitchFamily="34" charset="0"/>
              <a:buChar char="•"/>
            </a:pPr>
            <a:r>
              <a:rPr lang="en-US" sz="1600" b="1" dirty="0">
                <a:solidFill>
                  <a:prstClr val="black"/>
                </a:solidFill>
                <a:latin typeface="Open Sans Semibold" panose="020B0706030804020204" pitchFamily="34" charset="0"/>
                <a:ea typeface="Open Sans Semibold" panose="020B0706030804020204" pitchFamily="34" charset="0"/>
                <a:cs typeface="Open Sans Semibold" panose="020B0706030804020204" pitchFamily="34" charset="0"/>
              </a:rPr>
              <a:t>Structured Rest</a:t>
            </a:r>
          </a:p>
          <a:p>
            <a:pPr marL="285750" indent="-285750">
              <a:buFont typeface="Arial" panose="020B0604020202020204" pitchFamily="34" charset="0"/>
              <a:buChar char="•"/>
            </a:pPr>
            <a:r>
              <a:rPr lang="en-US" sz="1600" b="1" dirty="0">
                <a:solidFill>
                  <a:srgbClr val="FF0000"/>
                </a:solidFill>
                <a:latin typeface="Open Sans Semibold" panose="020B0706030804020204" pitchFamily="34" charset="0"/>
                <a:ea typeface="Open Sans Semibold" panose="020B0706030804020204" pitchFamily="34" charset="0"/>
                <a:cs typeface="Open Sans Semibold" panose="020B0706030804020204" pitchFamily="34" charset="0"/>
              </a:rPr>
              <a:t>Exercise</a:t>
            </a:r>
          </a:p>
          <a:p>
            <a:pPr marL="285750" indent="-285750">
              <a:buFont typeface="Arial" panose="020B0604020202020204" pitchFamily="34" charset="0"/>
              <a:buChar char="•"/>
            </a:pPr>
            <a:r>
              <a:rPr lang="en-US" sz="1600" b="1" dirty="0">
                <a:solidFill>
                  <a:prstClr val="black"/>
                </a:solidFill>
                <a:latin typeface="Open Sans Semibold" panose="020B0706030804020204" pitchFamily="34" charset="0"/>
                <a:ea typeface="Open Sans Semibold" panose="020B0706030804020204" pitchFamily="34" charset="0"/>
                <a:cs typeface="Open Sans Semibold" panose="020B0706030804020204" pitchFamily="34" charset="0"/>
              </a:rPr>
              <a:t>Medication</a:t>
            </a:r>
          </a:p>
        </p:txBody>
      </p:sp>
      <p:sp>
        <p:nvSpPr>
          <p:cNvPr id="37" name="TextBox 36">
            <a:extLst>
              <a:ext uri="{FF2B5EF4-FFF2-40B4-BE49-F238E27FC236}">
                <a16:creationId xmlns:a16="http://schemas.microsoft.com/office/drawing/2014/main" id="{A7B08E4A-63F2-6D40-8C30-7B1DE2ADBBA8}"/>
              </a:ext>
            </a:extLst>
          </p:cNvPr>
          <p:cNvSpPr txBox="1"/>
          <p:nvPr/>
        </p:nvSpPr>
        <p:spPr>
          <a:xfrm>
            <a:off x="216813" y="6338514"/>
            <a:ext cx="4328685" cy="276999"/>
          </a:xfrm>
          <a:prstGeom prst="rect">
            <a:avLst/>
          </a:prstGeom>
          <a:noFill/>
        </p:spPr>
        <p:txBody>
          <a:bodyPr wrap="none" rtlCol="0">
            <a:spAutoFit/>
          </a:bodyPr>
          <a:lstStyle/>
          <a:p>
            <a:r>
              <a:rPr lang="en-US" sz="1200" dirty="0">
                <a:solidFill>
                  <a:srgbClr val="500050"/>
                </a:solidFill>
                <a:latin typeface="Open Sans Semibold" panose="020B0706030804020204" pitchFamily="34" charset="0"/>
                <a:ea typeface="Open Sans Semibold" panose="020B0706030804020204" pitchFamily="34" charset="0"/>
                <a:cs typeface="Open Sans Semibold" panose="020B0706030804020204" pitchFamily="34" charset="0"/>
              </a:rPr>
              <a:t>Courtesy of UPMC Sports Medicine Concussion Program</a:t>
            </a:r>
            <a:endParaRPr lang="en-US" sz="1200" dirty="0">
              <a:solidFill>
                <a:srgbClr val="606060"/>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38" name="Picture 3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33383" y="4122288"/>
            <a:ext cx="957103" cy="2216226"/>
          </a:xfrm>
          <a:prstGeom prst="rect">
            <a:avLst/>
          </a:prstGeom>
        </p:spPr>
      </p:pic>
    </p:spTree>
    <p:extLst>
      <p:ext uri="{BB962C8B-B14F-4D97-AF65-F5344CB8AC3E}">
        <p14:creationId xmlns:p14="http://schemas.microsoft.com/office/powerpoint/2010/main" val="31239599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pic>
        <p:nvPicPr>
          <p:cNvPr id="694" name="Google Shape;694;p1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 y="156755"/>
            <a:ext cx="12192000" cy="7218752"/>
          </a:xfrm>
          <a:prstGeom prst="rect">
            <a:avLst/>
          </a:prstGeom>
          <a:noFill/>
          <a:ln>
            <a:noFill/>
          </a:ln>
        </p:spPr>
      </p:pic>
      <p:sp>
        <p:nvSpPr>
          <p:cNvPr id="695" name="Google Shape;695;p19"/>
          <p:cNvSpPr/>
          <p:nvPr/>
        </p:nvSpPr>
        <p:spPr>
          <a:xfrm>
            <a:off x="0" y="231140"/>
            <a:ext cx="6136850" cy="1005657"/>
          </a:xfrm>
          <a:prstGeom prst="rect">
            <a:avLst/>
          </a:prstGeom>
          <a:solidFill>
            <a:srgbClr val="1D5EAC"/>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000"/>
              <a:buFont typeface="Calibri"/>
              <a:buNone/>
            </a:pPr>
            <a:r>
              <a:rPr lang="en-US" sz="4000" b="1" i="0" u="none" strike="noStrike" cap="none" dirty="0">
                <a:solidFill>
                  <a:srgbClr val="FFFFFF"/>
                </a:solidFill>
                <a:latin typeface="Calibri"/>
                <a:ea typeface="Calibri"/>
                <a:cs typeface="Calibri"/>
                <a:sym typeface="Calibri"/>
              </a:rPr>
              <a:t>Dispelling the Myths </a:t>
            </a:r>
            <a:endParaRPr sz="4000" b="1" i="0" u="none" strike="noStrike" cap="none" dirty="0">
              <a:solidFill>
                <a:srgbClr val="FFFFFF"/>
              </a:solidFill>
              <a:latin typeface="Calibri"/>
              <a:ea typeface="Calibri"/>
              <a:cs typeface="Calibri"/>
              <a:sym typeface="Calibri"/>
            </a:endParaRPr>
          </a:p>
        </p:txBody>
      </p:sp>
      <p:sp>
        <p:nvSpPr>
          <p:cNvPr id="696" name="Google Shape;696;p19"/>
          <p:cNvSpPr txBox="1"/>
          <p:nvPr/>
        </p:nvSpPr>
        <p:spPr>
          <a:xfrm>
            <a:off x="913317" y="1651931"/>
            <a:ext cx="10749070" cy="4801274"/>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5400" b="1" i="0" u="sng" strike="noStrike" cap="none" dirty="0">
                <a:solidFill>
                  <a:srgbClr val="00A8A2"/>
                </a:solidFill>
                <a:latin typeface="Calibri"/>
                <a:ea typeface="Calibri"/>
                <a:cs typeface="Calibri"/>
                <a:sym typeface="Calibri"/>
              </a:rPr>
              <a:t>TRUTHS:</a:t>
            </a:r>
            <a:endParaRPr sz="5400" b="0" i="0" u="none" strike="noStrike" cap="none" dirty="0">
              <a:solidFill>
                <a:srgbClr val="000000"/>
              </a:solidFill>
              <a:latin typeface="Calibri"/>
              <a:ea typeface="Calibri"/>
              <a:cs typeface="Calibri"/>
              <a:sym typeface="Calibri"/>
            </a:endParaRPr>
          </a:p>
          <a:p>
            <a:pPr marL="457200" marR="0" lvl="0" indent="-457200" algn="l" rtl="0">
              <a:lnSpc>
                <a:spcPct val="150000"/>
              </a:lnSpc>
              <a:spcBef>
                <a:spcPts val="0"/>
              </a:spcBef>
              <a:spcAft>
                <a:spcPts val="0"/>
              </a:spcAft>
              <a:buClr>
                <a:schemeClr val="dk1"/>
              </a:buClr>
              <a:buSzPts val="2800"/>
              <a:buFont typeface="Calibri"/>
              <a:buChar char="•"/>
            </a:pPr>
            <a:r>
              <a:rPr lang="en-US" sz="2800" b="0" i="0" u="none" strike="noStrike" cap="none" dirty="0">
                <a:solidFill>
                  <a:schemeClr val="dk1"/>
                </a:solidFill>
                <a:latin typeface="Calibri"/>
                <a:ea typeface="Calibri"/>
                <a:cs typeface="Calibri"/>
                <a:sym typeface="Calibri"/>
              </a:rPr>
              <a:t>Don’t need to hit your head to have an injury</a:t>
            </a:r>
            <a:endParaRPr sz="1400" b="0" i="0" u="none" strike="noStrike" cap="none" dirty="0">
              <a:solidFill>
                <a:srgbClr val="000000"/>
              </a:solidFill>
              <a:latin typeface="Calibri"/>
              <a:ea typeface="Calibri"/>
              <a:cs typeface="Calibri"/>
              <a:sym typeface="Calibri"/>
            </a:endParaRPr>
          </a:p>
          <a:p>
            <a:pPr marL="457200" marR="0" lvl="0" indent="-457200" algn="l" rtl="0">
              <a:lnSpc>
                <a:spcPct val="150000"/>
              </a:lnSpc>
              <a:spcBef>
                <a:spcPts val="0"/>
              </a:spcBef>
              <a:spcAft>
                <a:spcPts val="0"/>
              </a:spcAft>
              <a:buClr>
                <a:schemeClr val="dk1"/>
              </a:buClr>
              <a:buSzPts val="2800"/>
              <a:buFont typeface="Calibri"/>
              <a:buChar char="•"/>
            </a:pPr>
            <a:r>
              <a:rPr lang="en-US" sz="2800" b="0" i="0" u="none" strike="noStrike" cap="none" dirty="0">
                <a:solidFill>
                  <a:schemeClr val="dk1"/>
                </a:solidFill>
                <a:latin typeface="Calibri"/>
                <a:ea typeface="Calibri"/>
                <a:cs typeface="Calibri"/>
                <a:sym typeface="Calibri"/>
              </a:rPr>
              <a:t>Don’t need to have a loss of consciousness to have an injury – even a serious one</a:t>
            </a:r>
            <a:endParaRPr sz="1400" b="0" i="0" u="none" strike="noStrike" cap="none" dirty="0">
              <a:solidFill>
                <a:srgbClr val="000000"/>
              </a:solidFill>
              <a:latin typeface="Calibri"/>
              <a:ea typeface="Calibri"/>
              <a:cs typeface="Calibri"/>
              <a:sym typeface="Calibri"/>
            </a:endParaRPr>
          </a:p>
          <a:p>
            <a:pPr marL="457200" marR="0" lvl="0" indent="-457200" algn="l" rtl="0">
              <a:lnSpc>
                <a:spcPct val="150000"/>
              </a:lnSpc>
              <a:spcBef>
                <a:spcPts val="0"/>
              </a:spcBef>
              <a:spcAft>
                <a:spcPts val="0"/>
              </a:spcAft>
              <a:buClr>
                <a:schemeClr val="dk1"/>
              </a:buClr>
              <a:buSzPts val="2800"/>
              <a:buFont typeface="Calibri"/>
              <a:buChar char="•"/>
            </a:pPr>
            <a:r>
              <a:rPr lang="en-US" sz="2800" b="0" i="0" u="none" strike="noStrike" cap="none" dirty="0">
                <a:solidFill>
                  <a:schemeClr val="dk1"/>
                </a:solidFill>
                <a:latin typeface="Calibri"/>
                <a:ea typeface="Calibri"/>
                <a:cs typeface="Calibri"/>
                <a:sym typeface="Calibri"/>
              </a:rPr>
              <a:t>A clear CT scan does not mean no concussion</a:t>
            </a:r>
            <a:endParaRPr sz="1400" b="0" i="0" u="none" strike="noStrike" cap="none" dirty="0">
              <a:solidFill>
                <a:srgbClr val="000000"/>
              </a:solidFill>
              <a:latin typeface="Calibri"/>
              <a:ea typeface="Calibri"/>
              <a:cs typeface="Calibri"/>
              <a:sym typeface="Calibri"/>
            </a:endParaRPr>
          </a:p>
          <a:p>
            <a:pPr marL="457200" marR="0" lvl="0" indent="-457200" algn="l" rtl="0">
              <a:lnSpc>
                <a:spcPct val="150000"/>
              </a:lnSpc>
              <a:spcBef>
                <a:spcPts val="0"/>
              </a:spcBef>
              <a:spcAft>
                <a:spcPts val="0"/>
              </a:spcAft>
              <a:buClr>
                <a:schemeClr val="dk1"/>
              </a:buClr>
              <a:buSzPts val="2800"/>
              <a:buFont typeface="Calibri"/>
              <a:buChar char="•"/>
            </a:pPr>
            <a:r>
              <a:rPr lang="en-US" sz="2800" b="0" i="0" u="none" strike="noStrike" cap="none" dirty="0">
                <a:solidFill>
                  <a:schemeClr val="dk1"/>
                </a:solidFill>
                <a:latin typeface="Calibri"/>
                <a:ea typeface="Calibri"/>
                <a:cs typeface="Calibri"/>
                <a:sym typeface="Calibri"/>
              </a:rPr>
              <a:t>Having “only” a concussion does not mean no long-term consequences</a:t>
            </a:r>
            <a:endParaRPr sz="28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1237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pic>
        <p:nvPicPr>
          <p:cNvPr id="710" name="Google Shape;710;p2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 y="0"/>
            <a:ext cx="12192000" cy="6841205"/>
          </a:xfrm>
          <a:prstGeom prst="rect">
            <a:avLst/>
          </a:prstGeom>
          <a:noFill/>
          <a:ln>
            <a:noFill/>
          </a:ln>
        </p:spPr>
      </p:pic>
      <p:sp>
        <p:nvSpPr>
          <p:cNvPr id="711" name="Google Shape;711;p21"/>
          <p:cNvSpPr/>
          <p:nvPr/>
        </p:nvSpPr>
        <p:spPr>
          <a:xfrm>
            <a:off x="1" y="388556"/>
            <a:ext cx="6670765" cy="1139302"/>
          </a:xfrm>
          <a:prstGeom prst="rect">
            <a:avLst/>
          </a:prstGeom>
          <a:solidFill>
            <a:srgbClr val="1D5EAC"/>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000"/>
              <a:buFont typeface="Calibri"/>
              <a:buNone/>
            </a:pPr>
            <a:r>
              <a:rPr lang="en-US" sz="4000" b="1" i="0" u="none" strike="noStrike" cap="none" dirty="0">
                <a:solidFill>
                  <a:srgbClr val="FFFFFF"/>
                </a:solidFill>
                <a:latin typeface="Calibri"/>
                <a:ea typeface="Calibri"/>
                <a:cs typeface="Calibri"/>
                <a:sym typeface="Calibri"/>
              </a:rPr>
              <a:t>Concussion Protocol</a:t>
            </a:r>
            <a:endParaRPr sz="4000" b="1" i="0" u="none" strike="noStrike" cap="none" dirty="0">
              <a:solidFill>
                <a:srgbClr val="FFFFFF"/>
              </a:solidFill>
              <a:latin typeface="Calibri"/>
              <a:ea typeface="Calibri"/>
              <a:cs typeface="Calibri"/>
              <a:sym typeface="Calibri"/>
            </a:endParaRPr>
          </a:p>
        </p:txBody>
      </p:sp>
      <p:pic>
        <p:nvPicPr>
          <p:cNvPr id="712" name="Google Shape;712;p21"/>
          <p:cNvPicPr preferRelativeResize="0"/>
          <p:nvPr/>
        </p:nvPicPr>
        <p:blipFill rotWithShape="1">
          <a:blip r:embed="rId4">
            <a:alphaModFix/>
          </a:blip>
          <a:srcRect/>
          <a:stretch/>
        </p:blipFill>
        <p:spPr>
          <a:xfrm>
            <a:off x="7114941" y="187748"/>
            <a:ext cx="4664683" cy="6508888"/>
          </a:xfrm>
          <a:prstGeom prst="rect">
            <a:avLst/>
          </a:prstGeom>
          <a:noFill/>
          <a:ln>
            <a:solidFill>
              <a:schemeClr val="bg1"/>
            </a:solidFill>
          </a:ln>
          <a:effectLst>
            <a:outerShdw blurRad="50800" dist="38100" dir="2700000" algn="tl" rotWithShape="0">
              <a:prstClr val="black">
                <a:alpha val="40000"/>
              </a:prstClr>
            </a:outerShdw>
          </a:effectLst>
        </p:spPr>
      </p:pic>
      <p:sp>
        <p:nvSpPr>
          <p:cNvPr id="713" name="Google Shape;713;p21"/>
          <p:cNvSpPr txBox="1"/>
          <p:nvPr/>
        </p:nvSpPr>
        <p:spPr>
          <a:xfrm>
            <a:off x="182009" y="1860838"/>
            <a:ext cx="6750924" cy="4647386"/>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Calibri"/>
              <a:buNone/>
            </a:pPr>
            <a:r>
              <a:rPr lang="en-US" sz="2400" b="0" i="0" u="none" strike="noStrike" cap="none" dirty="0">
                <a:solidFill>
                  <a:srgbClr val="000000"/>
                </a:solidFill>
                <a:latin typeface="Calibri"/>
                <a:ea typeface="Calibri"/>
                <a:cs typeface="Calibri"/>
                <a:sym typeface="Calibri"/>
              </a:rPr>
              <a:t>Asking Healthcare Providers to</a:t>
            </a:r>
            <a:endParaRPr sz="24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800"/>
              <a:buFont typeface="Calibri"/>
              <a:buNone/>
            </a:pPr>
            <a:endParaRPr sz="2800" b="0" i="0" u="none" strike="noStrike" cap="none" dirty="0">
              <a:solidFill>
                <a:srgbClr val="000000"/>
              </a:solidFill>
              <a:latin typeface="Calibri"/>
              <a:ea typeface="Calibri"/>
              <a:cs typeface="Calibri"/>
              <a:sym typeface="Calibri"/>
            </a:endParaRPr>
          </a:p>
          <a:p>
            <a:pPr marL="457200" marR="0" lvl="0" indent="-457200" algn="l" rtl="0">
              <a:lnSpc>
                <a:spcPct val="100000"/>
              </a:lnSpc>
              <a:spcBef>
                <a:spcPts val="0"/>
              </a:spcBef>
              <a:spcAft>
                <a:spcPts val="0"/>
              </a:spcAft>
              <a:buClr>
                <a:srgbClr val="000000"/>
              </a:buClr>
              <a:buSzPts val="2800"/>
              <a:buFont typeface="Calibri"/>
              <a:buChar char="•"/>
            </a:pPr>
            <a:r>
              <a:rPr lang="en-US" sz="2400" b="1" i="0" u="none" strike="noStrike" cap="none" dirty="0">
                <a:solidFill>
                  <a:srgbClr val="000000"/>
                </a:solidFill>
                <a:latin typeface="Calibri"/>
                <a:ea typeface="Calibri"/>
                <a:cs typeface="Calibri"/>
                <a:sym typeface="Calibri"/>
              </a:rPr>
              <a:t>Think of Concussion as a 2-visit diagnosis</a:t>
            </a:r>
          </a:p>
          <a:p>
            <a:pPr marL="457200" marR="0" lvl="0" indent="-457200" algn="l" rtl="0">
              <a:lnSpc>
                <a:spcPct val="100000"/>
              </a:lnSpc>
              <a:spcBef>
                <a:spcPts val="0"/>
              </a:spcBef>
              <a:spcAft>
                <a:spcPts val="0"/>
              </a:spcAft>
              <a:buClr>
                <a:srgbClr val="000000"/>
              </a:buClr>
              <a:buSzPts val="2800"/>
              <a:buFont typeface="Calibri"/>
              <a:buChar char="•"/>
            </a:pPr>
            <a:endParaRPr sz="1400" b="0" i="0" u="none" strike="noStrike" cap="none" dirty="0">
              <a:solidFill>
                <a:srgbClr val="000000"/>
              </a:solidFill>
              <a:latin typeface="Calibri"/>
              <a:ea typeface="Calibri"/>
              <a:cs typeface="Calibri"/>
              <a:sym typeface="Calibri"/>
            </a:endParaRPr>
          </a:p>
          <a:p>
            <a:pPr marL="914400" marR="0" lvl="1" indent="-457200" algn="l" rtl="0">
              <a:lnSpc>
                <a:spcPct val="100000"/>
              </a:lnSpc>
              <a:spcBef>
                <a:spcPts val="0"/>
              </a:spcBef>
              <a:spcAft>
                <a:spcPts val="0"/>
              </a:spcAft>
              <a:buClr>
                <a:srgbClr val="000000"/>
              </a:buClr>
              <a:buSzPts val="2400"/>
              <a:buFont typeface="Arial"/>
              <a:buChar char="•"/>
            </a:pPr>
            <a:r>
              <a:rPr lang="en-US" sz="2400" b="0" i="0" u="none" strike="noStrike" cap="none" dirty="0">
                <a:solidFill>
                  <a:srgbClr val="000000"/>
                </a:solidFill>
                <a:latin typeface="Calibri"/>
                <a:ea typeface="Calibri"/>
                <a:cs typeface="Calibri"/>
                <a:sym typeface="Calibri"/>
              </a:rPr>
              <a:t>1</a:t>
            </a:r>
            <a:r>
              <a:rPr lang="en-US" sz="2400" b="0" i="0" u="none" strike="noStrike" cap="none" baseline="30000" dirty="0">
                <a:solidFill>
                  <a:srgbClr val="000000"/>
                </a:solidFill>
                <a:latin typeface="Calibri"/>
                <a:ea typeface="Calibri"/>
                <a:cs typeface="Calibri"/>
                <a:sym typeface="Calibri"/>
              </a:rPr>
              <a:t>st</a:t>
            </a:r>
            <a:r>
              <a:rPr lang="en-US" sz="2400" b="0" i="0" u="none" strike="noStrike" cap="none" dirty="0">
                <a:solidFill>
                  <a:srgbClr val="000000"/>
                </a:solidFill>
                <a:latin typeface="Calibri"/>
                <a:ea typeface="Calibri"/>
                <a:cs typeface="Calibri"/>
                <a:sym typeface="Calibri"/>
              </a:rPr>
              <a:t> visit: Symptoms Evaluation and Patient Education. Give parent/patient a symptom list to take home and observe.</a:t>
            </a:r>
          </a:p>
          <a:p>
            <a:pPr marR="0" lvl="1" algn="l" rtl="0">
              <a:lnSpc>
                <a:spcPct val="100000"/>
              </a:lnSpc>
              <a:spcBef>
                <a:spcPts val="0"/>
              </a:spcBef>
              <a:spcAft>
                <a:spcPts val="0"/>
              </a:spcAft>
              <a:buClr>
                <a:srgbClr val="000000"/>
              </a:buClr>
              <a:buSzPts val="2400"/>
            </a:pPr>
            <a:endParaRPr sz="1400" b="0" i="0" u="none" strike="noStrike" cap="none" dirty="0">
              <a:solidFill>
                <a:srgbClr val="000000"/>
              </a:solidFill>
              <a:latin typeface="Calibri"/>
              <a:ea typeface="Calibri"/>
              <a:cs typeface="Calibri"/>
              <a:sym typeface="Calibri"/>
            </a:endParaRPr>
          </a:p>
          <a:p>
            <a:pPr marL="800100" marR="0" lvl="1" indent="-342900" algn="l" rtl="0">
              <a:lnSpc>
                <a:spcPct val="100000"/>
              </a:lnSpc>
              <a:spcBef>
                <a:spcPts val="0"/>
              </a:spcBef>
              <a:spcAft>
                <a:spcPts val="0"/>
              </a:spcAft>
              <a:buClr>
                <a:srgbClr val="000000"/>
              </a:buClr>
              <a:buSzPts val="2400"/>
              <a:buFont typeface="Arial"/>
              <a:buChar char="•"/>
            </a:pPr>
            <a:r>
              <a:rPr lang="en-US" sz="2400" b="0" i="0" u="none" strike="noStrike" cap="none" dirty="0">
                <a:solidFill>
                  <a:srgbClr val="000000"/>
                </a:solidFill>
                <a:latin typeface="Calibri"/>
                <a:ea typeface="Calibri"/>
                <a:cs typeface="Calibri"/>
                <a:sym typeface="Calibri"/>
              </a:rPr>
              <a:t>Return in 4 weeks if symptoms exist/persist</a:t>
            </a:r>
            <a:endParaRPr sz="2400" b="0" i="0" u="none" strike="noStrike" cap="none" dirty="0">
              <a:solidFill>
                <a:srgbClr val="000000"/>
              </a:solidFill>
              <a:latin typeface="Calibri"/>
              <a:ea typeface="Calibri"/>
              <a:cs typeface="Calibri"/>
              <a:sym typeface="Calibri"/>
            </a:endParaRPr>
          </a:p>
          <a:p>
            <a:pPr marL="1257300" marR="0" lvl="2" indent="-342900" algn="l" rtl="0">
              <a:lnSpc>
                <a:spcPct val="100000"/>
              </a:lnSpc>
              <a:spcBef>
                <a:spcPts val="0"/>
              </a:spcBef>
              <a:spcAft>
                <a:spcPts val="0"/>
              </a:spcAft>
              <a:buClr>
                <a:srgbClr val="000000"/>
              </a:buClr>
              <a:buSzPts val="2400"/>
              <a:buFont typeface="Noto Sans Symbols"/>
              <a:buChar char="⮚"/>
            </a:pPr>
            <a:r>
              <a:rPr lang="en-US" sz="2400" b="0" i="0" u="none" strike="noStrike" cap="none" dirty="0">
                <a:solidFill>
                  <a:srgbClr val="000000"/>
                </a:solidFill>
                <a:latin typeface="Calibri"/>
                <a:ea typeface="Calibri"/>
                <a:cs typeface="Calibri"/>
                <a:sym typeface="Calibri"/>
              </a:rPr>
              <a:t>Referral for treatment</a:t>
            </a:r>
            <a:endParaRPr sz="2400" b="0" i="0" u="none" strike="noStrike" cap="none" dirty="0">
              <a:solidFill>
                <a:srgbClr val="000000"/>
              </a:solidFill>
              <a:latin typeface="Calibri"/>
              <a:ea typeface="Calibri"/>
              <a:cs typeface="Calibri"/>
              <a:sym typeface="Calibri"/>
            </a:endParaRPr>
          </a:p>
          <a:p>
            <a:pPr marL="1257300" marR="0" lvl="2" indent="-190500" algn="l" rtl="0">
              <a:lnSpc>
                <a:spcPct val="100000"/>
              </a:lnSpc>
              <a:spcBef>
                <a:spcPts val="0"/>
              </a:spcBef>
              <a:spcAft>
                <a:spcPts val="0"/>
              </a:spcAft>
              <a:buClr>
                <a:schemeClr val="dk1"/>
              </a:buClr>
              <a:buSzPts val="2400"/>
              <a:buFont typeface="Noto Sans Symbols"/>
              <a:buNone/>
            </a:pPr>
            <a:endParaRPr sz="2400" b="0" i="0" u="none" strike="noStrike" cap="none" dirty="0">
              <a:solidFill>
                <a:srgbClr val="000000"/>
              </a:solidFill>
              <a:latin typeface="Calibri"/>
              <a:ea typeface="Calibri"/>
              <a:cs typeface="Calibri"/>
              <a:sym typeface="Calibri"/>
            </a:endParaRPr>
          </a:p>
          <a:p>
            <a:pPr marL="457200" marR="0" lvl="0" indent="-457200" algn="l" rtl="0">
              <a:lnSpc>
                <a:spcPct val="100000"/>
              </a:lnSpc>
              <a:spcBef>
                <a:spcPts val="0"/>
              </a:spcBef>
              <a:spcAft>
                <a:spcPts val="0"/>
              </a:spcAft>
              <a:buClr>
                <a:srgbClr val="000000"/>
              </a:buClr>
              <a:buSzPts val="2800"/>
              <a:buFont typeface="Calibri"/>
              <a:buChar char="•"/>
            </a:pPr>
            <a:r>
              <a:rPr lang="en-US" sz="2400" b="0" i="0" u="none" strike="noStrike" cap="none" dirty="0">
                <a:solidFill>
                  <a:srgbClr val="000000"/>
                </a:solidFill>
                <a:latin typeface="Calibri"/>
                <a:ea typeface="Calibri"/>
                <a:cs typeface="Calibri"/>
                <a:sym typeface="Calibri"/>
              </a:rPr>
              <a:t>Check in at yearly check-ups specifically </a:t>
            </a:r>
            <a:endParaRPr sz="24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Calibri"/>
              <a:buNone/>
            </a:pPr>
            <a:r>
              <a:rPr lang="en-US" sz="2400" b="0" i="0" u="none" strike="noStrike" cap="none" dirty="0">
                <a:solidFill>
                  <a:srgbClr val="000000"/>
                </a:solidFill>
                <a:latin typeface="Calibri"/>
                <a:ea typeface="Calibri"/>
                <a:cs typeface="Calibri"/>
                <a:sym typeface="Calibri"/>
              </a:rPr>
              <a:t>	about the concussion</a:t>
            </a:r>
            <a:endParaRPr sz="2400" b="0" i="0" u="none" strike="noStrike" cap="none"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2299316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639505" y="2658359"/>
            <a:ext cx="473206" cy="369332"/>
          </a:xfrm>
          <a:prstGeom prst="rect">
            <a:avLst/>
          </a:prstGeom>
          <a:noFill/>
        </p:spPr>
        <p:txBody>
          <a:bodyPr wrap="none" rtlCol="0">
            <a:spAutoFit/>
          </a:bodyPr>
          <a:lstStyle/>
          <a:p>
            <a:pPr marL="285750" indent="-285750">
              <a:buFontTx/>
              <a:buBlip>
                <a:blip r:embed="rId3"/>
              </a:buBlip>
              <a:defRPr/>
            </a:pPr>
            <a:endParaRPr lang="en-US" dirty="0">
              <a:solidFill>
                <a:prstClr val="black"/>
              </a:solidFill>
            </a:endParaRPr>
          </a:p>
        </p:txBody>
      </p:sp>
      <p:sp>
        <p:nvSpPr>
          <p:cNvPr id="2" name="TextBox 1"/>
          <p:cNvSpPr txBox="1"/>
          <p:nvPr/>
        </p:nvSpPr>
        <p:spPr>
          <a:xfrm>
            <a:off x="2120759" y="565800"/>
            <a:ext cx="8630465" cy="3785652"/>
          </a:xfrm>
          <a:prstGeom prst="rect">
            <a:avLst/>
          </a:prstGeom>
          <a:solidFill>
            <a:schemeClr val="bg1"/>
          </a:solidFill>
        </p:spPr>
        <p:txBody>
          <a:bodyPr wrap="square" rtlCol="0">
            <a:spAutoFit/>
          </a:bodyPr>
          <a:lstStyle/>
          <a:p>
            <a:pPr algn="ctr"/>
            <a:r>
              <a:rPr lang="en-US" sz="4000" b="1" dirty="0">
                <a:solidFill>
                  <a:prstClr val="black"/>
                </a:solidFill>
                <a:ea typeface="Open Sans Light" panose="020B0604020202020204" charset="0"/>
                <a:cs typeface="Open Sans Light" panose="020B0604020202020204" charset="0"/>
              </a:rPr>
              <a:t>How do you determine if a       Concussion /TBI exists when the child already has another issue?</a:t>
            </a:r>
          </a:p>
          <a:p>
            <a:pPr algn="ctr"/>
            <a:endParaRPr lang="en-US" sz="4000" b="1" dirty="0">
              <a:solidFill>
                <a:prstClr val="black"/>
              </a:solidFill>
              <a:ea typeface="Open Sans Light" panose="020B0604020202020204" charset="0"/>
              <a:cs typeface="Open Sans Light" panose="020B0604020202020204" charset="0"/>
            </a:endParaRPr>
          </a:p>
          <a:p>
            <a:pPr algn="ctr"/>
            <a:r>
              <a:rPr lang="en-US" sz="4000" b="1" dirty="0">
                <a:solidFill>
                  <a:prstClr val="black"/>
                </a:solidFill>
                <a:ea typeface="Open Sans Light" panose="020B0604020202020204" charset="0"/>
                <a:cs typeface="Open Sans Light" panose="020B0604020202020204" charset="0"/>
              </a:rPr>
              <a:t>For instance a child with ADHD or Autism</a:t>
            </a:r>
          </a:p>
        </p:txBody>
      </p:sp>
      <p:sp>
        <p:nvSpPr>
          <p:cNvPr id="7" name="Rectangle 6"/>
          <p:cNvSpPr/>
          <p:nvPr/>
        </p:nvSpPr>
        <p:spPr>
          <a:xfrm>
            <a:off x="303204" y="-358530"/>
            <a:ext cx="2291392" cy="5386090"/>
          </a:xfrm>
          <a:prstGeom prst="rect">
            <a:avLst/>
          </a:prstGeom>
        </p:spPr>
        <p:txBody>
          <a:bodyPr wrap="square">
            <a:spAutoFit/>
          </a:bodyPr>
          <a:lstStyle/>
          <a:p>
            <a:r>
              <a:rPr lang="en-US" sz="34400" dirty="0">
                <a:solidFill>
                  <a:prstClr val="black"/>
                </a:solidFill>
              </a:rPr>
              <a:t>?</a:t>
            </a:r>
          </a:p>
        </p:txBody>
      </p:sp>
      <p:sp>
        <p:nvSpPr>
          <p:cNvPr id="13" name="Rounded Rectangle 12"/>
          <p:cNvSpPr/>
          <p:nvPr/>
        </p:nvSpPr>
        <p:spPr>
          <a:xfrm>
            <a:off x="6798468" y="4351452"/>
            <a:ext cx="1691108" cy="1497106"/>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2594596" y="3912773"/>
            <a:ext cx="2349369" cy="11147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2616472" y="5329348"/>
            <a:ext cx="2327493" cy="10708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7235357" y="4746062"/>
            <a:ext cx="1110928" cy="707886"/>
          </a:xfrm>
          <a:prstGeom prst="rect">
            <a:avLst/>
          </a:prstGeom>
          <a:noFill/>
          <a:ln>
            <a:noFill/>
          </a:ln>
        </p:spPr>
        <p:txBody>
          <a:bodyPr wrap="square" rtlCol="0">
            <a:spAutoFit/>
          </a:bodyPr>
          <a:lstStyle/>
          <a:p>
            <a:r>
              <a:rPr lang="en-US" sz="4000" dirty="0">
                <a:solidFill>
                  <a:schemeClr val="bg1"/>
                </a:solidFill>
              </a:rPr>
              <a:t>TBI</a:t>
            </a:r>
          </a:p>
        </p:txBody>
      </p:sp>
      <p:sp>
        <p:nvSpPr>
          <p:cNvPr id="17" name="TextBox 16"/>
          <p:cNvSpPr txBox="1"/>
          <p:nvPr/>
        </p:nvSpPr>
        <p:spPr>
          <a:xfrm>
            <a:off x="3011290" y="4083190"/>
            <a:ext cx="1515096" cy="707886"/>
          </a:xfrm>
          <a:prstGeom prst="rect">
            <a:avLst/>
          </a:prstGeom>
          <a:noFill/>
        </p:spPr>
        <p:txBody>
          <a:bodyPr wrap="square" rtlCol="0">
            <a:spAutoFit/>
          </a:bodyPr>
          <a:lstStyle/>
          <a:p>
            <a:r>
              <a:rPr lang="en-US" sz="4000" dirty="0">
                <a:solidFill>
                  <a:schemeClr val="bg1"/>
                </a:solidFill>
              </a:rPr>
              <a:t>ADHD</a:t>
            </a:r>
          </a:p>
        </p:txBody>
      </p:sp>
      <p:sp>
        <p:nvSpPr>
          <p:cNvPr id="18" name="TextBox 17"/>
          <p:cNvSpPr txBox="1"/>
          <p:nvPr/>
        </p:nvSpPr>
        <p:spPr>
          <a:xfrm>
            <a:off x="2966782" y="5510823"/>
            <a:ext cx="1849400" cy="707886"/>
          </a:xfrm>
          <a:prstGeom prst="rect">
            <a:avLst/>
          </a:prstGeom>
          <a:noFill/>
        </p:spPr>
        <p:txBody>
          <a:bodyPr wrap="square" rtlCol="0">
            <a:spAutoFit/>
          </a:bodyPr>
          <a:lstStyle/>
          <a:p>
            <a:r>
              <a:rPr lang="en-US" sz="4000" dirty="0">
                <a:solidFill>
                  <a:schemeClr val="bg1"/>
                </a:solidFill>
              </a:rPr>
              <a:t>Medical</a:t>
            </a:r>
            <a:endParaRPr lang="en-US" dirty="0">
              <a:solidFill>
                <a:schemeClr val="bg1"/>
              </a:solidFill>
            </a:endParaRPr>
          </a:p>
        </p:txBody>
      </p:sp>
      <p:sp>
        <p:nvSpPr>
          <p:cNvPr id="19" name="Cross 18"/>
          <p:cNvSpPr/>
          <p:nvPr/>
        </p:nvSpPr>
        <p:spPr>
          <a:xfrm>
            <a:off x="5494263" y="4763111"/>
            <a:ext cx="753907" cy="808396"/>
          </a:xfrm>
          <a:prstGeom prst="plu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80317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639505" y="2658359"/>
            <a:ext cx="473206" cy="369332"/>
          </a:xfrm>
          <a:prstGeom prst="rect">
            <a:avLst/>
          </a:prstGeom>
          <a:noFill/>
        </p:spPr>
        <p:txBody>
          <a:bodyPr wrap="none" rtlCol="0">
            <a:spAutoFit/>
          </a:bodyPr>
          <a:lstStyle/>
          <a:p>
            <a:pPr marL="285750" indent="-285750">
              <a:buFontTx/>
              <a:buBlip>
                <a:blip r:embed="rId3"/>
              </a:buBlip>
              <a:defRPr/>
            </a:pPr>
            <a:endParaRPr lang="en-US" dirty="0">
              <a:solidFill>
                <a:prstClr val="black"/>
              </a:solidFill>
            </a:endParaRPr>
          </a:p>
        </p:txBody>
      </p:sp>
      <p:sp>
        <p:nvSpPr>
          <p:cNvPr id="2" name="TextBox 1"/>
          <p:cNvSpPr txBox="1"/>
          <p:nvPr/>
        </p:nvSpPr>
        <p:spPr>
          <a:xfrm>
            <a:off x="424304" y="1221402"/>
            <a:ext cx="3759911" cy="1200329"/>
          </a:xfrm>
          <a:prstGeom prst="rect">
            <a:avLst/>
          </a:prstGeom>
          <a:solidFill>
            <a:schemeClr val="bg1"/>
          </a:solidFill>
        </p:spPr>
        <p:txBody>
          <a:bodyPr wrap="square" rtlCol="0">
            <a:spAutoFit/>
          </a:bodyPr>
          <a:lstStyle/>
          <a:p>
            <a:r>
              <a:rPr lang="en-US" sz="2400" b="1" dirty="0">
                <a:solidFill>
                  <a:prstClr val="black"/>
                </a:solidFill>
                <a:ea typeface="Open Sans Light" panose="020B0306030504020204" pitchFamily="34" charset="0"/>
                <a:cs typeface="Open Sans Light" panose="020B0306030504020204" pitchFamily="34" charset="0"/>
              </a:rPr>
              <a:t>If there was an injury, were there signs of a TBI?</a:t>
            </a:r>
          </a:p>
          <a:p>
            <a:endParaRPr lang="en-US" sz="2400" b="1" dirty="0">
              <a:solidFill>
                <a:prstClr val="black"/>
              </a:solidFill>
              <a:latin typeface="Open Sans Light" panose="020B0604020202020204" charset="0"/>
              <a:ea typeface="Open Sans Light" panose="020B0604020202020204" charset="0"/>
              <a:cs typeface="Open Sans Light" panose="020B060402020202020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033887" y="491301"/>
            <a:ext cx="4599631" cy="6077838"/>
          </a:xfrm>
          <a:prstGeom prst="rect">
            <a:avLst/>
          </a:prstGeom>
          <a:ln>
            <a:solidFill>
              <a:schemeClr val="tx1"/>
            </a:solidFill>
          </a:ln>
          <a:effectLst>
            <a:outerShdw blurRad="50800" dist="38100" dir="2700000" algn="tl" rotWithShape="0">
              <a:prstClr val="black">
                <a:alpha val="40000"/>
              </a:prstClr>
            </a:outerShdw>
          </a:effectLst>
        </p:spPr>
      </p:pic>
      <p:sp>
        <p:nvSpPr>
          <p:cNvPr id="6" name="TextBox 5"/>
          <p:cNvSpPr txBox="1"/>
          <p:nvPr/>
        </p:nvSpPr>
        <p:spPr>
          <a:xfrm>
            <a:off x="424304" y="137358"/>
            <a:ext cx="6488560" cy="707886"/>
          </a:xfrm>
          <a:prstGeom prst="rect">
            <a:avLst/>
          </a:prstGeom>
          <a:noFill/>
        </p:spPr>
        <p:txBody>
          <a:bodyPr wrap="square" rtlCol="0">
            <a:spAutoFit/>
          </a:bodyPr>
          <a:lstStyle/>
          <a:p>
            <a:r>
              <a:rPr lang="en-US" sz="4000" b="1" dirty="0">
                <a:solidFill>
                  <a:prstClr val="black"/>
                </a:solidFill>
                <a:ea typeface="Open Sans Light" panose="020B0604020202020204" charset="0"/>
                <a:cs typeface="Open Sans Light" panose="020B0604020202020204" charset="0"/>
              </a:rPr>
              <a:t>Think about their history.  </a:t>
            </a:r>
            <a:endParaRPr lang="en-US" sz="2400" b="1" dirty="0">
              <a:solidFill>
                <a:prstClr val="black"/>
              </a:solidFill>
              <a:ea typeface="Open Sans Light" panose="020B0604020202020204" charset="0"/>
              <a:cs typeface="Open Sans Light" panose="020B0604020202020204" charset="0"/>
            </a:endParaRPr>
          </a:p>
        </p:txBody>
      </p:sp>
      <p:pic>
        <p:nvPicPr>
          <p:cNvPr id="3076" name="Picture 4" descr="Car, Toy, Childhood, Child, Boy, Fun, Kid, Vehicle"/>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24304" y="2421731"/>
            <a:ext cx="6194860" cy="4129907"/>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45954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1" name="Google Shape;491;p2"/>
          <p:cNvSpPr txBox="1"/>
          <p:nvPr/>
        </p:nvSpPr>
        <p:spPr>
          <a:xfrm>
            <a:off x="2639505" y="2658359"/>
            <a:ext cx="473206" cy="369332"/>
          </a:xfrm>
          <a:prstGeom prst="rect">
            <a:avLst/>
          </a:prstGeom>
          <a:noFill/>
          <a:ln>
            <a:noFill/>
          </a:ln>
        </p:spPr>
        <p:txBody>
          <a:bodyPr spcFirstLastPara="1" wrap="square" lIns="91425" tIns="45700" rIns="91425" bIns="45700" anchor="t" anchorCtr="0">
            <a:spAutoFit/>
          </a:bodyPr>
          <a:lstStyle/>
          <a:p>
            <a:pPr marL="285750" marR="0" lvl="0" indent="-17145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pic>
        <p:nvPicPr>
          <p:cNvPr id="492" name="Google Shape;492;p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445978" y="1046308"/>
            <a:ext cx="3067143" cy="1290774"/>
          </a:xfrm>
          <a:prstGeom prst="rect">
            <a:avLst/>
          </a:prstGeom>
          <a:noFill/>
          <a:ln>
            <a:noFill/>
          </a:ln>
        </p:spPr>
      </p:pic>
      <p:pic>
        <p:nvPicPr>
          <p:cNvPr id="493" name="Google Shape;493;p2"/>
          <p:cNvPicPr preferRelativeResize="0"/>
          <p:nvPr/>
        </p:nvPicPr>
        <p:blipFill rotWithShape="1">
          <a:blip r:embed="rId4">
            <a:alphaModFix/>
          </a:blip>
          <a:srcRect/>
          <a:stretch/>
        </p:blipFill>
        <p:spPr>
          <a:xfrm>
            <a:off x="6839231" y="995763"/>
            <a:ext cx="3609135" cy="1391863"/>
          </a:xfrm>
          <a:prstGeom prst="rect">
            <a:avLst/>
          </a:prstGeom>
          <a:noFill/>
          <a:ln>
            <a:noFill/>
          </a:ln>
        </p:spPr>
      </p:pic>
      <p:sp>
        <p:nvSpPr>
          <p:cNvPr id="494" name="Google Shape;494;p2"/>
          <p:cNvSpPr/>
          <p:nvPr/>
        </p:nvSpPr>
        <p:spPr>
          <a:xfrm>
            <a:off x="1384183" y="2954781"/>
            <a:ext cx="9064183"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Calibri"/>
              <a:buNone/>
            </a:pPr>
            <a:r>
              <a:rPr lang="en-US" sz="2000" b="0" i="0" u="none" strike="noStrike" cap="none" dirty="0">
                <a:solidFill>
                  <a:srgbClr val="000000"/>
                </a:solidFill>
                <a:latin typeface="Calibri"/>
                <a:ea typeface="Calibri"/>
                <a:cs typeface="Calibri"/>
                <a:sym typeface="Calibri"/>
              </a:rPr>
              <a:t>Brain Links is supported by the Administration for Community Living (ACL) of the    U.S. Department of Health and Human Services under Grant No. 90TBSG0024-01-00 and in part by the TN Department of Health, Traumatic Brain Injury Program.</a:t>
            </a:r>
            <a:endParaRPr sz="1400" b="0" i="0" u="none" strike="noStrike" cap="none" dirty="0">
              <a:solidFill>
                <a:srgbClr val="000000"/>
              </a:solidFill>
              <a:latin typeface="Arial"/>
              <a:ea typeface="Arial"/>
              <a:cs typeface="Arial"/>
              <a:sym typeface="Arial"/>
            </a:endParaRPr>
          </a:p>
        </p:txBody>
      </p:sp>
      <p:pic>
        <p:nvPicPr>
          <p:cNvPr id="495" name="Google Shape;495;p2"/>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195482" y="4772809"/>
            <a:ext cx="3159503" cy="1547742"/>
          </a:xfrm>
          <a:prstGeom prst="rect">
            <a:avLst/>
          </a:prstGeom>
          <a:noFill/>
          <a:ln>
            <a:noFill/>
          </a:ln>
        </p:spPr>
      </p:pic>
    </p:spTree>
    <p:extLst>
      <p:ext uri="{BB962C8B-B14F-4D97-AF65-F5344CB8AC3E}">
        <p14:creationId xmlns:p14="http://schemas.microsoft.com/office/powerpoint/2010/main" val="9209091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95BD3A-EA58-DF44-860C-DBDE968ABE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6933"/>
            <a:ext cx="12192000" cy="6874933"/>
          </a:xfrm>
          <a:prstGeom prst="rect">
            <a:avLst/>
          </a:prstGeom>
        </p:spPr>
      </p:pic>
      <p:sp>
        <p:nvSpPr>
          <p:cNvPr id="9" name="TextBox 8"/>
          <p:cNvSpPr txBox="1"/>
          <p:nvPr/>
        </p:nvSpPr>
        <p:spPr>
          <a:xfrm>
            <a:off x="2639505" y="2658359"/>
            <a:ext cx="473206" cy="369332"/>
          </a:xfrm>
          <a:prstGeom prst="rect">
            <a:avLst/>
          </a:prstGeom>
          <a:noFill/>
        </p:spPr>
        <p:txBody>
          <a:bodyPr wrap="none" rtlCol="0">
            <a:spAutoFit/>
          </a:bodyPr>
          <a:lstStyle/>
          <a:p>
            <a:pPr marL="285750" indent="-285750">
              <a:buFontTx/>
              <a:buBlip>
                <a:blip r:embed="rId4"/>
              </a:buBlip>
              <a:defRPr/>
            </a:pPr>
            <a:endParaRPr lang="en-US" dirty="0">
              <a:solidFill>
                <a:prstClr val="black"/>
              </a:solidFill>
            </a:endParaRPr>
          </a:p>
        </p:txBody>
      </p:sp>
      <p:sp>
        <p:nvSpPr>
          <p:cNvPr id="6" name="Rectangle 5">
            <a:extLst>
              <a:ext uri="{FF2B5EF4-FFF2-40B4-BE49-F238E27FC236}">
                <a16:creationId xmlns:a16="http://schemas.microsoft.com/office/drawing/2014/main" id="{9AA0BE6F-1913-4149-8AB7-55C004DEDC05}"/>
              </a:ext>
            </a:extLst>
          </p:cNvPr>
          <p:cNvSpPr/>
          <p:nvPr/>
        </p:nvSpPr>
        <p:spPr>
          <a:xfrm>
            <a:off x="0" y="341395"/>
            <a:ext cx="9038897" cy="1005657"/>
          </a:xfrm>
          <a:prstGeom prst="rect">
            <a:avLst/>
          </a:prstGeom>
          <a:solidFill>
            <a:srgbClr val="1D5EA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b="1" dirty="0">
                <a:solidFill>
                  <a:prstClr val="white"/>
                </a:solidFill>
                <a:ea typeface="Open Sans Light" panose="020B0604020202020204" charset="0"/>
                <a:cs typeface="Open Sans Light" panose="020B0604020202020204" charset="0"/>
              </a:rPr>
              <a:t>Worsening of Pre-existing Behaviors</a:t>
            </a:r>
          </a:p>
        </p:txBody>
      </p:sp>
      <p:sp>
        <p:nvSpPr>
          <p:cNvPr id="2" name="TextBox 1"/>
          <p:cNvSpPr txBox="1"/>
          <p:nvPr/>
        </p:nvSpPr>
        <p:spPr>
          <a:xfrm>
            <a:off x="430980" y="2497431"/>
            <a:ext cx="11206573" cy="2677656"/>
          </a:xfrm>
          <a:prstGeom prst="rect">
            <a:avLst/>
          </a:prstGeom>
          <a:solidFill>
            <a:schemeClr val="bg1"/>
          </a:solidFill>
        </p:spPr>
        <p:txBody>
          <a:bodyPr wrap="square" rtlCol="0">
            <a:spAutoFit/>
          </a:bodyPr>
          <a:lstStyle/>
          <a:p>
            <a:pPr marL="457200" indent="-457200">
              <a:buFontTx/>
              <a:buBlip>
                <a:blip r:embed="rId4"/>
              </a:buBlip>
            </a:pPr>
            <a:r>
              <a:rPr lang="en-US" sz="2800" b="1" dirty="0">
                <a:solidFill>
                  <a:prstClr val="black"/>
                </a:solidFill>
                <a:ea typeface="Open Sans Light" panose="020B0604020202020204" charset="0"/>
                <a:cs typeface="Open Sans Light" panose="020B0604020202020204" charset="0"/>
              </a:rPr>
              <a:t>Used to focus for an hour before breaking, now breaks after 30 minutes.</a:t>
            </a:r>
          </a:p>
          <a:p>
            <a:endParaRPr lang="en-US" sz="2800" b="1" dirty="0">
              <a:solidFill>
                <a:prstClr val="black"/>
              </a:solidFill>
              <a:ea typeface="Open Sans Light" panose="020B0604020202020204" charset="0"/>
              <a:cs typeface="Open Sans Light" panose="020B0604020202020204" charset="0"/>
            </a:endParaRPr>
          </a:p>
          <a:p>
            <a:pPr marL="457200" indent="-457200">
              <a:buFontTx/>
              <a:buBlip>
                <a:blip r:embed="rId4"/>
              </a:buBlip>
            </a:pPr>
            <a:r>
              <a:rPr lang="en-US" sz="2800" b="1" dirty="0">
                <a:solidFill>
                  <a:prstClr val="black"/>
                </a:solidFill>
                <a:ea typeface="Open Sans Light" panose="020B0604020202020204" charset="0"/>
                <a:cs typeface="Open Sans Light" panose="020B0604020202020204" charset="0"/>
              </a:rPr>
              <a:t>Balance was not great, but is falling more now.</a:t>
            </a:r>
          </a:p>
          <a:p>
            <a:pPr marL="457200" indent="-457200">
              <a:buFontTx/>
              <a:buBlip>
                <a:blip r:embed="rId4"/>
              </a:buBlip>
            </a:pPr>
            <a:endParaRPr lang="en-US" sz="2800" b="1" dirty="0">
              <a:solidFill>
                <a:prstClr val="black"/>
              </a:solidFill>
              <a:ea typeface="Open Sans Light" panose="020B0604020202020204" charset="0"/>
              <a:cs typeface="Open Sans Light" panose="020B0604020202020204" charset="0"/>
            </a:endParaRPr>
          </a:p>
          <a:p>
            <a:pPr marL="457200" indent="-457200">
              <a:buFontTx/>
              <a:buBlip>
                <a:blip r:embed="rId4"/>
              </a:buBlip>
            </a:pPr>
            <a:r>
              <a:rPr lang="en-US" sz="2800" b="1" dirty="0">
                <a:solidFill>
                  <a:prstClr val="black"/>
                </a:solidFill>
                <a:ea typeface="Open Sans Light" panose="020B0604020202020204" charset="0"/>
                <a:cs typeface="Open Sans Light" panose="020B0604020202020204" charset="0"/>
              </a:rPr>
              <a:t>Behavioral outbursts were once a day, now they are 3 times a day.</a:t>
            </a:r>
          </a:p>
        </p:txBody>
      </p:sp>
      <p:sp>
        <p:nvSpPr>
          <p:cNvPr id="4" name="TextBox 3"/>
          <p:cNvSpPr txBox="1"/>
          <p:nvPr/>
        </p:nvSpPr>
        <p:spPr>
          <a:xfrm>
            <a:off x="430980" y="1568258"/>
            <a:ext cx="7315200" cy="523220"/>
          </a:xfrm>
          <a:prstGeom prst="rect">
            <a:avLst/>
          </a:prstGeom>
          <a:solidFill>
            <a:schemeClr val="bg1"/>
          </a:solidFill>
        </p:spPr>
        <p:txBody>
          <a:bodyPr wrap="square" rtlCol="0">
            <a:spAutoFit/>
          </a:bodyPr>
          <a:lstStyle/>
          <a:p>
            <a:r>
              <a:rPr lang="en-US" sz="2800" dirty="0">
                <a:ea typeface="Open Sans Semibold" panose="020B0706030804020204" pitchFamily="34" charset="0"/>
                <a:cs typeface="Open Sans Semibold" panose="020B0706030804020204" pitchFamily="34" charset="0"/>
              </a:rPr>
              <a:t>It was always there, but now it’s worse.</a:t>
            </a:r>
          </a:p>
        </p:txBody>
      </p:sp>
    </p:spTree>
    <p:extLst>
      <p:ext uri="{BB962C8B-B14F-4D97-AF65-F5344CB8AC3E}">
        <p14:creationId xmlns:p14="http://schemas.microsoft.com/office/powerpoint/2010/main" val="41929574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pic>
        <p:nvPicPr>
          <p:cNvPr id="718" name="Google Shape;718;p2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 y="-16933"/>
            <a:ext cx="12192000" cy="6874933"/>
          </a:xfrm>
          <a:prstGeom prst="rect">
            <a:avLst/>
          </a:prstGeom>
          <a:noFill/>
          <a:ln>
            <a:noFill/>
          </a:ln>
        </p:spPr>
      </p:pic>
      <p:sp>
        <p:nvSpPr>
          <p:cNvPr id="719" name="Google Shape;719;p22"/>
          <p:cNvSpPr/>
          <p:nvPr/>
        </p:nvSpPr>
        <p:spPr>
          <a:xfrm>
            <a:off x="1" y="422728"/>
            <a:ext cx="6056850" cy="1124324"/>
          </a:xfrm>
          <a:prstGeom prst="rect">
            <a:avLst/>
          </a:prstGeom>
          <a:solidFill>
            <a:srgbClr val="1D5EAC"/>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dirty="0">
                <a:solidFill>
                  <a:schemeClr val="lt1"/>
                </a:solidFill>
                <a:latin typeface="Calibri"/>
                <a:ea typeface="Calibri"/>
                <a:cs typeface="Calibri"/>
                <a:sym typeface="Calibri"/>
              </a:rPr>
              <a:t>Returning to School</a:t>
            </a:r>
            <a:endParaRPr sz="4800" b="1" i="0" u="none" strike="noStrike" cap="none" dirty="0">
              <a:solidFill>
                <a:schemeClr val="lt1"/>
              </a:solidFill>
              <a:latin typeface="Calibri"/>
              <a:ea typeface="Calibri"/>
              <a:cs typeface="Calibri"/>
              <a:sym typeface="Calibri"/>
            </a:endParaRPr>
          </a:p>
        </p:txBody>
      </p:sp>
      <p:sp>
        <p:nvSpPr>
          <p:cNvPr id="720" name="Google Shape;720;p22"/>
          <p:cNvSpPr/>
          <p:nvPr/>
        </p:nvSpPr>
        <p:spPr>
          <a:xfrm>
            <a:off x="783771" y="1988296"/>
            <a:ext cx="11146972" cy="8925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721" name="Google Shape;721;p22"/>
          <p:cNvSpPr txBox="1"/>
          <p:nvPr/>
        </p:nvSpPr>
        <p:spPr>
          <a:xfrm>
            <a:off x="461257" y="1826162"/>
            <a:ext cx="6506936" cy="4031833"/>
          </a:xfrm>
          <a:prstGeom prst="rect">
            <a:avLst/>
          </a:prstGeom>
          <a:solidFill>
            <a:schemeClr val="lt1"/>
          </a:solid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0"/>
              </a:spcAft>
              <a:buClr>
                <a:schemeClr val="dk1"/>
              </a:buClr>
              <a:buSzPts val="2800"/>
              <a:buFont typeface="Calibri"/>
              <a:buChar char="•"/>
            </a:pPr>
            <a:r>
              <a:rPr lang="en-US" sz="3200" b="0" i="0" u="none" strike="noStrike" cap="none" dirty="0">
                <a:solidFill>
                  <a:schemeClr val="dk1"/>
                </a:solidFill>
                <a:latin typeface="Calibri"/>
                <a:ea typeface="Calibri"/>
                <a:cs typeface="Calibri"/>
                <a:sym typeface="Calibri"/>
              </a:rPr>
              <a:t>Return them gradually, as the student can tolerate more</a:t>
            </a:r>
            <a:endParaRPr sz="3200" b="0" i="0" u="none" strike="noStrike" cap="none" dirty="0">
              <a:solidFill>
                <a:srgbClr val="000000"/>
              </a:solidFill>
              <a:latin typeface="Calibri"/>
              <a:ea typeface="Calibri"/>
              <a:cs typeface="Calibri"/>
              <a:sym typeface="Calibri"/>
            </a:endParaRPr>
          </a:p>
          <a:p>
            <a:pPr marL="457200" marR="0" lvl="0" indent="-457200" algn="l" rtl="0">
              <a:lnSpc>
                <a:spcPct val="100000"/>
              </a:lnSpc>
              <a:spcBef>
                <a:spcPts val="0"/>
              </a:spcBef>
              <a:spcAft>
                <a:spcPts val="0"/>
              </a:spcAft>
              <a:buClr>
                <a:schemeClr val="dk1"/>
              </a:buClr>
              <a:buSzPts val="2800"/>
              <a:buFont typeface="Calibri"/>
              <a:buChar char="•"/>
            </a:pPr>
            <a:r>
              <a:rPr lang="en-US" sz="3200" b="0" i="0" u="none" strike="noStrike" cap="none" dirty="0">
                <a:solidFill>
                  <a:schemeClr val="dk1"/>
                </a:solidFill>
                <a:latin typeface="Calibri"/>
                <a:ea typeface="Calibri"/>
                <a:cs typeface="Calibri"/>
                <a:sym typeface="Calibri"/>
              </a:rPr>
              <a:t>Few hours, half day</a:t>
            </a:r>
            <a:endParaRPr sz="3200" b="0" i="0" u="none" strike="noStrike" cap="none" dirty="0">
              <a:solidFill>
                <a:srgbClr val="000000"/>
              </a:solidFill>
              <a:latin typeface="Calibri"/>
              <a:ea typeface="Calibri"/>
              <a:cs typeface="Calibri"/>
              <a:sym typeface="Calibri"/>
            </a:endParaRPr>
          </a:p>
          <a:p>
            <a:pPr marL="457200" marR="0" lvl="0" indent="-457200" algn="l" rtl="0">
              <a:lnSpc>
                <a:spcPct val="100000"/>
              </a:lnSpc>
              <a:spcBef>
                <a:spcPts val="0"/>
              </a:spcBef>
              <a:spcAft>
                <a:spcPts val="0"/>
              </a:spcAft>
              <a:buClr>
                <a:schemeClr val="dk1"/>
              </a:buClr>
              <a:buSzPts val="2800"/>
              <a:buFont typeface="Calibri"/>
              <a:buChar char="•"/>
            </a:pPr>
            <a:r>
              <a:rPr lang="en-US" sz="3200" b="0" i="0" u="none" strike="noStrike" cap="none" dirty="0">
                <a:solidFill>
                  <a:schemeClr val="dk1"/>
                </a:solidFill>
                <a:latin typeface="Calibri"/>
                <a:ea typeface="Calibri"/>
                <a:cs typeface="Calibri"/>
                <a:sym typeface="Calibri"/>
              </a:rPr>
              <a:t>Allow to rest in a quiet area as needed</a:t>
            </a:r>
            <a:endParaRPr sz="3200" b="0" i="0" u="none" strike="noStrike" cap="none" dirty="0">
              <a:solidFill>
                <a:srgbClr val="000000"/>
              </a:solidFill>
              <a:latin typeface="Calibri"/>
              <a:ea typeface="Calibri"/>
              <a:cs typeface="Calibri"/>
              <a:sym typeface="Calibri"/>
            </a:endParaRPr>
          </a:p>
          <a:p>
            <a:pPr marL="1371600" marR="0" lvl="2" indent="-457200" algn="l" rtl="0">
              <a:lnSpc>
                <a:spcPct val="100000"/>
              </a:lnSpc>
              <a:spcBef>
                <a:spcPts val="0"/>
              </a:spcBef>
              <a:spcAft>
                <a:spcPts val="0"/>
              </a:spcAft>
              <a:buClr>
                <a:schemeClr val="dk1"/>
              </a:buClr>
              <a:buSzPts val="2800"/>
              <a:buFont typeface="Arial"/>
              <a:buChar char="•"/>
            </a:pPr>
            <a:r>
              <a:rPr lang="en-US" sz="3200" b="0" i="0" u="none" strike="noStrike" cap="none" dirty="0">
                <a:solidFill>
                  <a:schemeClr val="dk1"/>
                </a:solidFill>
                <a:latin typeface="Calibri"/>
                <a:ea typeface="Calibri"/>
                <a:cs typeface="Calibri"/>
                <a:sym typeface="Calibri"/>
              </a:rPr>
              <a:t>In the classroom</a:t>
            </a:r>
            <a:endParaRPr sz="3200" b="0" i="0" u="none" strike="noStrike" cap="none" dirty="0">
              <a:solidFill>
                <a:srgbClr val="000000"/>
              </a:solidFill>
              <a:latin typeface="Calibri"/>
              <a:ea typeface="Calibri"/>
              <a:cs typeface="Calibri"/>
              <a:sym typeface="Calibri"/>
            </a:endParaRPr>
          </a:p>
          <a:p>
            <a:pPr marL="1371600" marR="0" lvl="2" indent="-457200" algn="l" rtl="0">
              <a:lnSpc>
                <a:spcPct val="100000"/>
              </a:lnSpc>
              <a:spcBef>
                <a:spcPts val="0"/>
              </a:spcBef>
              <a:spcAft>
                <a:spcPts val="0"/>
              </a:spcAft>
              <a:buClr>
                <a:schemeClr val="dk1"/>
              </a:buClr>
              <a:buSzPts val="2800"/>
              <a:buFont typeface="Arial"/>
              <a:buChar char="•"/>
            </a:pPr>
            <a:r>
              <a:rPr lang="en-US" sz="3200" b="0" i="0" u="none" strike="noStrike" cap="none" dirty="0">
                <a:solidFill>
                  <a:schemeClr val="dk1"/>
                </a:solidFill>
                <a:latin typeface="Calibri"/>
                <a:ea typeface="Calibri"/>
                <a:cs typeface="Calibri"/>
                <a:sym typeface="Calibri"/>
              </a:rPr>
              <a:t>In the building (nurse’s office)</a:t>
            </a:r>
            <a:endParaRPr sz="3200" b="0" i="0" u="none" strike="noStrike" cap="none" dirty="0">
              <a:solidFill>
                <a:srgbClr val="000000"/>
              </a:solidFill>
              <a:latin typeface="Calibri"/>
              <a:ea typeface="Calibri"/>
              <a:cs typeface="Calibri"/>
              <a:sym typeface="Calibri"/>
            </a:endParaRPr>
          </a:p>
          <a:p>
            <a:pPr marL="1371600" marR="0" lvl="2" indent="-457200" algn="l" rtl="0">
              <a:lnSpc>
                <a:spcPct val="100000"/>
              </a:lnSpc>
              <a:spcBef>
                <a:spcPts val="0"/>
              </a:spcBef>
              <a:spcAft>
                <a:spcPts val="0"/>
              </a:spcAft>
              <a:buClr>
                <a:schemeClr val="dk1"/>
              </a:buClr>
              <a:buSzPts val="2800"/>
              <a:buFont typeface="Arial"/>
              <a:buChar char="•"/>
            </a:pPr>
            <a:r>
              <a:rPr lang="en-US" sz="3200" b="0" i="0" u="none" strike="noStrike" cap="none" dirty="0">
                <a:solidFill>
                  <a:schemeClr val="dk1"/>
                </a:solidFill>
                <a:latin typeface="Calibri"/>
                <a:ea typeface="Calibri"/>
                <a:cs typeface="Calibri"/>
                <a:sym typeface="Calibri"/>
              </a:rPr>
              <a:t>At home</a:t>
            </a:r>
            <a:endParaRPr sz="3200" b="0" i="0" u="none" strike="noStrike" cap="none" dirty="0">
              <a:solidFill>
                <a:schemeClr val="dk1"/>
              </a:solidFill>
              <a:latin typeface="Calibri"/>
              <a:ea typeface="Calibri"/>
              <a:cs typeface="Calibri"/>
              <a:sym typeface="Calibri"/>
            </a:endParaRPr>
          </a:p>
        </p:txBody>
      </p:sp>
      <p:pic>
        <p:nvPicPr>
          <p:cNvPr id="722" name="Google Shape;722;p22" descr="https://parentingwithunderstanding.files.wordpress.com/2011/06/small-child-going-to-school.jpg?w=300&amp;h=234"/>
          <p:cNvPicPr preferRelativeResize="0"/>
          <p:nvPr/>
        </p:nvPicPr>
        <p:blipFill rotWithShape="1">
          <a:blip r:embed="rId4">
            <a:alphaModFix/>
          </a:blip>
          <a:srcRect/>
          <a:stretch/>
        </p:blipFill>
        <p:spPr>
          <a:xfrm>
            <a:off x="7181033" y="1862722"/>
            <a:ext cx="4536870" cy="3744352"/>
          </a:xfrm>
          <a:prstGeom prst="rect">
            <a:avLst/>
          </a:prstGeom>
          <a:noFill/>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775862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pic>
        <p:nvPicPr>
          <p:cNvPr id="728" name="Google Shape;728;p2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54746" y="1727696"/>
            <a:ext cx="6217999" cy="4137075"/>
          </a:xfrm>
          <a:prstGeom prst="rect">
            <a:avLst/>
          </a:prstGeom>
          <a:noFill/>
          <a:ln>
            <a:solidFill>
              <a:schemeClr val="tx1"/>
            </a:solidFill>
          </a:ln>
          <a:effectLst>
            <a:outerShdw blurRad="50800" dist="38100" dir="2700000" algn="tl" rotWithShape="0">
              <a:prstClr val="black">
                <a:alpha val="40000"/>
              </a:prstClr>
            </a:outerShdw>
          </a:effectLst>
        </p:spPr>
      </p:pic>
      <p:sp>
        <p:nvSpPr>
          <p:cNvPr id="729" name="Google Shape;729;p23"/>
          <p:cNvSpPr txBox="1"/>
          <p:nvPr/>
        </p:nvSpPr>
        <p:spPr>
          <a:xfrm>
            <a:off x="1752600" y="6150047"/>
            <a:ext cx="4343400"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Helvetica Neue"/>
              <a:ea typeface="Helvetica Neue"/>
              <a:cs typeface="Helvetica Neue"/>
              <a:sym typeface="Helvetica Neue"/>
            </a:endParaRPr>
          </a:p>
        </p:txBody>
      </p:sp>
      <p:sp>
        <p:nvSpPr>
          <p:cNvPr id="730" name="Google Shape;730;p23"/>
          <p:cNvSpPr txBox="1">
            <a:spLocks noGrp="1"/>
          </p:cNvSpPr>
          <p:nvPr>
            <p:ph type="body" idx="4294967295"/>
          </p:nvPr>
        </p:nvSpPr>
        <p:spPr>
          <a:xfrm>
            <a:off x="5627007" y="2798175"/>
            <a:ext cx="6205168" cy="2330873"/>
          </a:xfrm>
          <a:prstGeom prst="rect">
            <a:avLst/>
          </a:prstGeom>
          <a:solidFill>
            <a:srgbClr val="1D5EAC"/>
          </a:solidFill>
          <a:ln>
            <a:noFill/>
          </a:ln>
        </p:spPr>
        <p:txBody>
          <a:bodyPr spcFirstLastPara="1" wrap="square" lIns="91425" tIns="45700" rIns="91425" bIns="45700" anchor="t" anchorCtr="0">
            <a:normAutofit/>
          </a:bodyPr>
          <a:lstStyle/>
          <a:p>
            <a:pPr marL="171450" lvl="0" indent="-177800" algn="l" rtl="0">
              <a:lnSpc>
                <a:spcPct val="110000"/>
              </a:lnSpc>
              <a:spcBef>
                <a:spcPts val="0"/>
              </a:spcBef>
              <a:spcAft>
                <a:spcPts val="0"/>
              </a:spcAft>
              <a:buClr>
                <a:schemeClr val="lt1"/>
              </a:buClr>
              <a:buSzPts val="2800"/>
              <a:buChar char="•"/>
            </a:pPr>
            <a:r>
              <a:rPr lang="en-US" sz="2800" dirty="0">
                <a:solidFill>
                  <a:schemeClr val="lt1"/>
                </a:solidFill>
              </a:rPr>
              <a:t>Allow a comfort item from home</a:t>
            </a:r>
            <a:endParaRPr dirty="0">
              <a:solidFill>
                <a:schemeClr val="lt1"/>
              </a:solidFill>
            </a:endParaRPr>
          </a:p>
          <a:p>
            <a:pPr marL="171450" lvl="0" indent="-177800" algn="l" rtl="0">
              <a:lnSpc>
                <a:spcPct val="110000"/>
              </a:lnSpc>
              <a:spcBef>
                <a:spcPts val="750"/>
              </a:spcBef>
              <a:spcAft>
                <a:spcPts val="0"/>
              </a:spcAft>
              <a:buClr>
                <a:schemeClr val="lt1"/>
              </a:buClr>
              <a:buSzPts val="2800"/>
              <a:buChar char="•"/>
            </a:pPr>
            <a:r>
              <a:rPr lang="en-US" sz="2800" dirty="0">
                <a:solidFill>
                  <a:schemeClr val="lt1"/>
                </a:solidFill>
              </a:rPr>
              <a:t>Don’t push participation</a:t>
            </a:r>
            <a:endParaRPr dirty="0">
              <a:solidFill>
                <a:schemeClr val="lt1"/>
              </a:solidFill>
            </a:endParaRPr>
          </a:p>
          <a:p>
            <a:pPr marL="171450" lvl="0" indent="-177800" algn="l" rtl="0">
              <a:lnSpc>
                <a:spcPct val="110000"/>
              </a:lnSpc>
              <a:spcBef>
                <a:spcPts val="750"/>
              </a:spcBef>
              <a:spcAft>
                <a:spcPts val="0"/>
              </a:spcAft>
              <a:buClr>
                <a:schemeClr val="lt1"/>
              </a:buClr>
              <a:buSzPts val="2800"/>
              <a:buChar char="•"/>
            </a:pPr>
            <a:r>
              <a:rPr lang="en-US" sz="2800" dirty="0">
                <a:solidFill>
                  <a:schemeClr val="lt1"/>
                </a:solidFill>
              </a:rPr>
              <a:t>Don’t expect them to remember rules and normal routines immediately</a:t>
            </a:r>
            <a:endParaRPr sz="2800" dirty="0">
              <a:solidFill>
                <a:schemeClr val="lt1"/>
              </a:solidFill>
            </a:endParaRPr>
          </a:p>
        </p:txBody>
      </p:sp>
      <p:sp>
        <p:nvSpPr>
          <p:cNvPr id="731" name="Google Shape;731;p23"/>
          <p:cNvSpPr/>
          <p:nvPr/>
        </p:nvSpPr>
        <p:spPr>
          <a:xfrm>
            <a:off x="1" y="422728"/>
            <a:ext cx="9013370" cy="892725"/>
          </a:xfrm>
          <a:prstGeom prst="rect">
            <a:avLst/>
          </a:prstGeom>
          <a:solidFill>
            <a:srgbClr val="1D5EAC"/>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800"/>
              <a:buFont typeface="Calibri"/>
              <a:buNone/>
            </a:pPr>
            <a:r>
              <a:rPr lang="en-US" sz="4800" b="1" i="0" u="none" strike="noStrike" cap="none" dirty="0">
                <a:solidFill>
                  <a:srgbClr val="FFFFFF"/>
                </a:solidFill>
                <a:latin typeface="Calibri"/>
                <a:ea typeface="Calibri"/>
                <a:cs typeface="Calibri"/>
                <a:sym typeface="Calibri"/>
              </a:rPr>
              <a:t>Making the Transition to Preschool</a:t>
            </a:r>
            <a:endParaRPr sz="4800" b="1" i="0" u="none" strike="noStrike" cap="none" dirty="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7922348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pic>
        <p:nvPicPr>
          <p:cNvPr id="737" name="Google Shape;737;p2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 y="-29290"/>
            <a:ext cx="12192000" cy="6874933"/>
          </a:xfrm>
          <a:prstGeom prst="rect">
            <a:avLst/>
          </a:prstGeom>
          <a:noFill/>
          <a:ln>
            <a:noFill/>
          </a:ln>
        </p:spPr>
      </p:pic>
      <p:sp>
        <p:nvSpPr>
          <p:cNvPr id="738" name="Google Shape;738;p24"/>
          <p:cNvSpPr/>
          <p:nvPr/>
        </p:nvSpPr>
        <p:spPr>
          <a:xfrm>
            <a:off x="1" y="422728"/>
            <a:ext cx="8307976" cy="1124324"/>
          </a:xfrm>
          <a:prstGeom prst="rect">
            <a:avLst/>
          </a:prstGeom>
          <a:solidFill>
            <a:srgbClr val="1D5EAC"/>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dirty="0">
                <a:solidFill>
                  <a:schemeClr val="lt1"/>
                </a:solidFill>
                <a:latin typeface="Calibri"/>
                <a:ea typeface="Calibri"/>
                <a:cs typeface="Calibri"/>
                <a:sym typeface="Calibri"/>
              </a:rPr>
              <a:t>Return to Sport/Physical Activity</a:t>
            </a:r>
            <a:endParaRPr sz="4400" b="1" i="0" u="none" strike="noStrike" cap="none" dirty="0">
              <a:solidFill>
                <a:schemeClr val="lt1"/>
              </a:solidFill>
              <a:latin typeface="Calibri"/>
              <a:ea typeface="Calibri"/>
              <a:cs typeface="Calibri"/>
              <a:sym typeface="Calibri"/>
            </a:endParaRPr>
          </a:p>
        </p:txBody>
      </p:sp>
      <p:sp>
        <p:nvSpPr>
          <p:cNvPr id="739" name="Google Shape;739;p24"/>
          <p:cNvSpPr/>
          <p:nvPr/>
        </p:nvSpPr>
        <p:spPr>
          <a:xfrm>
            <a:off x="783771" y="1988296"/>
            <a:ext cx="11146972" cy="8925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740" name="Google Shape;740;p24"/>
          <p:cNvSpPr txBox="1"/>
          <p:nvPr/>
        </p:nvSpPr>
        <p:spPr>
          <a:xfrm>
            <a:off x="461555" y="1986713"/>
            <a:ext cx="5906840" cy="4401164"/>
          </a:xfrm>
          <a:prstGeom prst="rect">
            <a:avLst/>
          </a:prstGeom>
          <a:solidFill>
            <a:schemeClr val="lt1"/>
          </a:solid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0"/>
              </a:spcAft>
              <a:buClr>
                <a:schemeClr val="dk1"/>
              </a:buClr>
              <a:buSzPts val="2800"/>
              <a:buFont typeface="Calibri"/>
              <a:buChar char="•"/>
            </a:pPr>
            <a:r>
              <a:rPr lang="en-US" sz="2800" b="0" i="0" u="none" strike="noStrike" cap="none" dirty="0">
                <a:solidFill>
                  <a:schemeClr val="dk1"/>
                </a:solidFill>
                <a:latin typeface="Calibri"/>
                <a:ea typeface="Calibri"/>
                <a:cs typeface="Calibri"/>
                <a:sym typeface="Calibri"/>
              </a:rPr>
              <a:t>No remaining symptoms</a:t>
            </a:r>
            <a:endParaRPr sz="14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chemeClr val="dk1"/>
              </a:solidFill>
              <a:latin typeface="Calibri"/>
              <a:ea typeface="Calibri"/>
              <a:cs typeface="Calibri"/>
              <a:sym typeface="Calibri"/>
            </a:endParaRPr>
          </a:p>
          <a:p>
            <a:pPr marL="457200" marR="0" lvl="0" indent="-457200" algn="l" rtl="0">
              <a:lnSpc>
                <a:spcPct val="100000"/>
              </a:lnSpc>
              <a:spcBef>
                <a:spcPts val="0"/>
              </a:spcBef>
              <a:spcAft>
                <a:spcPts val="0"/>
              </a:spcAft>
              <a:buClr>
                <a:schemeClr val="dk1"/>
              </a:buClr>
              <a:buSzPts val="2800"/>
              <a:buFont typeface="Calibri"/>
              <a:buChar char="•"/>
            </a:pPr>
            <a:r>
              <a:rPr lang="en-US" sz="2800" b="0" i="0" u="none" strike="noStrike" cap="none" dirty="0">
                <a:solidFill>
                  <a:schemeClr val="dk1"/>
                </a:solidFill>
                <a:latin typeface="Calibri"/>
                <a:ea typeface="Calibri"/>
                <a:cs typeface="Calibri"/>
                <a:sym typeface="Calibri"/>
              </a:rPr>
              <a:t>Warn parents/other caregivers of the dangers of returning to sport while symptoms persist – risk of                            (Second Impact Syndrome)</a:t>
            </a:r>
            <a:endParaRPr sz="14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chemeClr val="dk1"/>
              </a:solidFill>
              <a:latin typeface="Calibri"/>
              <a:ea typeface="Calibri"/>
              <a:cs typeface="Calibri"/>
              <a:sym typeface="Calibri"/>
            </a:endParaRPr>
          </a:p>
          <a:p>
            <a:pPr marL="457200" marR="0" lvl="0" indent="-457200" algn="l" rtl="0">
              <a:lnSpc>
                <a:spcPct val="100000"/>
              </a:lnSpc>
              <a:spcBef>
                <a:spcPts val="0"/>
              </a:spcBef>
              <a:spcAft>
                <a:spcPts val="0"/>
              </a:spcAft>
              <a:buClr>
                <a:schemeClr val="dk1"/>
              </a:buClr>
              <a:buSzPts val="2800"/>
              <a:buFont typeface="Calibri"/>
              <a:buChar char="•"/>
            </a:pPr>
            <a:r>
              <a:rPr lang="en-US" sz="2800" b="0" i="0" u="none" strike="noStrike" cap="none" dirty="0">
                <a:solidFill>
                  <a:schemeClr val="dk1"/>
                </a:solidFill>
                <a:latin typeface="Calibri"/>
                <a:ea typeface="Calibri"/>
                <a:cs typeface="Calibri"/>
                <a:sym typeface="Calibri"/>
              </a:rPr>
              <a:t>Gradually increase participation/exertion each day, as long as no symptoms arise</a:t>
            </a:r>
            <a:endParaRPr sz="1400" b="0" i="0" u="none" strike="noStrike" cap="none" dirty="0">
              <a:solidFill>
                <a:srgbClr val="000000"/>
              </a:solidFill>
              <a:latin typeface="Calibri"/>
              <a:ea typeface="Calibri"/>
              <a:cs typeface="Calibri"/>
              <a:sym typeface="Calibri"/>
            </a:endParaRPr>
          </a:p>
        </p:txBody>
      </p:sp>
      <p:sp>
        <p:nvSpPr>
          <p:cNvPr id="741" name="Google Shape;741;p24"/>
          <p:cNvSpPr txBox="1"/>
          <p:nvPr/>
        </p:nvSpPr>
        <p:spPr>
          <a:xfrm>
            <a:off x="7315201" y="6186752"/>
            <a:ext cx="423871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Calibri"/>
                <a:ea typeface="Calibri"/>
                <a:cs typeface="Calibri"/>
                <a:sym typeface="Calibri"/>
              </a:rPr>
              <a:t>TN Dept. of Health RTL/RTP Guideline</a:t>
            </a:r>
            <a:endParaRPr sz="1800" b="0" i="0" u="none" strike="noStrike" cap="none" dirty="0">
              <a:solidFill>
                <a:schemeClr val="dk1"/>
              </a:solidFill>
              <a:latin typeface="Calibri"/>
              <a:ea typeface="Calibri"/>
              <a:cs typeface="Calibri"/>
              <a:sym typeface="Calibri"/>
            </a:endParaRPr>
          </a:p>
        </p:txBody>
      </p:sp>
      <p:pic>
        <p:nvPicPr>
          <p:cNvPr id="742" name="Google Shape;742;p2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480966" y="2711756"/>
            <a:ext cx="5072949" cy="3381966"/>
          </a:xfrm>
          <a:prstGeom prst="rect">
            <a:avLst/>
          </a:prstGeom>
          <a:noFill/>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381788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793" name="Google Shape;793;p30"/>
          <p:cNvSpPr txBox="1">
            <a:spLocks noGrp="1"/>
          </p:cNvSpPr>
          <p:nvPr>
            <p:ph type="title"/>
          </p:nvPr>
        </p:nvSpPr>
        <p:spPr>
          <a:xfrm>
            <a:off x="894184" y="331338"/>
            <a:ext cx="10515600" cy="1649500"/>
          </a:xfrm>
          <a:prstGeom prst="rect">
            <a:avLst/>
          </a:prstGeom>
          <a:gradFill>
            <a:gsLst>
              <a:gs pos="0">
                <a:srgbClr val="E97EFF"/>
              </a:gs>
              <a:gs pos="50000">
                <a:srgbClr val="EFB1FF"/>
              </a:gs>
              <a:gs pos="100000">
                <a:srgbClr val="F6D9FF"/>
              </a:gs>
            </a:gsLst>
            <a:lin ang="5400000" scaled="0"/>
          </a:gradFill>
          <a:ln w="9525" cap="flat" cmpd="sng">
            <a:solidFill>
              <a:srgbClr val="F5F7FC"/>
            </a:solidFill>
            <a:prstDash val="solid"/>
            <a:round/>
            <a:headEnd type="none" w="sm" len="sm"/>
            <a:tailEnd type="none" w="sm" len="sm"/>
          </a:ln>
        </p:spPr>
        <p:txBody>
          <a:bodyPr spcFirstLastPara="1" wrap="square" lIns="91425" tIns="45700" rIns="91425" bIns="45700" anchor="ctr" anchorCtr="0">
            <a:normAutofit/>
          </a:bodyPr>
          <a:lstStyle/>
          <a:p>
            <a:pPr algn="ctr">
              <a:buSzPts val="5400"/>
            </a:pPr>
            <a:r>
              <a:rPr lang="en-US" sz="6600" b="1" dirty="0">
                <a:latin typeface="+mn-lt"/>
              </a:rPr>
              <a:t>Abusive Head Trauma</a:t>
            </a:r>
            <a:br>
              <a:rPr lang="en-US" sz="8000" b="1" dirty="0">
                <a:latin typeface="+mn-lt"/>
              </a:rPr>
            </a:br>
            <a:r>
              <a:rPr lang="en-US" sz="3600" b="1" dirty="0">
                <a:latin typeface="+mn-lt"/>
              </a:rPr>
              <a:t>aka Shaken Baby Syndrome</a:t>
            </a:r>
            <a:endParaRPr sz="3600" b="1" dirty="0">
              <a:latin typeface="+mn-lt"/>
              <a:sym typeface="Calibri"/>
            </a:endParaRPr>
          </a:p>
        </p:txBody>
      </p:sp>
      <p:sp>
        <p:nvSpPr>
          <p:cNvPr id="794" name="Google Shape;794;p30"/>
          <p:cNvSpPr txBox="1">
            <a:spLocks noGrp="1"/>
          </p:cNvSpPr>
          <p:nvPr>
            <p:ph type="body" idx="1"/>
          </p:nvPr>
        </p:nvSpPr>
        <p:spPr>
          <a:xfrm>
            <a:off x="1473637" y="3235154"/>
            <a:ext cx="4354962" cy="1715987"/>
          </a:xfrm>
          <a:prstGeom prst="rect">
            <a:avLst/>
          </a:prstGeom>
          <a:noFill/>
          <a:ln>
            <a:noFill/>
          </a:ln>
        </p:spPr>
        <p:txBody>
          <a:bodyPr spcFirstLastPara="1" wrap="square" lIns="91425" tIns="45700" rIns="91425" bIns="45700" anchor="t" anchorCtr="0">
            <a:normAutofit/>
          </a:bodyPr>
          <a:lstStyle/>
          <a:p>
            <a:pPr marL="171450" lvl="0" indent="-203200" algn="l" rtl="0">
              <a:lnSpc>
                <a:spcPct val="90000"/>
              </a:lnSpc>
              <a:spcBef>
                <a:spcPts val="0"/>
              </a:spcBef>
              <a:spcAft>
                <a:spcPts val="0"/>
              </a:spcAft>
              <a:buClr>
                <a:schemeClr val="dk1"/>
              </a:buClr>
              <a:buSzPts val="3200"/>
              <a:buChar char="•"/>
            </a:pPr>
            <a:r>
              <a:rPr lang="en-US" sz="3200" dirty="0"/>
              <a:t>Ages 0-5 </a:t>
            </a:r>
            <a:endParaRPr dirty="0"/>
          </a:p>
          <a:p>
            <a:pPr marL="171450" lvl="0" indent="-203200" algn="l" rtl="0">
              <a:lnSpc>
                <a:spcPct val="90000"/>
              </a:lnSpc>
              <a:spcBef>
                <a:spcPts val="750"/>
              </a:spcBef>
              <a:spcAft>
                <a:spcPts val="0"/>
              </a:spcAft>
              <a:buClr>
                <a:schemeClr val="dk1"/>
              </a:buClr>
              <a:buSzPts val="3200"/>
              <a:buChar char="•"/>
            </a:pPr>
            <a:r>
              <a:rPr lang="en-US" sz="3200" dirty="0"/>
              <a:t>From Shaking </a:t>
            </a:r>
            <a:endParaRPr dirty="0"/>
          </a:p>
          <a:p>
            <a:pPr marL="171450" lvl="0" indent="-203200" algn="l" rtl="0">
              <a:lnSpc>
                <a:spcPct val="90000"/>
              </a:lnSpc>
              <a:spcBef>
                <a:spcPts val="750"/>
              </a:spcBef>
              <a:spcAft>
                <a:spcPts val="0"/>
              </a:spcAft>
              <a:buClr>
                <a:schemeClr val="dk1"/>
              </a:buClr>
              <a:buSzPts val="3200"/>
              <a:buChar char="•"/>
            </a:pPr>
            <a:r>
              <a:rPr lang="en-US" sz="3200" dirty="0"/>
              <a:t>Injury to the Brain</a:t>
            </a:r>
            <a:endParaRPr sz="3200" dirty="0"/>
          </a:p>
        </p:txBody>
      </p:sp>
      <p:pic>
        <p:nvPicPr>
          <p:cNvPr id="2050" name="Picture 2" descr="Baby, Hand, Infant, Child, Father, Parents, Swee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22444" y="2416288"/>
            <a:ext cx="5787340" cy="3906454"/>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95378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31"/>
          <p:cNvSpPr txBox="1">
            <a:spLocks noGrp="1"/>
          </p:cNvSpPr>
          <p:nvPr>
            <p:ph type="title"/>
          </p:nvPr>
        </p:nvSpPr>
        <p:spPr>
          <a:xfrm>
            <a:off x="1318904" y="110358"/>
            <a:ext cx="9346306" cy="1390650"/>
          </a:xfrm>
          <a:prstGeom prst="rect">
            <a:avLst/>
          </a:prstGeom>
          <a:gradFill>
            <a:gsLst>
              <a:gs pos="0">
                <a:srgbClr val="E97EFF"/>
              </a:gs>
              <a:gs pos="50000">
                <a:srgbClr val="EFB1FF"/>
              </a:gs>
              <a:gs pos="100000">
                <a:srgbClr val="F6D9FF"/>
              </a:gs>
            </a:gsLst>
            <a:lin ang="5400000" scaled="0"/>
          </a:gra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6030"/>
              <a:buFont typeface="Calibri"/>
              <a:buNone/>
            </a:pPr>
            <a:r>
              <a:rPr lang="en-US" sz="5427" b="1" dirty="0">
                <a:latin typeface="Calibri"/>
                <a:ea typeface="Calibri"/>
                <a:cs typeface="Calibri"/>
                <a:sym typeface="Calibri"/>
              </a:rPr>
              <a:t>Early Symptoms</a:t>
            </a:r>
            <a:br>
              <a:rPr lang="en-US" sz="3888" dirty="0">
                <a:latin typeface="Calibri"/>
                <a:ea typeface="Calibri"/>
                <a:cs typeface="Calibri"/>
                <a:sym typeface="Calibri"/>
              </a:rPr>
            </a:br>
            <a:r>
              <a:rPr lang="en-US" sz="3563" dirty="0">
                <a:latin typeface="Calibri"/>
                <a:ea typeface="Calibri"/>
                <a:cs typeface="Calibri"/>
                <a:sym typeface="Calibri"/>
              </a:rPr>
              <a:t>Abusive Head Trauma</a:t>
            </a:r>
            <a:endParaRPr sz="3888" dirty="0">
              <a:latin typeface="Calibri"/>
              <a:ea typeface="Calibri"/>
              <a:cs typeface="Calibri"/>
              <a:sym typeface="Calibri"/>
            </a:endParaRPr>
          </a:p>
        </p:txBody>
      </p:sp>
      <p:sp>
        <p:nvSpPr>
          <p:cNvPr id="803" name="Google Shape;803;p31"/>
          <p:cNvSpPr txBox="1">
            <a:spLocks noGrp="1"/>
          </p:cNvSpPr>
          <p:nvPr>
            <p:ph type="body" idx="1"/>
          </p:nvPr>
        </p:nvSpPr>
        <p:spPr>
          <a:xfrm>
            <a:off x="1318904" y="1501008"/>
            <a:ext cx="5046910" cy="5278164"/>
          </a:xfrm>
          <a:prstGeom prst="rect">
            <a:avLst/>
          </a:prstGeom>
          <a:noFill/>
          <a:ln>
            <a:noFill/>
          </a:ln>
        </p:spPr>
        <p:txBody>
          <a:bodyPr spcFirstLastPara="1" wrap="square" lIns="91425" tIns="45700" rIns="91425" bIns="45700" anchor="t" anchorCtr="0">
            <a:noAutofit/>
          </a:bodyPr>
          <a:lstStyle/>
          <a:p>
            <a:pPr marL="171450" lvl="0" indent="-171450" algn="l" rtl="0">
              <a:lnSpc>
                <a:spcPct val="150000"/>
              </a:lnSpc>
              <a:spcBef>
                <a:spcPts val="0"/>
              </a:spcBef>
              <a:spcAft>
                <a:spcPts val="0"/>
              </a:spcAft>
              <a:buClr>
                <a:schemeClr val="dk1"/>
              </a:buClr>
              <a:buSzPts val="2400"/>
              <a:buChar char="•"/>
            </a:pPr>
            <a:r>
              <a:rPr lang="en-US" sz="2400" dirty="0"/>
              <a:t>Bruises on arms and chest</a:t>
            </a:r>
            <a:endParaRPr dirty="0"/>
          </a:p>
          <a:p>
            <a:pPr marL="171450" lvl="0" indent="-171450" algn="l" rtl="0">
              <a:lnSpc>
                <a:spcPct val="150000"/>
              </a:lnSpc>
              <a:spcBef>
                <a:spcPts val="750"/>
              </a:spcBef>
              <a:spcAft>
                <a:spcPts val="0"/>
              </a:spcAft>
              <a:buClr>
                <a:schemeClr val="dk1"/>
              </a:buClr>
              <a:buSzPts val="2400"/>
              <a:buChar char="•"/>
            </a:pPr>
            <a:r>
              <a:rPr lang="en-US" sz="2400" dirty="0"/>
              <a:t>Larger than usual head or forehead</a:t>
            </a:r>
            <a:endParaRPr dirty="0"/>
          </a:p>
          <a:p>
            <a:pPr marL="171450" lvl="0" indent="-171450" algn="l" rtl="0">
              <a:lnSpc>
                <a:spcPct val="150000"/>
              </a:lnSpc>
              <a:spcBef>
                <a:spcPts val="750"/>
              </a:spcBef>
              <a:spcAft>
                <a:spcPts val="0"/>
              </a:spcAft>
              <a:buClr>
                <a:schemeClr val="dk1"/>
              </a:buClr>
              <a:buSzPts val="2400"/>
              <a:buChar char="•"/>
            </a:pPr>
            <a:r>
              <a:rPr lang="en-US" sz="2400" dirty="0"/>
              <a:t>Bulging or tight fontanels</a:t>
            </a:r>
            <a:endParaRPr dirty="0"/>
          </a:p>
          <a:p>
            <a:pPr marL="171450" lvl="0" indent="-171450" algn="l" rtl="0">
              <a:lnSpc>
                <a:spcPct val="150000"/>
              </a:lnSpc>
              <a:spcBef>
                <a:spcPts val="750"/>
              </a:spcBef>
              <a:spcAft>
                <a:spcPts val="0"/>
              </a:spcAft>
              <a:buClr>
                <a:schemeClr val="dk1"/>
              </a:buClr>
              <a:buSzPts val="2400"/>
              <a:buChar char="•"/>
            </a:pPr>
            <a:r>
              <a:rPr lang="en-US" sz="2400" dirty="0"/>
              <a:t>Different –sized pupils</a:t>
            </a:r>
            <a:endParaRPr dirty="0"/>
          </a:p>
          <a:p>
            <a:pPr marL="171450" lvl="0" indent="-171450" algn="l" rtl="0">
              <a:lnSpc>
                <a:spcPct val="150000"/>
              </a:lnSpc>
              <a:spcBef>
                <a:spcPts val="750"/>
              </a:spcBef>
              <a:spcAft>
                <a:spcPts val="0"/>
              </a:spcAft>
              <a:buClr>
                <a:schemeClr val="dk1"/>
              </a:buClr>
              <a:buSzPts val="2400"/>
              <a:buChar char="•"/>
            </a:pPr>
            <a:r>
              <a:rPr lang="en-US" sz="2400" dirty="0"/>
              <a:t>Retinal bleeds (85%)</a:t>
            </a:r>
            <a:endParaRPr dirty="0"/>
          </a:p>
          <a:p>
            <a:pPr marL="171450" lvl="0" indent="-171450" algn="l" rtl="0">
              <a:lnSpc>
                <a:spcPct val="150000"/>
              </a:lnSpc>
              <a:spcBef>
                <a:spcPts val="750"/>
              </a:spcBef>
              <a:spcAft>
                <a:spcPts val="0"/>
              </a:spcAft>
              <a:buClr>
                <a:schemeClr val="dk1"/>
              </a:buClr>
              <a:buSzPts val="2400"/>
              <a:buChar char="•"/>
            </a:pPr>
            <a:r>
              <a:rPr lang="en-US" sz="2400" dirty="0"/>
              <a:t>Not able to focus</a:t>
            </a:r>
            <a:endParaRPr dirty="0"/>
          </a:p>
          <a:p>
            <a:pPr marL="171450" lvl="0" indent="-171450" algn="l" rtl="0">
              <a:lnSpc>
                <a:spcPct val="150000"/>
              </a:lnSpc>
              <a:spcBef>
                <a:spcPts val="750"/>
              </a:spcBef>
              <a:spcAft>
                <a:spcPts val="0"/>
              </a:spcAft>
              <a:buClr>
                <a:schemeClr val="dk1"/>
              </a:buClr>
              <a:buSzPts val="2400"/>
              <a:buChar char="•"/>
            </a:pPr>
            <a:r>
              <a:rPr lang="en-US" sz="2400" dirty="0"/>
              <a:t>Favoring one arm or leg</a:t>
            </a:r>
            <a:endParaRPr dirty="0"/>
          </a:p>
          <a:p>
            <a:pPr marL="171450" lvl="0" indent="-171450" algn="l" rtl="0">
              <a:lnSpc>
                <a:spcPct val="150000"/>
              </a:lnSpc>
              <a:spcBef>
                <a:spcPts val="750"/>
              </a:spcBef>
              <a:spcAft>
                <a:spcPts val="0"/>
              </a:spcAft>
              <a:buClr>
                <a:schemeClr val="dk1"/>
              </a:buClr>
              <a:buSzPts val="2400"/>
              <a:buChar char="•"/>
            </a:pPr>
            <a:r>
              <a:rPr lang="en-US" sz="2400" dirty="0"/>
              <a:t>Stop smiling/talking/walking</a:t>
            </a:r>
            <a:endParaRPr dirty="0"/>
          </a:p>
        </p:txBody>
      </p:sp>
      <p:pic>
        <p:nvPicPr>
          <p:cNvPr id="1026" name="Picture 2" descr="https://kyyouth.org/wp-content/uploads/2019/10/Face-It-TEN4-rule-with-baby.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16952" y="1825734"/>
            <a:ext cx="3696615" cy="4604398"/>
          </a:xfrm>
          <a:prstGeom prst="rect">
            <a:avLst/>
          </a:prstGeom>
          <a:noFill/>
          <a:ln>
            <a:solidFill>
              <a:srgbClr val="F5F7FC"/>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7504616" y="6430132"/>
            <a:ext cx="2342308" cy="307777"/>
          </a:xfrm>
          <a:prstGeom prst="rect">
            <a:avLst/>
          </a:prstGeom>
        </p:spPr>
        <p:txBody>
          <a:bodyPr wrap="none">
            <a:spAutoFit/>
          </a:bodyPr>
          <a:lstStyle/>
          <a:p>
            <a:r>
              <a:rPr lang="en-US" sz="1200" dirty="0">
                <a:hlinkClick r:id="rId4"/>
              </a:rPr>
              <a:t>https://faceitabuse.org/ten4rule</a:t>
            </a:r>
            <a:r>
              <a:rPr lang="en-US" dirty="0">
                <a:hlinkClick r:id="rId4"/>
              </a:rPr>
              <a:t>/</a:t>
            </a:r>
            <a:endParaRPr lang="en-US" dirty="0"/>
          </a:p>
        </p:txBody>
      </p:sp>
    </p:spTree>
    <p:extLst>
      <p:ext uri="{BB962C8B-B14F-4D97-AF65-F5344CB8AC3E}">
        <p14:creationId xmlns:p14="http://schemas.microsoft.com/office/powerpoint/2010/main" val="18392506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sp>
        <p:nvSpPr>
          <p:cNvPr id="811" name="Google Shape;811;p25"/>
          <p:cNvSpPr txBox="1">
            <a:spLocks noGrp="1"/>
          </p:cNvSpPr>
          <p:nvPr>
            <p:ph type="title"/>
          </p:nvPr>
        </p:nvSpPr>
        <p:spPr>
          <a:xfrm>
            <a:off x="1986471" y="210391"/>
            <a:ext cx="8557223" cy="1390650"/>
          </a:xfrm>
          <a:prstGeom prst="rect">
            <a:avLst/>
          </a:prstGeom>
          <a:gradFill>
            <a:gsLst>
              <a:gs pos="0">
                <a:srgbClr val="E97EFF"/>
              </a:gs>
              <a:gs pos="50000">
                <a:srgbClr val="EFB1FF"/>
              </a:gs>
              <a:gs pos="100000">
                <a:srgbClr val="F6D9FF"/>
              </a:gs>
            </a:gsLst>
            <a:lin ang="5400000" scaled="0"/>
          </a:grad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ts val="6030"/>
              <a:buFont typeface="Calibri"/>
              <a:buNone/>
            </a:pPr>
            <a:r>
              <a:rPr lang="en-US" sz="6030" b="1" dirty="0">
                <a:latin typeface="Calibri"/>
                <a:ea typeface="Calibri"/>
                <a:cs typeface="Calibri"/>
                <a:sym typeface="Calibri"/>
              </a:rPr>
              <a:t>Early Symptoms</a:t>
            </a:r>
            <a:br>
              <a:rPr lang="en-US" sz="4320" dirty="0">
                <a:latin typeface="Calibri"/>
                <a:ea typeface="Calibri"/>
                <a:cs typeface="Calibri"/>
                <a:sym typeface="Calibri"/>
              </a:rPr>
            </a:br>
            <a:r>
              <a:rPr lang="en-US" sz="3959" dirty="0">
                <a:latin typeface="Calibri"/>
                <a:ea typeface="Calibri"/>
                <a:cs typeface="Calibri"/>
                <a:sym typeface="Calibri"/>
              </a:rPr>
              <a:t>Abusive Head Trauma</a:t>
            </a:r>
            <a:endParaRPr sz="4320" dirty="0">
              <a:latin typeface="Calibri"/>
              <a:ea typeface="Calibri"/>
              <a:cs typeface="Calibri"/>
              <a:sym typeface="Calibri"/>
            </a:endParaRPr>
          </a:p>
        </p:txBody>
      </p:sp>
      <p:sp>
        <p:nvSpPr>
          <p:cNvPr id="812" name="Google Shape;812;p25"/>
          <p:cNvSpPr txBox="1">
            <a:spLocks noGrp="1"/>
          </p:cNvSpPr>
          <p:nvPr>
            <p:ph type="body" idx="2"/>
          </p:nvPr>
        </p:nvSpPr>
        <p:spPr>
          <a:xfrm>
            <a:off x="700317" y="1852140"/>
            <a:ext cx="3840152" cy="4787213"/>
          </a:xfrm>
          <a:prstGeom prst="rect">
            <a:avLst/>
          </a:prstGeom>
          <a:noFill/>
          <a:ln>
            <a:noFill/>
          </a:ln>
        </p:spPr>
        <p:txBody>
          <a:bodyPr spcFirstLastPara="1" wrap="square" lIns="91425" tIns="45700" rIns="91425" bIns="45700" anchor="t" anchorCtr="0">
            <a:normAutofit/>
          </a:bodyPr>
          <a:lstStyle/>
          <a:p>
            <a:pPr marL="171450" lvl="0" indent="-171450" algn="l" rtl="0">
              <a:lnSpc>
                <a:spcPct val="140000"/>
              </a:lnSpc>
              <a:spcBef>
                <a:spcPts val="0"/>
              </a:spcBef>
              <a:spcAft>
                <a:spcPts val="0"/>
              </a:spcAft>
              <a:buClr>
                <a:schemeClr val="dk1"/>
              </a:buClr>
              <a:buSzPts val="2220"/>
              <a:buChar char="•"/>
            </a:pPr>
            <a:r>
              <a:rPr lang="en-US" sz="2220" dirty="0"/>
              <a:t>Less interested in eating</a:t>
            </a:r>
            <a:endParaRPr dirty="0"/>
          </a:p>
          <a:p>
            <a:pPr marL="171450" lvl="0" indent="-171450" algn="l" rtl="0">
              <a:lnSpc>
                <a:spcPct val="140000"/>
              </a:lnSpc>
              <a:spcBef>
                <a:spcPts val="750"/>
              </a:spcBef>
              <a:spcAft>
                <a:spcPts val="0"/>
              </a:spcAft>
              <a:buClr>
                <a:schemeClr val="dk1"/>
              </a:buClr>
              <a:buSzPts val="2220"/>
              <a:buChar char="•"/>
            </a:pPr>
            <a:r>
              <a:rPr lang="en-US" sz="2220" dirty="0"/>
              <a:t>Vomiting </a:t>
            </a:r>
            <a:endParaRPr dirty="0"/>
          </a:p>
          <a:p>
            <a:pPr marL="171450" lvl="0" indent="-171450" algn="l" rtl="0">
              <a:lnSpc>
                <a:spcPct val="140000"/>
              </a:lnSpc>
              <a:spcBef>
                <a:spcPts val="750"/>
              </a:spcBef>
              <a:spcAft>
                <a:spcPts val="0"/>
              </a:spcAft>
              <a:buClr>
                <a:schemeClr val="dk1"/>
              </a:buClr>
              <a:buSzPts val="2220"/>
              <a:buChar char="•"/>
            </a:pPr>
            <a:r>
              <a:rPr lang="en-US" sz="2220" dirty="0"/>
              <a:t>Tremors or shakes</a:t>
            </a:r>
            <a:endParaRPr dirty="0"/>
          </a:p>
          <a:p>
            <a:pPr marL="171450" lvl="0" indent="-171450" algn="l" rtl="0">
              <a:lnSpc>
                <a:spcPct val="140000"/>
              </a:lnSpc>
              <a:spcBef>
                <a:spcPts val="750"/>
              </a:spcBef>
              <a:spcAft>
                <a:spcPts val="0"/>
              </a:spcAft>
              <a:buClr>
                <a:schemeClr val="dk1"/>
              </a:buClr>
              <a:buSzPts val="2220"/>
              <a:buChar char="•"/>
            </a:pPr>
            <a:r>
              <a:rPr lang="en-US" sz="2220" dirty="0"/>
              <a:t>Trouble sucking</a:t>
            </a:r>
            <a:endParaRPr dirty="0"/>
          </a:p>
          <a:p>
            <a:pPr marL="171450" lvl="0" indent="-171450" algn="l" rtl="0">
              <a:lnSpc>
                <a:spcPct val="140000"/>
              </a:lnSpc>
              <a:spcBef>
                <a:spcPts val="750"/>
              </a:spcBef>
              <a:spcAft>
                <a:spcPts val="0"/>
              </a:spcAft>
              <a:buClr>
                <a:schemeClr val="dk1"/>
              </a:buClr>
              <a:buSzPts val="2220"/>
              <a:buChar char="•"/>
            </a:pPr>
            <a:r>
              <a:rPr lang="en-US" sz="2220" dirty="0"/>
              <a:t>Irritability</a:t>
            </a:r>
            <a:endParaRPr dirty="0"/>
          </a:p>
          <a:p>
            <a:pPr marL="171450" lvl="0" indent="-171450" algn="l" rtl="0">
              <a:lnSpc>
                <a:spcPct val="140000"/>
              </a:lnSpc>
              <a:spcBef>
                <a:spcPts val="750"/>
              </a:spcBef>
              <a:spcAft>
                <a:spcPts val="0"/>
              </a:spcAft>
              <a:buClr>
                <a:schemeClr val="dk1"/>
              </a:buClr>
              <a:buSzPts val="2220"/>
              <a:buChar char="•"/>
            </a:pPr>
            <a:r>
              <a:rPr lang="en-US" sz="2220" dirty="0"/>
              <a:t>Difficulty staying awake</a:t>
            </a:r>
            <a:endParaRPr dirty="0"/>
          </a:p>
          <a:p>
            <a:pPr marL="171450" lvl="0" indent="-171450" algn="l" rtl="0">
              <a:lnSpc>
                <a:spcPct val="140000"/>
              </a:lnSpc>
              <a:spcBef>
                <a:spcPts val="750"/>
              </a:spcBef>
              <a:spcAft>
                <a:spcPts val="0"/>
              </a:spcAft>
              <a:buClr>
                <a:schemeClr val="dk1"/>
              </a:buClr>
              <a:buSzPts val="2220"/>
              <a:buChar char="•"/>
            </a:pPr>
            <a:r>
              <a:rPr lang="en-US" sz="2220" dirty="0"/>
              <a:t>Seizures</a:t>
            </a:r>
            <a:endParaRPr dirty="0"/>
          </a:p>
          <a:p>
            <a:pPr marL="171450" lvl="0" indent="-171450" algn="l" rtl="0">
              <a:lnSpc>
                <a:spcPct val="140000"/>
              </a:lnSpc>
              <a:spcBef>
                <a:spcPts val="750"/>
              </a:spcBef>
              <a:spcAft>
                <a:spcPts val="0"/>
              </a:spcAft>
              <a:buClr>
                <a:schemeClr val="dk1"/>
              </a:buClr>
              <a:buSzPts val="2220"/>
              <a:buChar char="•"/>
            </a:pPr>
            <a:r>
              <a:rPr lang="en-US" sz="2220" dirty="0"/>
              <a:t>Abnormal breathing</a:t>
            </a:r>
            <a:endParaRPr dirty="0"/>
          </a:p>
        </p:txBody>
      </p:sp>
      <p:sp>
        <p:nvSpPr>
          <p:cNvPr id="814" name="Google Shape;814;p25"/>
          <p:cNvSpPr/>
          <p:nvPr/>
        </p:nvSpPr>
        <p:spPr>
          <a:xfrm>
            <a:off x="6780536" y="5177982"/>
            <a:ext cx="4956301"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000"/>
              <a:buFont typeface="Arial"/>
              <a:buNone/>
            </a:pPr>
            <a:r>
              <a:rPr lang="en-US" sz="2000" b="0" i="0" u="none" strike="noStrike" cap="none" dirty="0">
                <a:solidFill>
                  <a:srgbClr val="FF0000"/>
                </a:solidFill>
                <a:latin typeface="Calibri"/>
                <a:ea typeface="Calibri"/>
                <a:cs typeface="Calibri"/>
                <a:sym typeface="Calibri"/>
              </a:rPr>
              <a:t>In Case of Emergency and Life-Threatening </a:t>
            </a:r>
            <a:endParaRPr sz="2000" b="0" i="0" u="none" strike="noStrike" cap="none" dirty="0">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rgbClr val="FF0000"/>
              </a:buClr>
              <a:buSzPts val="2000"/>
              <a:buFont typeface="Arial"/>
              <a:buNone/>
            </a:pPr>
            <a:r>
              <a:rPr lang="en-US" sz="2000" b="0" i="0" u="none" strike="noStrike" cap="none" dirty="0">
                <a:solidFill>
                  <a:srgbClr val="FF0000"/>
                </a:solidFill>
                <a:latin typeface="Calibri"/>
                <a:ea typeface="Calibri"/>
                <a:cs typeface="Calibri"/>
                <a:sym typeface="Calibri"/>
              </a:rPr>
              <a:t>Situation Call 9-1-1</a:t>
            </a:r>
            <a:endParaRPr dirty="0"/>
          </a:p>
        </p:txBody>
      </p:sp>
      <p:sp>
        <p:nvSpPr>
          <p:cNvPr id="815" name="Google Shape;815;p25"/>
          <p:cNvSpPr/>
          <p:nvPr/>
        </p:nvSpPr>
        <p:spPr>
          <a:xfrm>
            <a:off x="5078082" y="4210421"/>
            <a:ext cx="6096000"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31E29"/>
              </a:buClr>
              <a:buSzPts val="1800"/>
              <a:buFont typeface="Arial"/>
              <a:buNone/>
            </a:pPr>
            <a:r>
              <a:rPr lang="en-US" sz="2000" b="0" i="0" u="none" strike="noStrike" cap="none" dirty="0">
                <a:solidFill>
                  <a:srgbClr val="131E29"/>
                </a:solidFill>
                <a:latin typeface="Calibri"/>
                <a:ea typeface="Calibri"/>
                <a:cs typeface="Calibri"/>
                <a:sym typeface="Calibri"/>
              </a:rPr>
              <a:t>Reports also can be made online on DCS secure site.</a:t>
            </a:r>
            <a:endParaRPr sz="2000" dirty="0"/>
          </a:p>
          <a:p>
            <a:pPr marL="0" marR="0" lvl="0" indent="0" algn="l" rtl="0">
              <a:lnSpc>
                <a:spcPct val="100000"/>
              </a:lnSpc>
              <a:spcBef>
                <a:spcPts val="0"/>
              </a:spcBef>
              <a:spcAft>
                <a:spcPts val="0"/>
              </a:spcAft>
              <a:buClr>
                <a:srgbClr val="131E29"/>
              </a:buClr>
              <a:buSzPts val="1800"/>
              <a:buFont typeface="Arial"/>
              <a:buNone/>
            </a:pPr>
            <a:r>
              <a:rPr lang="en-US" sz="2000" b="0" i="0" u="none" strike="noStrike" cap="none" dirty="0">
                <a:solidFill>
                  <a:srgbClr val="131E29"/>
                </a:solidFill>
                <a:latin typeface="Calibri"/>
                <a:ea typeface="Calibri"/>
                <a:cs typeface="Calibri"/>
                <a:sym typeface="Calibri"/>
              </a:rPr>
              <a:t>Direct link: </a:t>
            </a:r>
            <a:r>
              <a:rPr lang="en-US" sz="2000" b="0" i="0" u="sng" strike="noStrike" cap="none" dirty="0">
                <a:solidFill>
                  <a:srgbClr val="174A7C"/>
                </a:solidFill>
                <a:latin typeface="Calibri"/>
                <a:ea typeface="Calibri"/>
                <a:cs typeface="Calibri"/>
                <a:sym typeface="Calibri"/>
                <a:hlinkClick r:id="rId3"/>
              </a:rPr>
              <a:t>https://apps.tn.gov/carat/</a:t>
            </a:r>
            <a:endParaRPr sz="2000" b="0" i="0" u="none" strike="noStrike" cap="none" dirty="0">
              <a:solidFill>
                <a:srgbClr val="131E29"/>
              </a:solidFill>
              <a:latin typeface="Calibri"/>
              <a:ea typeface="Calibri"/>
              <a:cs typeface="Calibri"/>
              <a:sym typeface="Calibri"/>
            </a:endParaRPr>
          </a:p>
        </p:txBody>
      </p:sp>
      <p:sp>
        <p:nvSpPr>
          <p:cNvPr id="816" name="Google Shape;816;p25"/>
          <p:cNvSpPr/>
          <p:nvPr/>
        </p:nvSpPr>
        <p:spPr>
          <a:xfrm>
            <a:off x="4038228" y="6099208"/>
            <a:ext cx="8175709"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Calibri"/>
                <a:ea typeface="Calibri"/>
                <a:cs typeface="Calibri"/>
                <a:sym typeface="Calibri"/>
              </a:rPr>
              <a:t>For more information:</a:t>
            </a:r>
            <a:endParaRPr sz="18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Calibri"/>
                <a:ea typeface="Calibri"/>
                <a:cs typeface="Calibri"/>
                <a:sym typeface="Calibri"/>
              </a:rPr>
              <a:t>https</a:t>
            </a:r>
            <a:r>
              <a:rPr lang="en-US" sz="1800" b="0" i="0" u="sng" strike="noStrike" cap="none" dirty="0">
                <a:solidFill>
                  <a:srgbClr val="000000"/>
                </a:solidFill>
                <a:latin typeface="Calibri"/>
                <a:ea typeface="Calibri"/>
                <a:cs typeface="Calibri"/>
                <a:sym typeface="Calibri"/>
                <a:hlinkClick r:id="rId4"/>
              </a:rPr>
              <a:t>://www.tn.gov/dcs/program-areas/child-safety/reporting/child-abuse.html</a:t>
            </a:r>
            <a:endParaRPr sz="1800" b="0" i="0" u="none" strike="noStrike" cap="none" dirty="0">
              <a:solidFill>
                <a:srgbClr val="000000"/>
              </a:solidFill>
              <a:latin typeface="Calibri"/>
              <a:ea typeface="Calibri"/>
              <a:cs typeface="Calibri"/>
              <a:sym typeface="Calibri"/>
            </a:endParaRPr>
          </a:p>
        </p:txBody>
      </p:sp>
      <p:pic>
        <p:nvPicPr>
          <p:cNvPr id="817" name="Google Shape;817;p25" descr="Emergency 20clipart | Clipart library - Free Clipart Images"/>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452449" y="4964642"/>
            <a:ext cx="1105991" cy="921226"/>
          </a:xfrm>
          <a:prstGeom prst="rect">
            <a:avLst/>
          </a:prstGeom>
          <a:noFill/>
          <a:ln>
            <a:noFill/>
          </a:ln>
        </p:spPr>
      </p:pic>
      <p:sp>
        <p:nvSpPr>
          <p:cNvPr id="2" name="Rounded Rectangle 1"/>
          <p:cNvSpPr/>
          <p:nvPr/>
        </p:nvSpPr>
        <p:spPr>
          <a:xfrm>
            <a:off x="5036024" y="2040936"/>
            <a:ext cx="5882185" cy="183748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FFFFFF"/>
              </a:buClr>
              <a:buSzPts val="3200"/>
            </a:pPr>
            <a:r>
              <a:rPr lang="en-US" sz="3600" dirty="0">
                <a:solidFill>
                  <a:srgbClr val="FFFFFF"/>
                </a:solidFill>
                <a:latin typeface="Arial"/>
                <a:ea typeface="Arial"/>
                <a:cs typeface="Arial"/>
                <a:sym typeface="Arial"/>
              </a:rPr>
              <a:t>Report Child Abuse: </a:t>
            </a:r>
          </a:p>
          <a:p>
            <a:pPr lvl="0" algn="ctr">
              <a:buClr>
                <a:srgbClr val="FFFFFF"/>
              </a:buClr>
              <a:buSzPts val="4400"/>
            </a:pPr>
            <a:r>
              <a:rPr lang="en-US" sz="4800" dirty="0">
                <a:solidFill>
                  <a:srgbClr val="FFFFFF"/>
                </a:solidFill>
                <a:latin typeface="Arial"/>
                <a:ea typeface="Arial"/>
                <a:cs typeface="Arial"/>
                <a:sym typeface="Arial"/>
              </a:rPr>
              <a:t>877-237-0004</a:t>
            </a:r>
          </a:p>
          <a:p>
            <a:pPr algn="ctr"/>
            <a:endParaRPr lang="en-US" dirty="0"/>
          </a:p>
        </p:txBody>
      </p:sp>
    </p:spTree>
    <p:extLst>
      <p:ext uri="{BB962C8B-B14F-4D97-AF65-F5344CB8AC3E}">
        <p14:creationId xmlns:p14="http://schemas.microsoft.com/office/powerpoint/2010/main" val="8139984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21"/>
        <p:cNvGrpSpPr/>
        <p:nvPr/>
      </p:nvGrpSpPr>
      <p:grpSpPr>
        <a:xfrm>
          <a:off x="0" y="0"/>
          <a:ext cx="0" cy="0"/>
          <a:chOff x="0" y="0"/>
          <a:chExt cx="0" cy="0"/>
        </a:xfrm>
      </p:grpSpPr>
      <p:sp>
        <p:nvSpPr>
          <p:cNvPr id="822" name="Google Shape;822;p33"/>
          <p:cNvSpPr txBox="1">
            <a:spLocks noGrp="1"/>
          </p:cNvSpPr>
          <p:nvPr>
            <p:ph type="title"/>
          </p:nvPr>
        </p:nvSpPr>
        <p:spPr>
          <a:xfrm>
            <a:off x="838200" y="196962"/>
            <a:ext cx="10515600" cy="1325563"/>
          </a:xfrm>
          <a:prstGeom prst="rect">
            <a:avLst/>
          </a:prstGeom>
          <a:gradFill>
            <a:gsLst>
              <a:gs pos="0">
                <a:srgbClr val="E97EFF"/>
              </a:gs>
              <a:gs pos="50000">
                <a:srgbClr val="EFB1FF"/>
              </a:gs>
              <a:gs pos="100000">
                <a:srgbClr val="F6D9FF"/>
              </a:gs>
            </a:gsLst>
            <a:lin ang="5400000" scaled="0"/>
          </a:gra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800"/>
              <a:buFont typeface="Calibri"/>
              <a:buNone/>
            </a:pPr>
            <a:r>
              <a:rPr lang="en-US" sz="4800" b="1" dirty="0">
                <a:latin typeface="Calibri"/>
                <a:ea typeface="Calibri"/>
                <a:cs typeface="Calibri"/>
                <a:sym typeface="Calibri"/>
              </a:rPr>
              <a:t>Injuries You Can’t See</a:t>
            </a:r>
            <a:br>
              <a:rPr lang="en-US" sz="4800" b="1" dirty="0"/>
            </a:br>
            <a:r>
              <a:rPr lang="en-US" sz="3100" dirty="0">
                <a:latin typeface="Calibri"/>
                <a:ea typeface="Calibri"/>
                <a:cs typeface="Calibri"/>
                <a:sym typeface="Calibri"/>
              </a:rPr>
              <a:t>Abusive Head Trauma</a:t>
            </a:r>
            <a:endParaRPr sz="4800" dirty="0">
              <a:latin typeface="Calibri"/>
              <a:ea typeface="Calibri"/>
              <a:cs typeface="Calibri"/>
              <a:sym typeface="Calibri"/>
            </a:endParaRPr>
          </a:p>
        </p:txBody>
      </p:sp>
      <p:sp>
        <p:nvSpPr>
          <p:cNvPr id="823" name="Google Shape;823;p33"/>
          <p:cNvSpPr txBox="1">
            <a:spLocks noGrp="1"/>
          </p:cNvSpPr>
          <p:nvPr>
            <p:ph type="body" idx="1"/>
          </p:nvPr>
        </p:nvSpPr>
        <p:spPr>
          <a:xfrm>
            <a:off x="985346" y="2398310"/>
            <a:ext cx="4637690" cy="3521239"/>
          </a:xfrm>
          <a:prstGeom prst="rect">
            <a:avLst/>
          </a:prstGeom>
          <a:noFill/>
          <a:ln>
            <a:noFill/>
          </a:ln>
        </p:spPr>
        <p:txBody>
          <a:bodyPr spcFirstLastPara="1" wrap="square" lIns="91425" tIns="45700" rIns="91425" bIns="45700" anchor="t" anchorCtr="0">
            <a:normAutofit/>
          </a:bodyPr>
          <a:lstStyle/>
          <a:p>
            <a:pPr marL="171450" lvl="0" indent="-177800" algn="l" rtl="0">
              <a:lnSpc>
                <a:spcPct val="150000"/>
              </a:lnSpc>
              <a:spcBef>
                <a:spcPts val="0"/>
              </a:spcBef>
              <a:spcAft>
                <a:spcPts val="0"/>
              </a:spcAft>
              <a:buClr>
                <a:schemeClr val="dk1"/>
              </a:buClr>
              <a:buSzPts val="2800"/>
              <a:buChar char="•"/>
            </a:pPr>
            <a:r>
              <a:rPr lang="en-US" sz="2800" dirty="0"/>
              <a:t>Fractured ribs or other bones</a:t>
            </a:r>
            <a:endParaRPr dirty="0"/>
          </a:p>
          <a:p>
            <a:pPr marL="171450" lvl="0" indent="-177800" algn="l" rtl="0">
              <a:lnSpc>
                <a:spcPct val="150000"/>
              </a:lnSpc>
              <a:spcBef>
                <a:spcPts val="750"/>
              </a:spcBef>
              <a:spcAft>
                <a:spcPts val="0"/>
              </a:spcAft>
              <a:buClr>
                <a:schemeClr val="dk1"/>
              </a:buClr>
              <a:buSzPts val="2800"/>
              <a:buChar char="•"/>
            </a:pPr>
            <a:r>
              <a:rPr lang="en-US" sz="2800" dirty="0"/>
              <a:t>Spinal cord injury</a:t>
            </a:r>
            <a:endParaRPr dirty="0"/>
          </a:p>
          <a:p>
            <a:pPr marL="171450" lvl="0" indent="-177800" algn="l" rtl="0">
              <a:lnSpc>
                <a:spcPct val="150000"/>
              </a:lnSpc>
              <a:spcBef>
                <a:spcPts val="750"/>
              </a:spcBef>
              <a:spcAft>
                <a:spcPts val="0"/>
              </a:spcAft>
              <a:buClr>
                <a:schemeClr val="dk1"/>
              </a:buClr>
              <a:buSzPts val="2800"/>
              <a:buChar char="•"/>
            </a:pPr>
            <a:r>
              <a:rPr lang="en-US" sz="2800" dirty="0"/>
              <a:t>Neck injury</a:t>
            </a:r>
            <a:endParaRPr dirty="0"/>
          </a:p>
          <a:p>
            <a:pPr marL="171450" lvl="0" indent="-177800" algn="l" rtl="0">
              <a:lnSpc>
                <a:spcPct val="150000"/>
              </a:lnSpc>
              <a:spcBef>
                <a:spcPts val="750"/>
              </a:spcBef>
              <a:spcAft>
                <a:spcPts val="0"/>
              </a:spcAft>
              <a:buClr>
                <a:schemeClr val="dk1"/>
              </a:buClr>
              <a:buSzPts val="2800"/>
              <a:buChar char="•"/>
            </a:pPr>
            <a:r>
              <a:rPr lang="en-US" sz="2800" dirty="0"/>
              <a:t>Bleeding on the brain</a:t>
            </a:r>
            <a:endParaRPr dirty="0"/>
          </a:p>
          <a:p>
            <a:pPr marL="171450" lvl="0" indent="-38100" algn="l" rtl="0">
              <a:lnSpc>
                <a:spcPct val="90000"/>
              </a:lnSpc>
              <a:spcBef>
                <a:spcPts val="750"/>
              </a:spcBef>
              <a:spcAft>
                <a:spcPts val="0"/>
              </a:spcAft>
              <a:buClr>
                <a:schemeClr val="dk1"/>
              </a:buClr>
              <a:buSzPts val="2100"/>
              <a:buNone/>
            </a:pPr>
            <a:endParaRPr dirty="0"/>
          </a:p>
        </p:txBody>
      </p:sp>
      <p:pic>
        <p:nvPicPr>
          <p:cNvPr id="824" name="Google Shape;824;p33"/>
          <p:cNvPicPr preferRelativeResize="0"/>
          <p:nvPr/>
        </p:nvPicPr>
        <p:blipFill rotWithShape="1">
          <a:blip r:embed="rId3">
            <a:alphaModFix/>
          </a:blip>
          <a:srcRect/>
          <a:stretch/>
        </p:blipFill>
        <p:spPr>
          <a:xfrm>
            <a:off x="6543040" y="2538484"/>
            <a:ext cx="4566238" cy="2984281"/>
          </a:xfrm>
          <a:prstGeom prst="rect">
            <a:avLst/>
          </a:prstGeom>
          <a:noFill/>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053921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sp>
        <p:nvSpPr>
          <p:cNvPr id="830" name="Google Shape;830;p34"/>
          <p:cNvSpPr/>
          <p:nvPr/>
        </p:nvSpPr>
        <p:spPr>
          <a:xfrm>
            <a:off x="6216161" y="2134030"/>
            <a:ext cx="4683067" cy="1931453"/>
          </a:xfrm>
          <a:prstGeom prst="ellipse">
            <a:avLst/>
          </a:prstGeom>
          <a:gradFill>
            <a:gsLst>
              <a:gs pos="0">
                <a:srgbClr val="8EA5DB"/>
              </a:gs>
              <a:gs pos="50000">
                <a:srgbClr val="BBC7E7"/>
              </a:gs>
              <a:gs pos="100000">
                <a:srgbClr val="DEE2F2"/>
              </a:gs>
            </a:gsLst>
            <a:lin ang="16200000" scaled="0"/>
          </a:gradFill>
          <a:ln w="12700" cap="flat" cmpd="sng">
            <a:solidFill>
              <a:schemeClr val="tx1"/>
            </a:solidFill>
            <a:prstDash val="solid"/>
            <a:miter lim="800000"/>
            <a:headEnd type="none" w="sm" len="sm"/>
            <a:tailEnd type="none" w="sm" len="sm"/>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831" name="Google Shape;831;p34"/>
          <p:cNvSpPr txBox="1">
            <a:spLocks noGrp="1"/>
          </p:cNvSpPr>
          <p:nvPr>
            <p:ph type="title"/>
          </p:nvPr>
        </p:nvSpPr>
        <p:spPr>
          <a:xfrm>
            <a:off x="958361" y="228493"/>
            <a:ext cx="10515600" cy="1325563"/>
          </a:xfrm>
          <a:prstGeom prst="rect">
            <a:avLst/>
          </a:prstGeom>
          <a:gradFill>
            <a:gsLst>
              <a:gs pos="0">
                <a:srgbClr val="E97EFF"/>
              </a:gs>
              <a:gs pos="50000">
                <a:srgbClr val="EFB1FF"/>
              </a:gs>
              <a:gs pos="100000">
                <a:srgbClr val="F6D9FF"/>
              </a:gs>
            </a:gsLst>
            <a:lin ang="5400000" scaled="0"/>
          </a:grad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ts val="5400"/>
              <a:buFont typeface="Calibri"/>
              <a:buNone/>
            </a:pPr>
            <a:r>
              <a:rPr lang="en-US" sz="5400" b="1" dirty="0">
                <a:latin typeface="+mn-lt"/>
              </a:rPr>
              <a:t>Later Symptoms</a:t>
            </a:r>
            <a:br>
              <a:rPr lang="en-US" dirty="0">
                <a:latin typeface="+mn-lt"/>
              </a:rPr>
            </a:br>
            <a:r>
              <a:rPr lang="en-US" dirty="0">
                <a:latin typeface="+mn-lt"/>
              </a:rPr>
              <a:t>Abusive Head Trauma</a:t>
            </a:r>
            <a:endParaRPr dirty="0">
              <a:latin typeface="+mn-lt"/>
            </a:endParaRPr>
          </a:p>
        </p:txBody>
      </p:sp>
      <p:sp>
        <p:nvSpPr>
          <p:cNvPr id="832" name="Google Shape;832;p34"/>
          <p:cNvSpPr txBox="1">
            <a:spLocks noGrp="1"/>
          </p:cNvSpPr>
          <p:nvPr>
            <p:ph type="body" idx="1"/>
          </p:nvPr>
        </p:nvSpPr>
        <p:spPr>
          <a:xfrm>
            <a:off x="1593209" y="2117252"/>
            <a:ext cx="5117983" cy="4351338"/>
          </a:xfrm>
          <a:prstGeom prst="rect">
            <a:avLst/>
          </a:prstGeom>
          <a:noFill/>
          <a:ln>
            <a:noFill/>
          </a:ln>
        </p:spPr>
        <p:txBody>
          <a:bodyPr spcFirstLastPara="1" wrap="square" lIns="91425" tIns="45700" rIns="91425" bIns="45700" anchor="t" anchorCtr="0">
            <a:normAutofit/>
          </a:bodyPr>
          <a:lstStyle/>
          <a:p>
            <a:pPr marL="171450" lvl="0" indent="-177800" algn="l" rtl="0">
              <a:lnSpc>
                <a:spcPct val="80000"/>
              </a:lnSpc>
              <a:spcBef>
                <a:spcPts val="0"/>
              </a:spcBef>
              <a:spcAft>
                <a:spcPts val="0"/>
              </a:spcAft>
              <a:buClr>
                <a:schemeClr val="dk1"/>
              </a:buClr>
              <a:buSzPts val="2800"/>
              <a:buChar char="•"/>
            </a:pPr>
            <a:r>
              <a:rPr lang="en-US" sz="2800" dirty="0"/>
              <a:t>Learning Disabilities</a:t>
            </a:r>
            <a:endParaRPr sz="2800" dirty="0"/>
          </a:p>
          <a:p>
            <a:pPr marL="171450" lvl="0" indent="-177800" algn="l" rtl="0">
              <a:lnSpc>
                <a:spcPct val="80000"/>
              </a:lnSpc>
              <a:spcBef>
                <a:spcPts val="750"/>
              </a:spcBef>
              <a:spcAft>
                <a:spcPts val="0"/>
              </a:spcAft>
              <a:buClr>
                <a:schemeClr val="dk1"/>
              </a:buClr>
              <a:buSzPts val="2800"/>
              <a:buChar char="•"/>
            </a:pPr>
            <a:r>
              <a:rPr lang="en-US" sz="2800" dirty="0"/>
              <a:t>Behavior Disorders</a:t>
            </a:r>
            <a:endParaRPr sz="2800" dirty="0"/>
          </a:p>
          <a:p>
            <a:pPr marL="171450" lvl="0" indent="-177800" algn="l" rtl="0">
              <a:lnSpc>
                <a:spcPct val="80000"/>
              </a:lnSpc>
              <a:spcBef>
                <a:spcPts val="750"/>
              </a:spcBef>
              <a:spcAft>
                <a:spcPts val="0"/>
              </a:spcAft>
              <a:buClr>
                <a:schemeClr val="dk1"/>
              </a:buClr>
              <a:buSzPts val="2800"/>
              <a:buChar char="•"/>
            </a:pPr>
            <a:r>
              <a:rPr lang="en-US" sz="2800" dirty="0"/>
              <a:t>Vision Problems or Blindness</a:t>
            </a:r>
            <a:endParaRPr sz="2800" dirty="0"/>
          </a:p>
          <a:p>
            <a:pPr marL="171450" lvl="0" indent="-177800" algn="l" rtl="0">
              <a:lnSpc>
                <a:spcPct val="80000"/>
              </a:lnSpc>
              <a:spcBef>
                <a:spcPts val="750"/>
              </a:spcBef>
              <a:spcAft>
                <a:spcPts val="0"/>
              </a:spcAft>
              <a:buClr>
                <a:schemeClr val="dk1"/>
              </a:buClr>
              <a:buSzPts val="2800"/>
              <a:buChar char="•"/>
            </a:pPr>
            <a:r>
              <a:rPr lang="en-US" sz="2800" dirty="0"/>
              <a:t>Hearing Issues</a:t>
            </a:r>
            <a:endParaRPr sz="2800" dirty="0"/>
          </a:p>
          <a:p>
            <a:pPr marL="171450" lvl="0" indent="-177800" algn="l" rtl="0">
              <a:lnSpc>
                <a:spcPct val="80000"/>
              </a:lnSpc>
              <a:spcBef>
                <a:spcPts val="750"/>
              </a:spcBef>
              <a:spcAft>
                <a:spcPts val="0"/>
              </a:spcAft>
              <a:buClr>
                <a:schemeClr val="dk1"/>
              </a:buClr>
              <a:buSzPts val="2800"/>
              <a:buChar char="•"/>
            </a:pPr>
            <a:r>
              <a:rPr lang="en-US" sz="2800" dirty="0"/>
              <a:t>Speech and Language Issues</a:t>
            </a:r>
            <a:endParaRPr sz="2800" dirty="0"/>
          </a:p>
          <a:p>
            <a:pPr marL="171450" lvl="0" indent="-177800" algn="l" rtl="0">
              <a:lnSpc>
                <a:spcPct val="80000"/>
              </a:lnSpc>
              <a:spcBef>
                <a:spcPts val="750"/>
              </a:spcBef>
              <a:spcAft>
                <a:spcPts val="0"/>
              </a:spcAft>
              <a:buClr>
                <a:schemeClr val="dk1"/>
              </a:buClr>
              <a:buSzPts val="2800"/>
              <a:buChar char="•"/>
            </a:pPr>
            <a:r>
              <a:rPr lang="en-US" sz="2800" dirty="0"/>
              <a:t>Seizures</a:t>
            </a:r>
            <a:endParaRPr sz="2800" dirty="0"/>
          </a:p>
          <a:p>
            <a:pPr marL="171450" lvl="0" indent="-177800" algn="l" rtl="0">
              <a:lnSpc>
                <a:spcPct val="80000"/>
              </a:lnSpc>
              <a:spcBef>
                <a:spcPts val="750"/>
              </a:spcBef>
              <a:spcAft>
                <a:spcPts val="0"/>
              </a:spcAft>
              <a:buClr>
                <a:schemeClr val="dk1"/>
              </a:buClr>
              <a:buSzPts val="2800"/>
              <a:buChar char="•"/>
            </a:pPr>
            <a:r>
              <a:rPr lang="en-US" sz="2800" dirty="0"/>
              <a:t>Cerebral Palsy</a:t>
            </a:r>
            <a:endParaRPr sz="2800" dirty="0"/>
          </a:p>
          <a:p>
            <a:pPr marL="171450" lvl="0" indent="-177800" algn="l" rtl="0">
              <a:lnSpc>
                <a:spcPct val="80000"/>
              </a:lnSpc>
              <a:spcBef>
                <a:spcPts val="750"/>
              </a:spcBef>
              <a:spcAft>
                <a:spcPts val="0"/>
              </a:spcAft>
              <a:buClr>
                <a:schemeClr val="dk1"/>
              </a:buClr>
              <a:buSzPts val="2800"/>
              <a:buChar char="•"/>
            </a:pPr>
            <a:r>
              <a:rPr lang="en-US" sz="2800" dirty="0"/>
              <a:t>Hydrocephalus</a:t>
            </a:r>
            <a:endParaRPr sz="2800" dirty="0"/>
          </a:p>
          <a:p>
            <a:pPr marL="171450" lvl="0" indent="-177800" algn="l" rtl="0">
              <a:lnSpc>
                <a:spcPct val="80000"/>
              </a:lnSpc>
              <a:spcBef>
                <a:spcPts val="750"/>
              </a:spcBef>
              <a:spcAft>
                <a:spcPts val="0"/>
              </a:spcAft>
              <a:buClr>
                <a:schemeClr val="dk1"/>
              </a:buClr>
              <a:buSzPts val="2800"/>
              <a:buChar char="•"/>
            </a:pPr>
            <a:r>
              <a:rPr lang="en-US" sz="2800" dirty="0"/>
              <a:t>Can be Fatal</a:t>
            </a:r>
            <a:endParaRPr sz="2800" dirty="0"/>
          </a:p>
          <a:p>
            <a:pPr marL="171450" lvl="0" indent="-38100" algn="l" rtl="0">
              <a:lnSpc>
                <a:spcPct val="80000"/>
              </a:lnSpc>
              <a:spcBef>
                <a:spcPts val="750"/>
              </a:spcBef>
              <a:spcAft>
                <a:spcPts val="0"/>
              </a:spcAft>
              <a:buClr>
                <a:schemeClr val="dk1"/>
              </a:buClr>
              <a:buSzPts val="2100"/>
              <a:buNone/>
            </a:pPr>
            <a:endParaRPr dirty="0"/>
          </a:p>
        </p:txBody>
      </p:sp>
      <p:sp>
        <p:nvSpPr>
          <p:cNvPr id="833" name="Google Shape;833;p34"/>
          <p:cNvSpPr txBox="1"/>
          <p:nvPr/>
        </p:nvSpPr>
        <p:spPr>
          <a:xfrm>
            <a:off x="6576159" y="2472324"/>
            <a:ext cx="4123593"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dk1"/>
                </a:solidFill>
                <a:latin typeface="Calibri"/>
                <a:ea typeface="Calibri"/>
                <a:cs typeface="Calibri"/>
                <a:sym typeface="Calibri"/>
              </a:rPr>
              <a:t>More than ½ of the children </a:t>
            </a:r>
            <a:endParaRPr sz="2400" b="0" i="0" u="none" strike="noStrike" cap="none" dirty="0">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dk1"/>
                </a:solidFill>
                <a:latin typeface="Calibri"/>
                <a:ea typeface="Calibri"/>
                <a:cs typeface="Calibri"/>
                <a:sym typeface="Calibri"/>
              </a:rPr>
              <a:t>0-4 injured by Abusive Head Trauma will die before they turn 21</a:t>
            </a:r>
            <a:endParaRPr sz="2400" b="1" i="0" u="none" strike="noStrike" cap="none" dirty="0">
              <a:solidFill>
                <a:schemeClr val="dk1"/>
              </a:solidFill>
              <a:latin typeface="Calibri"/>
              <a:ea typeface="Calibri"/>
              <a:cs typeface="Calibri"/>
              <a:sym typeface="Calibri"/>
            </a:endParaRPr>
          </a:p>
        </p:txBody>
      </p:sp>
      <p:pic>
        <p:nvPicPr>
          <p:cNvPr id="834" name="Google Shape;834;p34"/>
          <p:cNvPicPr preferRelativeResize="0"/>
          <p:nvPr/>
        </p:nvPicPr>
        <p:blipFill rotWithShape="1">
          <a:blip r:embed="rId3">
            <a:alphaModFix/>
          </a:blip>
          <a:srcRect/>
          <a:stretch/>
        </p:blipFill>
        <p:spPr>
          <a:xfrm>
            <a:off x="6197150" y="4415643"/>
            <a:ext cx="4702077" cy="1870786"/>
          </a:xfrm>
          <a:prstGeom prst="rect">
            <a:avLst/>
          </a:prstGeom>
          <a:noFill/>
          <a:ln>
            <a:solidFill>
              <a:schemeClr val="tx1"/>
            </a:solidFill>
          </a:ln>
          <a:effectLst>
            <a:outerShdw blurRad="50800" dist="38100" dir="2700000" algn="tl" rotWithShape="0">
              <a:prstClr val="black">
                <a:alpha val="40000"/>
              </a:prstClr>
            </a:outerShdw>
          </a:effectLst>
        </p:spPr>
      </p:pic>
      <p:sp>
        <p:nvSpPr>
          <p:cNvPr id="835" name="Google Shape;835;p34"/>
          <p:cNvSpPr txBox="1"/>
          <p:nvPr/>
        </p:nvSpPr>
        <p:spPr>
          <a:xfrm>
            <a:off x="6601770" y="4727457"/>
            <a:ext cx="4072372"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chemeClr val="dk1"/>
                </a:solidFill>
                <a:latin typeface="Calibri"/>
                <a:ea typeface="Calibri"/>
                <a:cs typeface="Calibri"/>
                <a:sym typeface="Calibri"/>
              </a:rPr>
              <a:t>Children who are severely injured have a 55% reduction in health-related quality of life</a:t>
            </a:r>
            <a:endParaRPr sz="2400" b="1"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622230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pic>
        <p:nvPicPr>
          <p:cNvPr id="876" name="Google Shape;876;p40"/>
          <p:cNvPicPr preferRelativeResize="0">
            <a:picLocks noGrp="1"/>
          </p:cNvPicPr>
          <p:nvPr>
            <p:ph type="body" idx="1"/>
          </p:nvPr>
        </p:nvPicPr>
        <p:blipFill rotWithShape="1">
          <a:blip r:embed="rId3">
            <a:alphaModFix/>
          </a:blip>
          <a:srcRect/>
          <a:stretch/>
        </p:blipFill>
        <p:spPr>
          <a:xfrm>
            <a:off x="8262501" y="11572"/>
            <a:ext cx="3925649" cy="6869888"/>
          </a:xfrm>
          <a:prstGeom prst="rect">
            <a:avLst/>
          </a:prstGeom>
          <a:noFill/>
          <a:ln>
            <a:noFill/>
          </a:ln>
        </p:spPr>
      </p:pic>
      <p:sp>
        <p:nvSpPr>
          <p:cNvPr id="878" name="Google Shape;878;p40"/>
          <p:cNvSpPr txBox="1"/>
          <p:nvPr/>
        </p:nvSpPr>
        <p:spPr>
          <a:xfrm>
            <a:off x="195108" y="1465986"/>
            <a:ext cx="9986826" cy="2646838"/>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800" b="1" i="0" u="none" strike="noStrike" cap="none" dirty="0">
                <a:solidFill>
                  <a:srgbClr val="000000"/>
                </a:solidFill>
                <a:latin typeface="Calibri"/>
                <a:ea typeface="Calibri"/>
                <a:cs typeface="Calibri"/>
                <a:sym typeface="Calibri"/>
              </a:rPr>
              <a:t>Even if “cleared” earlier, children may need supports later.</a:t>
            </a:r>
            <a:endParaRPr sz="2800" b="1"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Calibri"/>
                <a:ea typeface="Calibri"/>
                <a:cs typeface="Calibri"/>
                <a:sym typeface="Calibri"/>
              </a:rPr>
              <a:t>Recommendation</a:t>
            </a:r>
            <a:endParaRPr sz="1400" b="0" i="0" u="none" strike="noStrike" cap="none" dirty="0">
              <a:solidFill>
                <a:srgbClr val="000000"/>
              </a:solidFill>
              <a:latin typeface="Calibri"/>
              <a:ea typeface="Calibri"/>
              <a:cs typeface="Calibri"/>
              <a:sym typeface="Calibri"/>
            </a:endParaRPr>
          </a:p>
          <a:p>
            <a:pPr marL="457200" marR="0" lvl="0" indent="-457200" algn="l" rtl="0">
              <a:lnSpc>
                <a:spcPct val="100000"/>
              </a:lnSpc>
              <a:spcBef>
                <a:spcPts val="0"/>
              </a:spcBef>
              <a:spcAft>
                <a:spcPts val="0"/>
              </a:spcAft>
              <a:buClr>
                <a:schemeClr val="dk1"/>
              </a:buClr>
              <a:buSzPts val="2800"/>
              <a:buFont typeface="Arial"/>
              <a:buChar char="•"/>
            </a:pPr>
            <a:r>
              <a:rPr lang="en-US" sz="2800" b="0" i="0" u="none" strike="noStrike" cap="none" dirty="0">
                <a:solidFill>
                  <a:schemeClr val="dk1"/>
                </a:solidFill>
                <a:latin typeface="Calibri"/>
                <a:ea typeface="Calibri"/>
                <a:cs typeface="Calibri"/>
                <a:sym typeface="Calibri"/>
              </a:rPr>
              <a:t>Alert caregiver to what the child should be doing next developmentally and warn caregiver about things to things to watch for over time.</a:t>
            </a:r>
            <a:endParaRPr sz="2800" b="0" i="0" u="none" strike="noStrike" cap="none" dirty="0">
              <a:solidFill>
                <a:schemeClr val="dk1"/>
              </a:solidFill>
              <a:latin typeface="Calibri"/>
              <a:ea typeface="Calibri"/>
              <a:cs typeface="Calibri"/>
              <a:sym typeface="Calibri"/>
            </a:endParaRPr>
          </a:p>
        </p:txBody>
      </p:sp>
      <p:sp>
        <p:nvSpPr>
          <p:cNvPr id="879" name="Google Shape;879;p40"/>
          <p:cNvSpPr/>
          <p:nvPr/>
        </p:nvSpPr>
        <p:spPr>
          <a:xfrm>
            <a:off x="7257" y="285041"/>
            <a:ext cx="6823849" cy="1077767"/>
          </a:xfrm>
          <a:prstGeom prst="rect">
            <a:avLst/>
          </a:prstGeom>
          <a:solidFill>
            <a:srgbClr val="1D5EAC"/>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dirty="0">
                <a:solidFill>
                  <a:schemeClr val="lt1"/>
                </a:solidFill>
                <a:latin typeface="Calibri"/>
                <a:ea typeface="Calibri"/>
                <a:cs typeface="Calibri"/>
                <a:sym typeface="Calibri"/>
              </a:rPr>
              <a:t>Need for Ongoing Monitoring</a:t>
            </a:r>
            <a:endParaRPr sz="4000" b="0" i="0" u="none" strike="noStrike" cap="none" dirty="0">
              <a:solidFill>
                <a:schemeClr val="lt1"/>
              </a:solidFill>
              <a:latin typeface="Calibri"/>
              <a:ea typeface="Calibri"/>
              <a:cs typeface="Calibri"/>
              <a:sym typeface="Calibri"/>
            </a:endParaRPr>
          </a:p>
        </p:txBody>
      </p:sp>
      <p:sp>
        <p:nvSpPr>
          <p:cNvPr id="880" name="Google Shape;880;p40"/>
          <p:cNvSpPr/>
          <p:nvPr/>
        </p:nvSpPr>
        <p:spPr>
          <a:xfrm>
            <a:off x="1142961" y="4422358"/>
            <a:ext cx="8748171" cy="2031325"/>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0" i="0" u="none" strike="noStrike" cap="none" dirty="0">
                <a:solidFill>
                  <a:srgbClr val="000000"/>
                </a:solidFill>
                <a:latin typeface="Calibri"/>
                <a:ea typeface="Calibri"/>
                <a:cs typeface="Calibri"/>
                <a:sym typeface="Calibri"/>
              </a:rPr>
              <a:t>Example: </a:t>
            </a:r>
            <a:r>
              <a:rPr lang="en-US" sz="2800" b="1" i="0" u="none" strike="noStrike" cap="none" dirty="0">
                <a:solidFill>
                  <a:srgbClr val="000000"/>
                </a:solidFill>
                <a:latin typeface="Calibri"/>
                <a:ea typeface="Calibri"/>
                <a:cs typeface="Calibri"/>
                <a:sym typeface="Calibri"/>
              </a:rPr>
              <a:t>Early Intervention System</a:t>
            </a:r>
            <a:endParaRPr sz="1400" b="0" i="0" u="none" strike="noStrike" cap="none" dirty="0">
              <a:solidFill>
                <a:srgbClr val="000000"/>
              </a:solidFill>
              <a:latin typeface="Calibri"/>
              <a:ea typeface="Calibri"/>
              <a:cs typeface="Calibri"/>
              <a:sym typeface="Calibri"/>
            </a:endParaRPr>
          </a:p>
          <a:p>
            <a:pPr marL="457200" marR="0" lvl="0" indent="-457200" algn="l" rtl="0">
              <a:lnSpc>
                <a:spcPct val="100000"/>
              </a:lnSpc>
              <a:spcBef>
                <a:spcPts val="0"/>
              </a:spcBef>
              <a:spcAft>
                <a:spcPts val="0"/>
              </a:spcAft>
              <a:buClr>
                <a:srgbClr val="000000"/>
              </a:buClr>
              <a:buSzPts val="2800"/>
              <a:buFont typeface="Arial"/>
              <a:buChar char="•"/>
            </a:pPr>
            <a:r>
              <a:rPr lang="en-US" sz="2800" b="0" i="0" u="none" strike="noStrike" cap="none" dirty="0">
                <a:solidFill>
                  <a:srgbClr val="000000"/>
                </a:solidFill>
                <a:latin typeface="Calibri"/>
                <a:ea typeface="Calibri"/>
                <a:cs typeface="Calibri"/>
                <a:sym typeface="Calibri"/>
              </a:rPr>
              <a:t>Child passes the first developmental screening – but might fail the next one.</a:t>
            </a:r>
            <a:endParaRPr dirty="0"/>
          </a:p>
          <a:p>
            <a:pPr marL="457200" marR="0" lvl="0" indent="-457200" algn="l" rtl="0">
              <a:lnSpc>
                <a:spcPct val="100000"/>
              </a:lnSpc>
              <a:spcBef>
                <a:spcPts val="0"/>
              </a:spcBef>
              <a:spcAft>
                <a:spcPts val="0"/>
              </a:spcAft>
              <a:buClr>
                <a:srgbClr val="000000"/>
              </a:buClr>
              <a:buSzPts val="2800"/>
              <a:buFont typeface="Arial"/>
              <a:buChar char="•"/>
            </a:pPr>
            <a:r>
              <a:rPr lang="en-US" sz="2800" b="0" i="0" u="none" strike="noStrike" cap="none" dirty="0">
                <a:solidFill>
                  <a:srgbClr val="000000"/>
                </a:solidFill>
                <a:latin typeface="Calibri"/>
                <a:ea typeface="Calibri"/>
                <a:cs typeface="Calibri"/>
                <a:sym typeface="Calibri"/>
              </a:rPr>
              <a:t>May need a referral back to TEIS if delays or issues arise</a:t>
            </a:r>
            <a:endParaRPr sz="2800" b="0" i="0" u="none" strike="noStrike" cap="none" dirty="0">
              <a:solidFill>
                <a:srgbClr val="000000"/>
              </a:solidFill>
              <a:latin typeface="Calibri"/>
              <a:ea typeface="Calibri"/>
              <a:cs typeface="Calibri"/>
              <a:sym typeface="Calibri"/>
            </a:endParaRPr>
          </a:p>
          <a:p>
            <a:pPr marL="457200" marR="0" lvl="0" indent="-279400" algn="l" rtl="0">
              <a:lnSpc>
                <a:spcPct val="100000"/>
              </a:lnSpc>
              <a:spcBef>
                <a:spcPts val="0"/>
              </a:spcBef>
              <a:spcAft>
                <a:spcPts val="0"/>
              </a:spcAft>
              <a:buClr>
                <a:srgbClr val="000000"/>
              </a:buClr>
              <a:buSzPts val="2800"/>
              <a:buFont typeface="Arial"/>
              <a:buNone/>
            </a:pP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9122744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pic>
        <p:nvPicPr>
          <p:cNvPr id="501" name="Google Shape;501;p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12192000" cy="6874933"/>
          </a:xfrm>
          <a:prstGeom prst="rect">
            <a:avLst/>
          </a:prstGeom>
          <a:noFill/>
          <a:ln>
            <a:noFill/>
          </a:ln>
        </p:spPr>
      </p:pic>
      <p:sp>
        <p:nvSpPr>
          <p:cNvPr id="503" name="Google Shape;503;p3"/>
          <p:cNvSpPr txBox="1"/>
          <p:nvPr/>
        </p:nvSpPr>
        <p:spPr>
          <a:xfrm>
            <a:off x="2639505" y="2658359"/>
            <a:ext cx="473206" cy="369332"/>
          </a:xfrm>
          <a:prstGeom prst="rect">
            <a:avLst/>
          </a:prstGeom>
          <a:noFill/>
          <a:ln>
            <a:noFill/>
          </a:ln>
        </p:spPr>
        <p:txBody>
          <a:bodyPr spcFirstLastPara="1" wrap="square" lIns="91425" tIns="45700" rIns="91425" bIns="45700" anchor="t" anchorCtr="0">
            <a:spAutoFit/>
          </a:bodyPr>
          <a:lstStyle/>
          <a:p>
            <a:pPr marL="285750" marR="0" lvl="0" indent="-17145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504" name="Google Shape;504;p3"/>
          <p:cNvSpPr txBox="1"/>
          <p:nvPr/>
        </p:nvSpPr>
        <p:spPr>
          <a:xfrm>
            <a:off x="1598176" y="4194699"/>
            <a:ext cx="9722841" cy="2277506"/>
          </a:xfrm>
          <a:prstGeom prst="rect">
            <a:avLst/>
          </a:prstGeom>
          <a:solidFill>
            <a:schemeClr val="lt1"/>
          </a:solid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rgbClr val="000000"/>
              </a:buClr>
              <a:buSzPts val="3200"/>
              <a:buFont typeface="Calibri"/>
              <a:buChar char="•"/>
            </a:pPr>
            <a:r>
              <a:rPr lang="en-US" sz="3200" b="0" i="0" u="none" strike="noStrike" cap="none" dirty="0">
                <a:solidFill>
                  <a:srgbClr val="000000"/>
                </a:solidFill>
                <a:latin typeface="Calibri"/>
                <a:ea typeface="Calibri"/>
                <a:cs typeface="Calibri"/>
                <a:sym typeface="Calibri"/>
              </a:rPr>
              <a:t>Family-friendly educational materials</a:t>
            </a:r>
            <a:endParaRPr sz="1400" b="0" i="0" u="none" strike="noStrike" cap="none" dirty="0">
              <a:solidFill>
                <a:srgbClr val="000000"/>
              </a:solidFill>
              <a:latin typeface="Arial"/>
              <a:ea typeface="Arial"/>
              <a:cs typeface="Arial"/>
              <a:sym typeface="Arial"/>
            </a:endParaRPr>
          </a:p>
          <a:p>
            <a:pPr marL="342900" marR="0" lvl="0" indent="-342900" algn="l" rtl="0">
              <a:lnSpc>
                <a:spcPct val="150000"/>
              </a:lnSpc>
              <a:spcBef>
                <a:spcPts val="0"/>
              </a:spcBef>
              <a:spcAft>
                <a:spcPts val="0"/>
              </a:spcAft>
              <a:buClr>
                <a:srgbClr val="000000"/>
              </a:buClr>
              <a:buSzPts val="3200"/>
              <a:buFont typeface="Calibri"/>
              <a:buChar char="•"/>
            </a:pPr>
            <a:r>
              <a:rPr lang="en-US" sz="3200" b="0" i="0" u="none" strike="noStrike" cap="none" dirty="0">
                <a:solidFill>
                  <a:srgbClr val="000000"/>
                </a:solidFill>
                <a:latin typeface="Calibri"/>
                <a:ea typeface="Calibri"/>
                <a:cs typeface="Calibri"/>
                <a:sym typeface="Calibri"/>
              </a:rPr>
              <a:t>Resources for return to school and work settings</a:t>
            </a:r>
            <a:endParaRPr dirty="0"/>
          </a:p>
          <a:p>
            <a:pPr marL="342900" marR="0" lvl="0" indent="-139700" algn="l" rtl="0">
              <a:lnSpc>
                <a:spcPct val="100000"/>
              </a:lnSpc>
              <a:spcBef>
                <a:spcPts val="0"/>
              </a:spcBef>
              <a:spcAft>
                <a:spcPts val="0"/>
              </a:spcAft>
              <a:buClr>
                <a:srgbClr val="000000"/>
              </a:buClr>
              <a:buSzPts val="3200"/>
              <a:buFont typeface="Calibri"/>
              <a:buNone/>
            </a:pP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3200"/>
              <a:buFont typeface="Calibri"/>
              <a:buChar char="•"/>
            </a:pPr>
            <a:r>
              <a:rPr lang="en-US" sz="3200" b="0" i="0" u="none" strike="noStrike" cap="none" dirty="0">
                <a:solidFill>
                  <a:srgbClr val="000000"/>
                </a:solidFill>
                <a:latin typeface="Calibri"/>
                <a:ea typeface="Calibri"/>
                <a:cs typeface="Calibri"/>
                <a:sym typeface="Calibri"/>
              </a:rPr>
              <a:t>Toolkits for healthcare providers and school nurses</a:t>
            </a:r>
            <a:endParaRPr sz="3200" b="1" i="0" u="none" strike="noStrike" cap="none" dirty="0">
              <a:solidFill>
                <a:srgbClr val="4472C4"/>
              </a:solidFill>
              <a:latin typeface="Calibri"/>
              <a:ea typeface="Calibri"/>
              <a:cs typeface="Calibri"/>
              <a:sym typeface="Calibri"/>
            </a:endParaRPr>
          </a:p>
        </p:txBody>
      </p:sp>
      <p:sp>
        <p:nvSpPr>
          <p:cNvPr id="505" name="Google Shape;505;p3"/>
          <p:cNvSpPr txBox="1">
            <a:spLocks noGrp="1"/>
          </p:cNvSpPr>
          <p:nvPr>
            <p:ph type="ctrTitle"/>
          </p:nvPr>
        </p:nvSpPr>
        <p:spPr>
          <a:xfrm>
            <a:off x="189679" y="353667"/>
            <a:ext cx="3489441" cy="814039"/>
          </a:xfrm>
          <a:prstGeom prst="rect">
            <a:avLst/>
          </a:prstGeom>
          <a:solidFill>
            <a:schemeClr val="lt1"/>
          </a:solid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rgbClr val="4472C4"/>
              </a:buClr>
              <a:buSzPts val="5400"/>
              <a:buFont typeface="Calibri"/>
              <a:buNone/>
            </a:pPr>
            <a:br>
              <a:rPr lang="en-US" sz="4374" dirty="0">
                <a:solidFill>
                  <a:srgbClr val="4472C4"/>
                </a:solidFill>
              </a:rPr>
            </a:br>
            <a:br>
              <a:rPr lang="en-US" sz="4374" dirty="0">
                <a:solidFill>
                  <a:srgbClr val="4472C4"/>
                </a:solidFill>
              </a:rPr>
            </a:br>
            <a:br>
              <a:rPr lang="en-US" sz="4374" dirty="0">
                <a:solidFill>
                  <a:srgbClr val="4472C4"/>
                </a:solidFill>
              </a:rPr>
            </a:br>
            <a:r>
              <a:rPr lang="en-US" sz="5832" b="1" dirty="0">
                <a:solidFill>
                  <a:srgbClr val="1D5EAC"/>
                </a:solidFill>
              </a:rPr>
              <a:t>Brain Links</a:t>
            </a:r>
            <a:endParaRPr sz="4860" dirty="0"/>
          </a:p>
        </p:txBody>
      </p:sp>
      <p:sp>
        <p:nvSpPr>
          <p:cNvPr id="506" name="Google Shape;506;p3"/>
          <p:cNvSpPr/>
          <p:nvPr/>
        </p:nvSpPr>
        <p:spPr>
          <a:xfrm>
            <a:off x="604026" y="1389550"/>
            <a:ext cx="2821020" cy="523989"/>
          </a:xfrm>
          <a:prstGeom prst="rect">
            <a:avLst/>
          </a:prstGeom>
          <a:solidFill>
            <a:srgbClr val="1D5EAC"/>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dirty="0">
                <a:solidFill>
                  <a:srgbClr val="FFFFFF"/>
                </a:solidFill>
                <a:latin typeface="Calibri"/>
                <a:ea typeface="Calibri"/>
                <a:cs typeface="Calibri"/>
                <a:sym typeface="Calibri"/>
              </a:rPr>
              <a:t>Who we are</a:t>
            </a:r>
            <a:endParaRPr sz="1400" b="0" i="0" u="none" strike="noStrike" cap="none" dirty="0">
              <a:solidFill>
                <a:srgbClr val="000000"/>
              </a:solidFill>
              <a:latin typeface="Arial"/>
              <a:ea typeface="Arial"/>
              <a:cs typeface="Arial"/>
              <a:sym typeface="Arial"/>
            </a:endParaRPr>
          </a:p>
        </p:txBody>
      </p:sp>
      <p:sp>
        <p:nvSpPr>
          <p:cNvPr id="507" name="Google Shape;507;p3"/>
          <p:cNvSpPr/>
          <p:nvPr/>
        </p:nvSpPr>
        <p:spPr>
          <a:xfrm>
            <a:off x="556087" y="2581030"/>
            <a:ext cx="2821020" cy="523989"/>
          </a:xfrm>
          <a:prstGeom prst="rect">
            <a:avLst/>
          </a:prstGeom>
          <a:solidFill>
            <a:srgbClr val="1D5EAC"/>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dirty="0">
                <a:solidFill>
                  <a:srgbClr val="FFFFFF"/>
                </a:solidFill>
                <a:latin typeface="Calibri"/>
                <a:ea typeface="Calibri"/>
                <a:cs typeface="Calibri"/>
                <a:sym typeface="Calibri"/>
              </a:rPr>
              <a:t>What we do</a:t>
            </a:r>
            <a:endParaRPr sz="1400" b="0" i="0" u="none" strike="noStrike" cap="none" dirty="0">
              <a:solidFill>
                <a:srgbClr val="000000"/>
              </a:solidFill>
              <a:latin typeface="Arial"/>
              <a:ea typeface="Arial"/>
              <a:cs typeface="Arial"/>
              <a:sym typeface="Arial"/>
            </a:endParaRPr>
          </a:p>
        </p:txBody>
      </p:sp>
      <p:sp>
        <p:nvSpPr>
          <p:cNvPr id="508" name="Google Shape;508;p3"/>
          <p:cNvSpPr txBox="1"/>
          <p:nvPr/>
        </p:nvSpPr>
        <p:spPr>
          <a:xfrm>
            <a:off x="3933194" y="1093877"/>
            <a:ext cx="8162929" cy="83099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3200" b="1" i="0" u="none" strike="noStrike" cap="none" dirty="0">
                <a:solidFill>
                  <a:srgbClr val="1D5EAC"/>
                </a:solidFill>
                <a:latin typeface="Calibri"/>
                <a:ea typeface="Calibri"/>
                <a:cs typeface="Calibri"/>
                <a:sym typeface="Calibri"/>
              </a:rPr>
              <a:t>Statewide team of brain injury specialists</a:t>
            </a:r>
            <a:endParaRPr sz="3200" b="1" i="0" u="none" strike="noStrike" cap="none" dirty="0">
              <a:solidFill>
                <a:srgbClr val="1D5EAC"/>
              </a:solidFill>
              <a:latin typeface="Calibri"/>
              <a:ea typeface="Calibri"/>
              <a:cs typeface="Calibri"/>
              <a:sym typeface="Calibri"/>
            </a:endParaRPr>
          </a:p>
        </p:txBody>
      </p:sp>
      <p:sp>
        <p:nvSpPr>
          <p:cNvPr id="509" name="Google Shape;509;p3"/>
          <p:cNvSpPr txBox="1"/>
          <p:nvPr/>
        </p:nvSpPr>
        <p:spPr>
          <a:xfrm>
            <a:off x="3933194" y="2135178"/>
            <a:ext cx="7913815" cy="161583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1D5EAC"/>
              </a:buClr>
              <a:buSzPts val="3200"/>
              <a:buFont typeface="Arial"/>
              <a:buNone/>
            </a:pPr>
            <a:r>
              <a:rPr lang="en-US" sz="3200" b="1" i="0" u="none" strike="noStrike" cap="none" dirty="0">
                <a:solidFill>
                  <a:srgbClr val="1D5EAC"/>
                </a:solidFill>
                <a:latin typeface="Calibri"/>
                <a:ea typeface="Calibri"/>
                <a:cs typeface="Calibri"/>
                <a:sym typeface="Calibri"/>
              </a:rPr>
              <a:t>We equip professionals to better serve people with TBI with current research-based training and tools.</a:t>
            </a:r>
            <a:endParaRPr sz="3200" b="0" i="0" u="none" strike="noStrike" cap="none" dirty="0">
              <a:solidFill>
                <a:srgbClr val="1D5EAC"/>
              </a:solidFill>
              <a:latin typeface="Calibri"/>
              <a:ea typeface="Calibri"/>
              <a:cs typeface="Calibri"/>
              <a:sym typeface="Calibri"/>
            </a:endParaRPr>
          </a:p>
        </p:txBody>
      </p:sp>
    </p:spTree>
    <p:extLst>
      <p:ext uri="{BB962C8B-B14F-4D97-AF65-F5344CB8AC3E}">
        <p14:creationId xmlns:p14="http://schemas.microsoft.com/office/powerpoint/2010/main" val="31804313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sp>
        <p:nvSpPr>
          <p:cNvPr id="886" name="Google Shape;886;p41"/>
          <p:cNvSpPr txBox="1">
            <a:spLocks noGrp="1"/>
          </p:cNvSpPr>
          <p:nvPr>
            <p:ph type="title"/>
          </p:nvPr>
        </p:nvSpPr>
        <p:spPr>
          <a:xfrm>
            <a:off x="669304" y="156058"/>
            <a:ext cx="10590922" cy="142398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600"/>
              <a:buFont typeface="Calibri"/>
              <a:buNone/>
            </a:pPr>
            <a:r>
              <a:rPr lang="en-US" sz="3600" b="1" dirty="0">
                <a:latin typeface="Calibri"/>
                <a:ea typeface="Calibri"/>
                <a:cs typeface="Calibri"/>
                <a:sym typeface="Calibri"/>
              </a:rPr>
              <a:t>Need for Ongoing Monitoring</a:t>
            </a:r>
            <a:br>
              <a:rPr lang="en-US" sz="3600" dirty="0">
                <a:latin typeface="Calibri"/>
                <a:ea typeface="Calibri"/>
                <a:cs typeface="Calibri"/>
                <a:sym typeface="Calibri"/>
              </a:rPr>
            </a:br>
            <a:r>
              <a:rPr lang="en-US" sz="3600" dirty="0">
                <a:latin typeface="Calibri"/>
                <a:ea typeface="Calibri"/>
                <a:cs typeface="Calibri"/>
                <a:sym typeface="Calibri"/>
              </a:rPr>
              <a:t>Rates of Development for the Four Regions of the Brain</a:t>
            </a:r>
            <a:endParaRPr dirty="0"/>
          </a:p>
        </p:txBody>
      </p:sp>
      <p:pic>
        <p:nvPicPr>
          <p:cNvPr id="887" name="Google Shape;887;p41" descr="msotw9_temp0"/>
          <p:cNvPicPr preferRelativeResize="0"/>
          <p:nvPr/>
        </p:nvPicPr>
        <p:blipFill rotWithShape="1">
          <a:blip r:embed="rId3">
            <a:alphaModFix/>
          </a:blip>
          <a:srcRect/>
          <a:stretch/>
        </p:blipFill>
        <p:spPr>
          <a:xfrm>
            <a:off x="1800102" y="1682885"/>
            <a:ext cx="8602442" cy="4969242"/>
          </a:xfrm>
          <a:prstGeom prst="rect">
            <a:avLst/>
          </a:prstGeom>
          <a:noFill/>
          <a:ln w="31750" cap="flat" cmpd="sng">
            <a:solidFill>
              <a:srgbClr val="262626"/>
            </a:solidFill>
            <a:prstDash val="solid"/>
            <a:miter lim="800000"/>
            <a:headEnd type="none" w="sm" len="sm"/>
            <a:tailEnd type="none" w="sm" len="sm"/>
          </a:ln>
        </p:spPr>
      </p:pic>
      <p:sp>
        <p:nvSpPr>
          <p:cNvPr id="888" name="Google Shape;888;p41"/>
          <p:cNvSpPr txBox="1"/>
          <p:nvPr/>
        </p:nvSpPr>
        <p:spPr>
          <a:xfrm>
            <a:off x="2290583" y="2287719"/>
            <a:ext cx="3896476" cy="384694"/>
          </a:xfrm>
          <a:prstGeom prst="rect">
            <a:avLst/>
          </a:prstGeom>
          <a:solidFill>
            <a:srgbClr val="1D5EAC"/>
          </a:solidFill>
          <a:ln w="9525" cap="flat" cmpd="sng">
            <a:solidFill>
              <a:schemeClr val="dk1"/>
            </a:solidFill>
            <a:prstDash val="solid"/>
            <a:miter lim="800000"/>
            <a:headEnd type="none" w="sm" len="sm"/>
            <a:tailEnd type="none" w="sm" len="sm"/>
          </a:ln>
        </p:spPr>
        <p:txBody>
          <a:bodyPr spcFirstLastPara="1" wrap="square" lIns="91400" tIns="45700" rIns="91400" bIns="457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US" sz="1900" b="1" i="0" u="none" strike="noStrike" cap="none">
                <a:solidFill>
                  <a:srgbClr val="E7E6E6"/>
                </a:solidFill>
                <a:latin typeface="Calibri"/>
                <a:ea typeface="Calibri"/>
                <a:cs typeface="Calibri"/>
                <a:sym typeface="Calibri"/>
              </a:rPr>
              <a:t>% of maturation increments</a:t>
            </a:r>
            <a:endParaRPr sz="1400" b="0" i="0" u="none" strike="noStrike" cap="none">
              <a:solidFill>
                <a:srgbClr val="000000"/>
              </a:solidFill>
              <a:latin typeface="Calibri"/>
              <a:ea typeface="Calibri"/>
              <a:cs typeface="Calibri"/>
              <a:sym typeface="Calibri"/>
            </a:endParaRPr>
          </a:p>
        </p:txBody>
      </p:sp>
      <p:sp>
        <p:nvSpPr>
          <p:cNvPr id="889" name="Google Shape;889;p41"/>
          <p:cNvSpPr txBox="1"/>
          <p:nvPr/>
        </p:nvSpPr>
        <p:spPr>
          <a:xfrm>
            <a:off x="6324600" y="5656794"/>
            <a:ext cx="1908122" cy="369291"/>
          </a:xfrm>
          <a:prstGeom prst="rect">
            <a:avLst/>
          </a:prstGeom>
          <a:solidFill>
            <a:srgbClr val="1D5EAC"/>
          </a:solidFill>
          <a:ln w="9525" cap="flat" cmpd="sng">
            <a:solidFill>
              <a:schemeClr val="dk1"/>
            </a:solidFill>
            <a:prstDash val="solid"/>
            <a:miter lim="800000"/>
            <a:headEnd type="none" w="sm" len="sm"/>
            <a:tailEnd type="none" w="sm" len="sm"/>
          </a:ln>
        </p:spPr>
        <p:txBody>
          <a:bodyPr spcFirstLastPara="1" wrap="square" lIns="91400" tIns="45700" rIns="91400"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800" b="1" i="0" u="none" strike="noStrike" cap="none">
                <a:solidFill>
                  <a:srgbClr val="E7E6E6"/>
                </a:solidFill>
                <a:latin typeface="Calibri"/>
                <a:ea typeface="Calibri"/>
                <a:cs typeface="Calibri"/>
                <a:sym typeface="Calibri"/>
              </a:rPr>
              <a:t>age increments</a:t>
            </a:r>
            <a:endParaRPr sz="1800" b="0" i="0" u="none" strike="noStrike" cap="none">
              <a:solidFill>
                <a:srgbClr val="000000"/>
              </a:solidFill>
              <a:latin typeface="Calibri"/>
              <a:ea typeface="Calibri"/>
              <a:cs typeface="Calibri"/>
              <a:sym typeface="Calibri"/>
            </a:endParaRPr>
          </a:p>
        </p:txBody>
      </p:sp>
      <p:sp>
        <p:nvSpPr>
          <p:cNvPr id="890" name="Google Shape;890;p41"/>
          <p:cNvSpPr txBox="1"/>
          <p:nvPr/>
        </p:nvSpPr>
        <p:spPr>
          <a:xfrm>
            <a:off x="2322164" y="6032473"/>
            <a:ext cx="6343544" cy="461624"/>
          </a:xfrm>
          <a:prstGeom prst="rect">
            <a:avLst/>
          </a:prstGeom>
          <a:solidFill>
            <a:srgbClr val="1D5EAC"/>
          </a:solidFill>
          <a:ln w="9525" cap="flat" cmpd="sng">
            <a:solidFill>
              <a:schemeClr val="dk1"/>
            </a:solidFill>
            <a:prstDash val="solid"/>
            <a:miter lim="800000"/>
            <a:headEnd type="none" w="sm" len="sm"/>
            <a:tailEnd type="none" w="sm" len="sm"/>
          </a:ln>
        </p:spPr>
        <p:txBody>
          <a:bodyPr spcFirstLastPara="1" wrap="square" lIns="91400" tIns="45700" rIns="91400" bIns="457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US" sz="2400" b="1" i="0" u="none" strike="noStrike" cap="none">
                <a:solidFill>
                  <a:srgbClr val="E7E6E6"/>
                </a:solidFill>
                <a:latin typeface="Calibri"/>
                <a:ea typeface="Calibri"/>
                <a:cs typeface="Calibri"/>
                <a:sym typeface="Calibri"/>
              </a:rPr>
              <a:t>1    3     5      7      9     11   13   15   17    19   21</a:t>
            </a:r>
            <a:endParaRPr sz="3200" b="1" i="0" u="none" strike="noStrike" cap="none">
              <a:solidFill>
                <a:srgbClr val="E7E6E6"/>
              </a:solidFill>
              <a:latin typeface="Calibri"/>
              <a:ea typeface="Calibri"/>
              <a:cs typeface="Calibri"/>
              <a:sym typeface="Calibri"/>
            </a:endParaRPr>
          </a:p>
        </p:txBody>
      </p:sp>
      <p:sp>
        <p:nvSpPr>
          <p:cNvPr id="891" name="Google Shape;891;p41"/>
          <p:cNvSpPr txBox="1"/>
          <p:nvPr/>
        </p:nvSpPr>
        <p:spPr>
          <a:xfrm>
            <a:off x="7926552" y="2079151"/>
            <a:ext cx="2411248" cy="4414946"/>
          </a:xfrm>
          <a:prstGeom prst="rect">
            <a:avLst/>
          </a:prstGeom>
          <a:solidFill>
            <a:srgbClr val="1D5EAC"/>
          </a:solidFill>
          <a:ln w="25400" cap="flat" cmpd="sng">
            <a:solidFill>
              <a:srgbClr val="262626"/>
            </a:solidFill>
            <a:prstDash val="solid"/>
            <a:miter lim="800000"/>
            <a:headEnd type="none" w="sm" len="sm"/>
            <a:tailEnd type="none" w="sm" len="sm"/>
          </a:ln>
        </p:spPr>
        <p:txBody>
          <a:bodyPr spcFirstLastPara="1" wrap="square" lIns="91400" tIns="45700" rIns="91400" bIns="45700" anchor="t" anchorCtr="0">
            <a:spAutoFit/>
          </a:bodyPr>
          <a:lstStyle/>
          <a:p>
            <a:pPr marL="0" marR="0" lvl="0" indent="0" algn="l" rtl="0">
              <a:lnSpc>
                <a:spcPct val="90000"/>
              </a:lnSpc>
              <a:spcBef>
                <a:spcPts val="0"/>
              </a:spcBef>
              <a:spcAft>
                <a:spcPts val="0"/>
              </a:spcAft>
              <a:buClr>
                <a:srgbClr val="000000"/>
              </a:buClr>
              <a:buSzPts val="2800"/>
              <a:buFont typeface="Arial"/>
              <a:buNone/>
            </a:pPr>
            <a:r>
              <a:rPr lang="en-US" sz="2400" b="1" i="0" u="none" strike="noStrike" cap="none">
                <a:solidFill>
                  <a:srgbClr val="E7E6E6"/>
                </a:solidFill>
                <a:latin typeface="Calibri"/>
                <a:ea typeface="Calibri"/>
                <a:cs typeface="Calibri"/>
                <a:sym typeface="Calibri"/>
              </a:rPr>
              <a:t>5 Distinct Periods of Maturation</a:t>
            </a:r>
            <a:endParaRPr sz="2400" b="0" i="0" u="none" strike="noStrike" cap="none">
              <a:solidFill>
                <a:srgbClr val="000000"/>
              </a:solidFill>
              <a:latin typeface="Calibri"/>
              <a:ea typeface="Calibri"/>
              <a:cs typeface="Calibri"/>
              <a:sym typeface="Calibri"/>
            </a:endParaRPr>
          </a:p>
          <a:p>
            <a:pPr marL="0" marR="0" lvl="0" indent="0" algn="l" rtl="0">
              <a:lnSpc>
                <a:spcPct val="120000"/>
              </a:lnSpc>
              <a:spcBef>
                <a:spcPts val="1000"/>
              </a:spcBef>
              <a:spcAft>
                <a:spcPts val="0"/>
              </a:spcAft>
              <a:buClr>
                <a:srgbClr val="000000"/>
              </a:buClr>
              <a:buSzPts val="2000"/>
              <a:buFont typeface="Arial"/>
              <a:buNone/>
            </a:pPr>
            <a:r>
              <a:rPr lang="en-US" sz="2400" b="1" i="0" u="none" strike="noStrike" cap="none">
                <a:solidFill>
                  <a:srgbClr val="E7E6E6"/>
                </a:solidFill>
                <a:latin typeface="Calibri"/>
                <a:ea typeface="Calibri"/>
                <a:cs typeface="Calibri"/>
                <a:sym typeface="Calibri"/>
              </a:rPr>
              <a:t>P-O  parietal/ occipital</a:t>
            </a:r>
            <a:endParaRPr sz="2400" b="0" i="0" u="none" strike="noStrike" cap="none">
              <a:solidFill>
                <a:srgbClr val="000000"/>
              </a:solidFill>
              <a:latin typeface="Calibri"/>
              <a:ea typeface="Calibri"/>
              <a:cs typeface="Calibri"/>
              <a:sym typeface="Calibri"/>
            </a:endParaRPr>
          </a:p>
          <a:p>
            <a:pPr marL="0" marR="0" lvl="0" indent="0" algn="l" rtl="0">
              <a:lnSpc>
                <a:spcPct val="120000"/>
              </a:lnSpc>
              <a:spcBef>
                <a:spcPts val="1000"/>
              </a:spcBef>
              <a:spcAft>
                <a:spcPts val="0"/>
              </a:spcAft>
              <a:buClr>
                <a:srgbClr val="000000"/>
              </a:buClr>
              <a:buSzPts val="2000"/>
              <a:buFont typeface="Arial"/>
              <a:buNone/>
            </a:pPr>
            <a:r>
              <a:rPr lang="en-US" sz="2400" b="1" i="0" u="none" strike="noStrike" cap="none">
                <a:solidFill>
                  <a:srgbClr val="E7E6E6"/>
                </a:solidFill>
                <a:latin typeface="Calibri"/>
                <a:ea typeface="Calibri"/>
                <a:cs typeface="Calibri"/>
                <a:sym typeface="Calibri"/>
              </a:rPr>
              <a:t>C  central (limbic &amp; brainstem)</a:t>
            </a:r>
            <a:endParaRPr sz="2400" b="0" i="0" u="none" strike="noStrike" cap="none">
              <a:solidFill>
                <a:srgbClr val="000000"/>
              </a:solidFill>
              <a:latin typeface="Calibri"/>
              <a:ea typeface="Calibri"/>
              <a:cs typeface="Calibri"/>
              <a:sym typeface="Calibri"/>
            </a:endParaRPr>
          </a:p>
          <a:p>
            <a:pPr marL="0" marR="0" lvl="0" indent="0" algn="l" rtl="0">
              <a:lnSpc>
                <a:spcPct val="120000"/>
              </a:lnSpc>
              <a:spcBef>
                <a:spcPts val="1000"/>
              </a:spcBef>
              <a:spcAft>
                <a:spcPts val="0"/>
              </a:spcAft>
              <a:buClr>
                <a:srgbClr val="000000"/>
              </a:buClr>
              <a:buSzPts val="2000"/>
              <a:buFont typeface="Arial"/>
              <a:buNone/>
            </a:pPr>
            <a:r>
              <a:rPr lang="en-US" sz="2400" b="1" i="0" u="none" strike="noStrike" cap="none">
                <a:solidFill>
                  <a:srgbClr val="E7E6E6"/>
                </a:solidFill>
                <a:latin typeface="Calibri"/>
                <a:ea typeface="Calibri"/>
                <a:cs typeface="Calibri"/>
                <a:sym typeface="Calibri"/>
              </a:rPr>
              <a:t>T  temporal</a:t>
            </a:r>
            <a:endParaRPr sz="2400" b="0" i="0" u="none" strike="noStrike" cap="none">
              <a:solidFill>
                <a:srgbClr val="000000"/>
              </a:solidFill>
              <a:latin typeface="Calibri"/>
              <a:ea typeface="Calibri"/>
              <a:cs typeface="Calibri"/>
              <a:sym typeface="Calibri"/>
            </a:endParaRPr>
          </a:p>
          <a:p>
            <a:pPr marL="0" marR="0" lvl="0" indent="0" algn="l" rtl="0">
              <a:lnSpc>
                <a:spcPct val="120000"/>
              </a:lnSpc>
              <a:spcBef>
                <a:spcPts val="1000"/>
              </a:spcBef>
              <a:spcAft>
                <a:spcPts val="0"/>
              </a:spcAft>
              <a:buClr>
                <a:srgbClr val="000000"/>
              </a:buClr>
              <a:buSzPts val="2000"/>
              <a:buFont typeface="Arial"/>
              <a:buNone/>
            </a:pPr>
            <a:r>
              <a:rPr lang="en-US" sz="2400" b="1" i="0" u="none" strike="noStrike" cap="none">
                <a:solidFill>
                  <a:srgbClr val="E7E6E6"/>
                </a:solidFill>
                <a:latin typeface="Calibri"/>
                <a:ea typeface="Calibri"/>
                <a:cs typeface="Calibri"/>
                <a:sym typeface="Calibri"/>
              </a:rPr>
              <a:t>F-T  frontal/ temporal</a:t>
            </a:r>
            <a:endParaRPr sz="2400" b="0" i="0" u="none" strike="noStrike" cap="none">
              <a:solidFill>
                <a:srgbClr val="000000"/>
              </a:solidFill>
              <a:latin typeface="Calibri"/>
              <a:ea typeface="Calibri"/>
              <a:cs typeface="Calibri"/>
              <a:sym typeface="Calibri"/>
            </a:endParaRPr>
          </a:p>
        </p:txBody>
      </p:sp>
      <p:sp>
        <p:nvSpPr>
          <p:cNvPr id="892" name="Google Shape;892;p41"/>
          <p:cNvSpPr txBox="1"/>
          <p:nvPr/>
        </p:nvSpPr>
        <p:spPr>
          <a:xfrm>
            <a:off x="2004724" y="5781341"/>
            <a:ext cx="338370" cy="384694"/>
          </a:xfrm>
          <a:prstGeom prst="rect">
            <a:avLst/>
          </a:prstGeom>
          <a:solidFill>
            <a:srgbClr val="1D5EAC"/>
          </a:solidFill>
          <a:ln w="9525" cap="flat" cmpd="sng">
            <a:solidFill>
              <a:schemeClr val="dk1"/>
            </a:solidFill>
            <a:prstDash val="solid"/>
            <a:round/>
            <a:headEnd type="none" w="sm" len="sm"/>
            <a:tailEnd type="none" w="sm" len="sm"/>
          </a:ln>
        </p:spPr>
        <p:txBody>
          <a:bodyPr spcFirstLastPara="1" wrap="square" lIns="91400" tIns="45700" rIns="91400" bIns="457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US" sz="1900" b="0" i="0" u="none" strike="noStrike" cap="none">
                <a:solidFill>
                  <a:srgbClr val="E7E6E6"/>
                </a:solidFill>
                <a:latin typeface="Calibri"/>
                <a:ea typeface="Calibri"/>
                <a:cs typeface="Calibri"/>
                <a:sym typeface="Calibri"/>
              </a:rPr>
              <a:t>0</a:t>
            </a:r>
            <a:endParaRPr sz="2500" b="0" i="0" u="none" strike="noStrike" cap="none">
              <a:solidFill>
                <a:srgbClr val="000000"/>
              </a:solidFill>
              <a:latin typeface="Calibri"/>
              <a:ea typeface="Calibri"/>
              <a:cs typeface="Calibri"/>
              <a:sym typeface="Calibri"/>
            </a:endParaRPr>
          </a:p>
        </p:txBody>
      </p:sp>
      <p:sp>
        <p:nvSpPr>
          <p:cNvPr id="893" name="Google Shape;893;p41"/>
          <p:cNvSpPr txBox="1"/>
          <p:nvPr/>
        </p:nvSpPr>
        <p:spPr>
          <a:xfrm>
            <a:off x="1997602" y="4763434"/>
            <a:ext cx="336772" cy="384694"/>
          </a:xfrm>
          <a:prstGeom prst="rect">
            <a:avLst/>
          </a:prstGeom>
          <a:solidFill>
            <a:srgbClr val="1D5EAC"/>
          </a:solidFill>
          <a:ln w="9525" cap="flat" cmpd="sng">
            <a:solidFill>
              <a:schemeClr val="dk1"/>
            </a:solidFill>
            <a:prstDash val="solid"/>
            <a:round/>
            <a:headEnd type="none" w="sm" len="sm"/>
            <a:tailEnd type="none" w="sm" len="sm"/>
          </a:ln>
        </p:spPr>
        <p:txBody>
          <a:bodyPr spcFirstLastPara="1" wrap="square" lIns="91400" tIns="45700" rIns="91400" bIns="457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US" sz="1900" b="0" i="0" u="none" strike="noStrike" cap="none">
                <a:solidFill>
                  <a:srgbClr val="E7E6E6"/>
                </a:solidFill>
                <a:latin typeface="Calibri"/>
                <a:ea typeface="Calibri"/>
                <a:cs typeface="Calibri"/>
                <a:sym typeface="Calibri"/>
              </a:rPr>
              <a:t>2</a:t>
            </a:r>
            <a:endParaRPr sz="2500" b="0" i="0" u="none" strike="noStrike" cap="none">
              <a:solidFill>
                <a:srgbClr val="000000"/>
              </a:solidFill>
              <a:latin typeface="Calibri"/>
              <a:ea typeface="Calibri"/>
              <a:cs typeface="Calibri"/>
              <a:sym typeface="Calibri"/>
            </a:endParaRPr>
          </a:p>
        </p:txBody>
      </p:sp>
      <p:sp>
        <p:nvSpPr>
          <p:cNvPr id="894" name="Google Shape;894;p41"/>
          <p:cNvSpPr txBox="1"/>
          <p:nvPr/>
        </p:nvSpPr>
        <p:spPr>
          <a:xfrm>
            <a:off x="2002980" y="3833833"/>
            <a:ext cx="331394" cy="384694"/>
          </a:xfrm>
          <a:prstGeom prst="rect">
            <a:avLst/>
          </a:prstGeom>
          <a:solidFill>
            <a:srgbClr val="1D5EAC"/>
          </a:solidFill>
          <a:ln w="9525" cap="flat" cmpd="sng">
            <a:solidFill>
              <a:schemeClr val="dk1"/>
            </a:solidFill>
            <a:prstDash val="solid"/>
            <a:round/>
            <a:headEnd type="none" w="sm" len="sm"/>
            <a:tailEnd type="none" w="sm" len="sm"/>
          </a:ln>
        </p:spPr>
        <p:txBody>
          <a:bodyPr spcFirstLastPara="1" wrap="square" lIns="91400" tIns="45700" rIns="91400" bIns="457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US" sz="1900" b="0" i="0" u="none" strike="noStrike" cap="none">
                <a:solidFill>
                  <a:srgbClr val="E7E6E6"/>
                </a:solidFill>
                <a:latin typeface="Calibri"/>
                <a:ea typeface="Calibri"/>
                <a:cs typeface="Calibri"/>
                <a:sym typeface="Calibri"/>
              </a:rPr>
              <a:t>4</a:t>
            </a:r>
            <a:endParaRPr sz="2500" b="0" i="0" u="none" strike="noStrike" cap="none">
              <a:solidFill>
                <a:srgbClr val="000000"/>
              </a:solidFill>
              <a:latin typeface="Calibri"/>
              <a:ea typeface="Calibri"/>
              <a:cs typeface="Calibri"/>
              <a:sym typeface="Calibri"/>
            </a:endParaRPr>
          </a:p>
        </p:txBody>
      </p:sp>
      <p:sp>
        <p:nvSpPr>
          <p:cNvPr id="895" name="Google Shape;895;p41"/>
          <p:cNvSpPr txBox="1"/>
          <p:nvPr/>
        </p:nvSpPr>
        <p:spPr>
          <a:xfrm>
            <a:off x="1994260" y="2874732"/>
            <a:ext cx="348834" cy="384694"/>
          </a:xfrm>
          <a:prstGeom prst="rect">
            <a:avLst/>
          </a:prstGeom>
          <a:solidFill>
            <a:srgbClr val="1D5EAC"/>
          </a:solidFill>
          <a:ln w="9525" cap="flat" cmpd="sng">
            <a:solidFill>
              <a:schemeClr val="dk1"/>
            </a:solidFill>
            <a:prstDash val="solid"/>
            <a:round/>
            <a:headEnd type="none" w="sm" len="sm"/>
            <a:tailEnd type="none" w="sm" len="sm"/>
          </a:ln>
        </p:spPr>
        <p:txBody>
          <a:bodyPr spcFirstLastPara="1" wrap="square" lIns="91400" tIns="45700" rIns="91400" bIns="457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US" sz="1900" b="0" i="0" u="none" strike="noStrike" cap="none">
                <a:solidFill>
                  <a:srgbClr val="E7E6E6"/>
                </a:solidFill>
                <a:latin typeface="Calibri"/>
                <a:ea typeface="Calibri"/>
                <a:cs typeface="Calibri"/>
                <a:sym typeface="Calibri"/>
              </a:rPr>
              <a:t>6</a:t>
            </a:r>
            <a:endParaRPr sz="2500" b="0" i="0" u="none" strike="noStrike" cap="none">
              <a:solidFill>
                <a:srgbClr val="000000"/>
              </a:solidFill>
              <a:latin typeface="Calibri"/>
              <a:ea typeface="Calibri"/>
              <a:cs typeface="Calibri"/>
              <a:sym typeface="Calibri"/>
            </a:endParaRPr>
          </a:p>
        </p:txBody>
      </p:sp>
      <p:sp>
        <p:nvSpPr>
          <p:cNvPr id="896" name="Google Shape;896;p41"/>
          <p:cNvSpPr txBox="1"/>
          <p:nvPr/>
        </p:nvSpPr>
        <p:spPr>
          <a:xfrm>
            <a:off x="2570692" y="3349038"/>
            <a:ext cx="837202" cy="212365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Black"/>
                <a:ea typeface="Arial Black"/>
                <a:cs typeface="Arial Black"/>
                <a:sym typeface="Arial Black"/>
              </a:rPr>
              <a:t>P-O</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1200"/>
              </a:spcBef>
              <a:spcAft>
                <a:spcPts val="0"/>
              </a:spcAft>
              <a:buClr>
                <a:srgbClr val="000000"/>
              </a:buClr>
              <a:buSzPts val="2400"/>
              <a:buFont typeface="Arial"/>
              <a:buNone/>
            </a:pPr>
            <a:r>
              <a:rPr lang="en-US" sz="2400" b="0" i="0" u="none" strike="noStrike" cap="none">
                <a:solidFill>
                  <a:srgbClr val="000000"/>
                </a:solidFill>
                <a:latin typeface="Arial Black"/>
                <a:ea typeface="Arial Black"/>
                <a:cs typeface="Arial Black"/>
                <a:sym typeface="Arial Black"/>
              </a:rPr>
              <a:t>C</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1200"/>
              </a:spcBef>
              <a:spcAft>
                <a:spcPts val="0"/>
              </a:spcAft>
              <a:buClr>
                <a:srgbClr val="000000"/>
              </a:buClr>
              <a:buSzPts val="2400"/>
              <a:buFont typeface="Arial"/>
              <a:buNone/>
            </a:pPr>
            <a:r>
              <a:rPr lang="en-US" sz="2400" b="0" i="0" u="none" strike="noStrike" cap="none">
                <a:solidFill>
                  <a:srgbClr val="000000"/>
                </a:solidFill>
                <a:latin typeface="Arial Black"/>
                <a:ea typeface="Arial Black"/>
                <a:cs typeface="Arial Black"/>
                <a:sym typeface="Arial Black"/>
              </a:rPr>
              <a:t>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1200"/>
              </a:spcBef>
              <a:spcAft>
                <a:spcPts val="0"/>
              </a:spcAft>
              <a:buClr>
                <a:srgbClr val="000000"/>
              </a:buClr>
              <a:buSzPts val="2400"/>
              <a:buFont typeface="Arial"/>
              <a:buNone/>
            </a:pPr>
            <a:r>
              <a:rPr lang="en-US" sz="2400" b="0" i="0" u="none" strike="noStrike" cap="none">
                <a:solidFill>
                  <a:srgbClr val="000000"/>
                </a:solidFill>
                <a:latin typeface="Arial Black"/>
                <a:ea typeface="Arial Black"/>
                <a:cs typeface="Arial Black"/>
                <a:sym typeface="Arial Black"/>
              </a:rPr>
              <a:t>F-T</a:t>
            </a:r>
            <a:endParaRPr sz="2400" b="1" i="0" u="none" strike="noStrike" cap="none">
              <a:solidFill>
                <a:srgbClr val="000000"/>
              </a:solidFill>
              <a:latin typeface="Arial"/>
              <a:ea typeface="Arial"/>
              <a:cs typeface="Arial"/>
              <a:sym typeface="Arial"/>
            </a:endParaRPr>
          </a:p>
        </p:txBody>
      </p:sp>
      <p:sp>
        <p:nvSpPr>
          <p:cNvPr id="897" name="Google Shape;897;p41"/>
          <p:cNvSpPr txBox="1"/>
          <p:nvPr/>
        </p:nvSpPr>
        <p:spPr>
          <a:xfrm>
            <a:off x="3959762" y="4267594"/>
            <a:ext cx="1025572"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Black"/>
                <a:ea typeface="Arial Black"/>
                <a:cs typeface="Arial Black"/>
                <a:sym typeface="Arial Black"/>
              </a:rPr>
              <a:t>P-O</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2400"/>
              <a:buFont typeface="Arial"/>
              <a:buNone/>
            </a:pPr>
            <a:r>
              <a:rPr lang="en-US" sz="2400" b="0" i="0" u="none" strike="noStrike" cap="none">
                <a:solidFill>
                  <a:srgbClr val="000000"/>
                </a:solidFill>
                <a:latin typeface="Arial Black"/>
                <a:ea typeface="Arial Black"/>
                <a:cs typeface="Arial Black"/>
                <a:sym typeface="Arial Black"/>
              </a:rPr>
              <a:t>C</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2400"/>
              <a:buFont typeface="Arial"/>
              <a:buNone/>
            </a:pPr>
            <a:r>
              <a:rPr lang="en-US" sz="2400" b="0" i="0" u="none" strike="noStrike" cap="none">
                <a:solidFill>
                  <a:srgbClr val="000000"/>
                </a:solidFill>
                <a:latin typeface="Arial Black"/>
                <a:ea typeface="Arial Black"/>
                <a:cs typeface="Arial Black"/>
                <a:sym typeface="Arial Black"/>
              </a:rPr>
              <a:t>F-T</a:t>
            </a:r>
            <a:endParaRPr sz="2400" b="0" i="0" u="none" strike="noStrike" cap="none">
              <a:solidFill>
                <a:srgbClr val="000000"/>
              </a:solidFill>
              <a:latin typeface="Arial"/>
              <a:ea typeface="Arial"/>
              <a:cs typeface="Arial"/>
              <a:sym typeface="Arial"/>
            </a:endParaRPr>
          </a:p>
        </p:txBody>
      </p:sp>
      <p:sp>
        <p:nvSpPr>
          <p:cNvPr id="898" name="Google Shape;898;p41"/>
          <p:cNvSpPr txBox="1"/>
          <p:nvPr/>
        </p:nvSpPr>
        <p:spPr>
          <a:xfrm>
            <a:off x="5127452" y="5011032"/>
            <a:ext cx="899992"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Black"/>
                <a:ea typeface="Arial Black"/>
                <a:cs typeface="Arial Black"/>
                <a:sym typeface="Arial Black"/>
              </a:rPr>
              <a:t>P-O</a:t>
            </a:r>
            <a:endParaRPr sz="2400" b="1" i="0" u="none" strike="noStrike" cap="none">
              <a:solidFill>
                <a:srgbClr val="000000"/>
              </a:solidFill>
              <a:latin typeface="Arial"/>
              <a:ea typeface="Arial"/>
              <a:cs typeface="Arial"/>
              <a:sym typeface="Arial"/>
            </a:endParaRPr>
          </a:p>
        </p:txBody>
      </p:sp>
      <p:sp>
        <p:nvSpPr>
          <p:cNvPr id="899" name="Google Shape;899;p41"/>
          <p:cNvSpPr txBox="1"/>
          <p:nvPr/>
        </p:nvSpPr>
        <p:spPr>
          <a:xfrm>
            <a:off x="6083463" y="4426804"/>
            <a:ext cx="397670"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Black"/>
                <a:ea typeface="Arial Black"/>
                <a:cs typeface="Arial Black"/>
                <a:sym typeface="Arial Black"/>
              </a:rPr>
              <a:t>T C</a:t>
            </a:r>
            <a:endParaRPr sz="2400" b="1" i="0" u="none" strike="noStrike" cap="none">
              <a:solidFill>
                <a:srgbClr val="000000"/>
              </a:solidFill>
              <a:latin typeface="Arial"/>
              <a:ea typeface="Arial"/>
              <a:cs typeface="Arial"/>
              <a:sym typeface="Arial"/>
            </a:endParaRPr>
          </a:p>
        </p:txBody>
      </p:sp>
      <p:sp>
        <p:nvSpPr>
          <p:cNvPr id="900" name="Google Shape;900;p41"/>
          <p:cNvSpPr txBox="1"/>
          <p:nvPr/>
        </p:nvSpPr>
        <p:spPr>
          <a:xfrm>
            <a:off x="7005630" y="4821592"/>
            <a:ext cx="920922"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Black"/>
                <a:ea typeface="Arial Black"/>
                <a:cs typeface="Arial Black"/>
                <a:sym typeface="Arial Black"/>
              </a:rPr>
              <a:t>F-T</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3284881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05"/>
        <p:cNvGrpSpPr/>
        <p:nvPr/>
      </p:nvGrpSpPr>
      <p:grpSpPr>
        <a:xfrm>
          <a:off x="0" y="0"/>
          <a:ext cx="0" cy="0"/>
          <a:chOff x="0" y="0"/>
          <a:chExt cx="0" cy="0"/>
        </a:xfrm>
      </p:grpSpPr>
      <p:sp>
        <p:nvSpPr>
          <p:cNvPr id="906" name="Google Shape;906;p43"/>
          <p:cNvSpPr/>
          <p:nvPr/>
        </p:nvSpPr>
        <p:spPr>
          <a:xfrm>
            <a:off x="8020" y="566783"/>
            <a:ext cx="12095747" cy="1124324"/>
          </a:xfrm>
          <a:prstGeom prst="rect">
            <a:avLst/>
          </a:prstGeom>
          <a:solidFill>
            <a:srgbClr val="1D5EAC"/>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E5595"/>
              </a:solidFill>
              <a:latin typeface="Calibri"/>
              <a:ea typeface="Calibri"/>
              <a:cs typeface="Calibri"/>
              <a:sym typeface="Calibri"/>
            </a:endParaRPr>
          </a:p>
        </p:txBody>
      </p:sp>
      <p:sp>
        <p:nvSpPr>
          <p:cNvPr id="907" name="Google Shape;907;p43"/>
          <p:cNvSpPr txBox="1"/>
          <p:nvPr/>
        </p:nvSpPr>
        <p:spPr>
          <a:xfrm>
            <a:off x="-176269" y="771071"/>
            <a:ext cx="12159722"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dirty="0">
                <a:solidFill>
                  <a:schemeClr val="lt1"/>
                </a:solidFill>
                <a:latin typeface="Calibri"/>
                <a:ea typeface="Calibri"/>
                <a:cs typeface="Calibri"/>
                <a:sym typeface="Calibri"/>
              </a:rPr>
              <a:t> Children &amp; Families Need Help Transitioning to School</a:t>
            </a:r>
            <a:endParaRPr sz="4000" b="0" i="0" u="none" strike="noStrike" cap="none" dirty="0">
              <a:solidFill>
                <a:schemeClr val="lt1"/>
              </a:solidFill>
              <a:latin typeface="Calibri"/>
              <a:ea typeface="Calibri"/>
              <a:cs typeface="Calibri"/>
              <a:sym typeface="Calibri"/>
            </a:endParaRPr>
          </a:p>
        </p:txBody>
      </p:sp>
      <p:sp>
        <p:nvSpPr>
          <p:cNvPr id="908" name="Google Shape;908;p43"/>
          <p:cNvSpPr txBox="1"/>
          <p:nvPr/>
        </p:nvSpPr>
        <p:spPr>
          <a:xfrm>
            <a:off x="7240651" y="5871557"/>
            <a:ext cx="2742867"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err="1">
                <a:solidFill>
                  <a:schemeClr val="dk1"/>
                </a:solidFill>
                <a:latin typeface="Calibri"/>
                <a:ea typeface="Calibri"/>
                <a:cs typeface="Calibri"/>
                <a:sym typeface="Calibri"/>
              </a:rPr>
              <a:t>Haarbauer</a:t>
            </a:r>
            <a:r>
              <a:rPr lang="en-US" sz="1400" b="0" i="0" u="none" strike="noStrike" cap="none" dirty="0">
                <a:solidFill>
                  <a:schemeClr val="dk1"/>
                </a:solidFill>
                <a:latin typeface="Calibri"/>
                <a:ea typeface="Calibri"/>
                <a:cs typeface="Calibri"/>
                <a:sym typeface="Calibri"/>
              </a:rPr>
              <a:t>-Krupa, King, et al., 2019</a:t>
            </a:r>
            <a:endParaRPr sz="1400" b="0" i="0" u="none" strike="noStrike" cap="none" dirty="0">
              <a:solidFill>
                <a:schemeClr val="dk1"/>
              </a:solidFill>
              <a:latin typeface="Calibri"/>
              <a:ea typeface="Calibri"/>
              <a:cs typeface="Calibri"/>
              <a:sym typeface="Calibri"/>
            </a:endParaRPr>
          </a:p>
        </p:txBody>
      </p:sp>
      <p:sp>
        <p:nvSpPr>
          <p:cNvPr id="909" name="Google Shape;909;p43"/>
          <p:cNvSpPr txBox="1"/>
          <p:nvPr/>
        </p:nvSpPr>
        <p:spPr>
          <a:xfrm>
            <a:off x="0" y="2129917"/>
            <a:ext cx="12192000" cy="3497325"/>
          </a:xfrm>
          <a:prstGeom prst="rect">
            <a:avLst/>
          </a:prstGeom>
          <a:solidFill>
            <a:schemeClr val="lt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10" name="Google Shape;910;p43"/>
          <p:cNvSpPr txBox="1"/>
          <p:nvPr/>
        </p:nvSpPr>
        <p:spPr>
          <a:xfrm>
            <a:off x="1818088" y="2645837"/>
            <a:ext cx="8165430" cy="23083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chemeClr val="dk1"/>
                </a:solidFill>
                <a:latin typeface="Calibri"/>
                <a:ea typeface="Calibri"/>
                <a:cs typeface="Calibri"/>
                <a:sym typeface="Calibri"/>
              </a:rPr>
              <a:t>“If, as a </a:t>
            </a:r>
            <a:r>
              <a:rPr lang="en-US" sz="3600" b="1" i="0" u="none" strike="noStrike" cap="none" dirty="0">
                <a:solidFill>
                  <a:srgbClr val="00A8A2"/>
                </a:solidFill>
                <a:latin typeface="Calibri"/>
                <a:ea typeface="Calibri"/>
                <a:cs typeface="Calibri"/>
                <a:sym typeface="Calibri"/>
              </a:rPr>
              <a:t>part of their medical care, </a:t>
            </a:r>
            <a:endParaRPr sz="14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chemeClr val="dk1"/>
                </a:solidFill>
                <a:latin typeface="Calibri"/>
                <a:ea typeface="Calibri"/>
                <a:cs typeface="Calibri"/>
                <a:sym typeface="Calibri"/>
              </a:rPr>
              <a:t>we provide </a:t>
            </a:r>
            <a:r>
              <a:rPr lang="en-US" sz="3600" b="1" i="0" u="sng" strike="noStrike" cap="none" dirty="0">
                <a:solidFill>
                  <a:srgbClr val="00A8A2"/>
                </a:solidFill>
                <a:latin typeface="Calibri"/>
                <a:ea typeface="Calibri"/>
                <a:cs typeface="Calibri"/>
                <a:sym typeface="Calibri"/>
              </a:rPr>
              <a:t>systematic transition services</a:t>
            </a:r>
            <a:r>
              <a:rPr lang="en-US" sz="3600" b="1" i="0" u="none" strike="noStrike" cap="none" dirty="0">
                <a:solidFill>
                  <a:srgbClr val="00A8A2"/>
                </a:solidFill>
                <a:latin typeface="Calibri"/>
                <a:ea typeface="Calibri"/>
                <a:cs typeface="Calibri"/>
                <a:sym typeface="Calibri"/>
              </a:rPr>
              <a:t>,</a:t>
            </a:r>
            <a:r>
              <a:rPr lang="en-US" sz="3600" b="1" i="0" u="none" strike="noStrike" cap="none" dirty="0">
                <a:solidFill>
                  <a:schemeClr val="dk1"/>
                </a:solidFill>
                <a:latin typeface="Calibri"/>
                <a:ea typeface="Calibri"/>
                <a:cs typeface="Calibri"/>
                <a:sym typeface="Calibri"/>
              </a:rPr>
              <a:t> </a:t>
            </a:r>
            <a:endParaRPr sz="14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r>
              <a:rPr lang="en-US" sz="3600" b="0" i="0" u="none" strike="noStrike" cap="none" dirty="0">
                <a:solidFill>
                  <a:schemeClr val="dk1"/>
                </a:solidFill>
                <a:latin typeface="Calibri"/>
                <a:ea typeface="Calibri"/>
                <a:cs typeface="Calibri"/>
                <a:sym typeface="Calibri"/>
              </a:rPr>
              <a:t>they are more likely to receive the supports the student needs at school.”</a:t>
            </a:r>
            <a:endParaRPr sz="36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098827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15"/>
        <p:cNvGrpSpPr/>
        <p:nvPr/>
      </p:nvGrpSpPr>
      <p:grpSpPr>
        <a:xfrm>
          <a:off x="0" y="0"/>
          <a:ext cx="0" cy="0"/>
          <a:chOff x="0" y="0"/>
          <a:chExt cx="0" cy="0"/>
        </a:xfrm>
      </p:grpSpPr>
      <p:pic>
        <p:nvPicPr>
          <p:cNvPr id="916" name="Google Shape;916;p4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1"/>
            <a:ext cx="12192000" cy="6874933"/>
          </a:xfrm>
          <a:prstGeom prst="rect">
            <a:avLst/>
          </a:prstGeom>
          <a:noFill/>
          <a:ln>
            <a:noFill/>
          </a:ln>
        </p:spPr>
      </p:pic>
      <p:sp>
        <p:nvSpPr>
          <p:cNvPr id="918" name="Google Shape;918;p44"/>
          <p:cNvSpPr txBox="1"/>
          <p:nvPr/>
        </p:nvSpPr>
        <p:spPr>
          <a:xfrm>
            <a:off x="451009" y="1317278"/>
            <a:ext cx="5129802" cy="5324535"/>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Calibri"/>
                <a:ea typeface="Calibri"/>
                <a:cs typeface="Calibri"/>
                <a:sym typeface="Calibri"/>
              </a:rPr>
              <a:t>Zack Age: 4 years</a:t>
            </a:r>
            <a:endParaRPr sz="14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dirty="0">
              <a:solidFill>
                <a:schemeClr val="dk1"/>
              </a:solidFill>
              <a:latin typeface="Calibri"/>
              <a:ea typeface="Calibri"/>
              <a:cs typeface="Calibri"/>
              <a:sym typeface="Calibri"/>
            </a:endParaRPr>
          </a:p>
          <a:p>
            <a:pPr marL="342900" marR="0" lvl="0" indent="-342900" algn="l" rtl="0">
              <a:lnSpc>
                <a:spcPct val="150000"/>
              </a:lnSpc>
              <a:spcBef>
                <a:spcPts val="0"/>
              </a:spcBef>
              <a:spcAft>
                <a:spcPts val="0"/>
              </a:spcAft>
              <a:buClr>
                <a:schemeClr val="dk1"/>
              </a:buClr>
              <a:buSzPts val="2400"/>
              <a:buFont typeface="Calibri"/>
              <a:buChar char="•"/>
            </a:pPr>
            <a:r>
              <a:rPr lang="en-US" sz="2400" b="0" i="0" u="none" strike="noStrike" cap="none" dirty="0">
                <a:solidFill>
                  <a:schemeClr val="dk1"/>
                </a:solidFill>
                <a:latin typeface="Calibri"/>
                <a:ea typeface="Calibri"/>
                <a:cs typeface="Calibri"/>
                <a:sym typeface="Calibri"/>
              </a:rPr>
              <a:t>In a car accident</a:t>
            </a:r>
            <a:endParaRPr sz="1400" b="0" i="0" u="none" strike="noStrike" cap="none" dirty="0">
              <a:solidFill>
                <a:srgbClr val="000000"/>
              </a:solidFill>
              <a:latin typeface="Calibri"/>
              <a:ea typeface="Calibri"/>
              <a:cs typeface="Calibri"/>
              <a:sym typeface="Calibri"/>
            </a:endParaRPr>
          </a:p>
          <a:p>
            <a:pPr marL="342900" marR="0" lvl="0" indent="-342900" algn="l" rtl="0">
              <a:lnSpc>
                <a:spcPct val="150000"/>
              </a:lnSpc>
              <a:spcBef>
                <a:spcPts val="0"/>
              </a:spcBef>
              <a:spcAft>
                <a:spcPts val="0"/>
              </a:spcAft>
              <a:buClr>
                <a:schemeClr val="dk1"/>
              </a:buClr>
              <a:buSzPts val="2400"/>
              <a:buFont typeface="Calibri"/>
              <a:buChar char="•"/>
            </a:pPr>
            <a:r>
              <a:rPr lang="en-US" sz="2400" b="0" i="0" u="none" strike="noStrike" cap="none" dirty="0">
                <a:solidFill>
                  <a:schemeClr val="dk1"/>
                </a:solidFill>
                <a:latin typeface="Calibri"/>
                <a:ea typeface="Calibri"/>
                <a:cs typeface="Calibri"/>
                <a:sym typeface="Calibri"/>
              </a:rPr>
              <a:t>Loss of consciousness</a:t>
            </a:r>
            <a:endParaRPr sz="1400" b="0" i="0" u="none" strike="noStrike" cap="none" dirty="0">
              <a:solidFill>
                <a:srgbClr val="000000"/>
              </a:solidFill>
              <a:latin typeface="Calibri"/>
              <a:ea typeface="Calibri"/>
              <a:cs typeface="Calibri"/>
              <a:sym typeface="Calibri"/>
            </a:endParaRPr>
          </a:p>
          <a:p>
            <a:pPr marL="342900" marR="0" lvl="0" indent="-342900" algn="l" rtl="0">
              <a:lnSpc>
                <a:spcPct val="150000"/>
              </a:lnSpc>
              <a:spcBef>
                <a:spcPts val="0"/>
              </a:spcBef>
              <a:spcAft>
                <a:spcPts val="0"/>
              </a:spcAft>
              <a:buClr>
                <a:schemeClr val="dk1"/>
              </a:buClr>
              <a:buSzPts val="2400"/>
              <a:buFont typeface="Calibri"/>
              <a:buChar char="•"/>
            </a:pPr>
            <a:r>
              <a:rPr lang="en-US" sz="2400" b="0" i="0" u="none" strike="noStrike" cap="none" dirty="0">
                <a:solidFill>
                  <a:schemeClr val="dk1"/>
                </a:solidFill>
                <a:latin typeface="Calibri"/>
                <a:ea typeface="Calibri"/>
                <a:cs typeface="Calibri"/>
                <a:sym typeface="Calibri"/>
              </a:rPr>
              <a:t>Initial Glasgow Coma Scale = 8 </a:t>
            </a:r>
            <a:endParaRPr sz="1400" b="0" i="0" u="none" strike="noStrike" cap="none" dirty="0">
              <a:solidFill>
                <a:srgbClr val="000000"/>
              </a:solidFill>
              <a:latin typeface="Calibri"/>
              <a:ea typeface="Calibri"/>
              <a:cs typeface="Calibri"/>
              <a:sym typeface="Calibri"/>
            </a:endParaRPr>
          </a:p>
          <a:p>
            <a:pPr marL="0" marR="0" lvl="0" indent="0" algn="l" rtl="0">
              <a:lnSpc>
                <a:spcPct val="150000"/>
              </a:lnSpc>
              <a:spcBef>
                <a:spcPts val="0"/>
              </a:spcBef>
              <a:spcAft>
                <a:spcPts val="0"/>
              </a:spcAft>
              <a:buClr>
                <a:srgbClr val="000000"/>
              </a:buClr>
              <a:buSzPts val="2400"/>
              <a:buFont typeface="Arial"/>
              <a:buNone/>
            </a:pPr>
            <a:r>
              <a:rPr lang="en-US" sz="2400" b="0" i="0" u="none" strike="noStrike" cap="none" dirty="0">
                <a:solidFill>
                  <a:schemeClr val="dk1"/>
                </a:solidFill>
                <a:latin typeface="Calibri"/>
                <a:ea typeface="Calibri"/>
                <a:cs typeface="Calibri"/>
                <a:sym typeface="Calibri"/>
              </a:rPr>
              <a:t>     </a:t>
            </a:r>
            <a:r>
              <a:rPr lang="en-US" sz="2000" b="0" i="0" u="none" strike="noStrike" cap="none" dirty="0">
                <a:solidFill>
                  <a:schemeClr val="dk1"/>
                </a:solidFill>
                <a:latin typeface="Calibri"/>
                <a:ea typeface="Calibri"/>
                <a:cs typeface="Calibri"/>
                <a:sym typeface="Calibri"/>
              </a:rPr>
              <a:t>(agitated, non-verbal, moves all extremities)</a:t>
            </a:r>
            <a:endParaRPr sz="1400" b="0" i="0" u="none" strike="noStrike" cap="none" dirty="0">
              <a:solidFill>
                <a:srgbClr val="000000"/>
              </a:solidFill>
              <a:latin typeface="Calibri"/>
              <a:ea typeface="Calibri"/>
              <a:cs typeface="Calibri"/>
              <a:sym typeface="Calibri"/>
            </a:endParaRPr>
          </a:p>
          <a:p>
            <a:pPr marL="342900" marR="0" lvl="0" indent="-342900" algn="l" rtl="0">
              <a:lnSpc>
                <a:spcPct val="150000"/>
              </a:lnSpc>
              <a:spcBef>
                <a:spcPts val="0"/>
              </a:spcBef>
              <a:spcAft>
                <a:spcPts val="0"/>
              </a:spcAft>
              <a:buClr>
                <a:schemeClr val="dk1"/>
              </a:buClr>
              <a:buSzPts val="2400"/>
              <a:buFont typeface="Calibri"/>
              <a:buChar char="•"/>
            </a:pPr>
            <a:r>
              <a:rPr lang="en-US" sz="2400" b="0" i="0" u="none" strike="noStrike" cap="none" dirty="0">
                <a:solidFill>
                  <a:schemeClr val="dk1"/>
                </a:solidFill>
                <a:latin typeface="Calibri"/>
                <a:ea typeface="Calibri"/>
                <a:cs typeface="Calibri"/>
                <a:sym typeface="Calibri"/>
              </a:rPr>
              <a:t>Multiple skull and facial fractures</a:t>
            </a:r>
            <a:endParaRPr sz="1400" b="0" i="0" u="none" strike="noStrike" cap="none" dirty="0">
              <a:solidFill>
                <a:srgbClr val="000000"/>
              </a:solidFill>
              <a:latin typeface="Calibri"/>
              <a:ea typeface="Calibri"/>
              <a:cs typeface="Calibri"/>
              <a:sym typeface="Calibri"/>
            </a:endParaRPr>
          </a:p>
          <a:p>
            <a:pPr marL="342900" marR="0" lvl="0" indent="-342900" algn="l" rtl="0">
              <a:lnSpc>
                <a:spcPct val="150000"/>
              </a:lnSpc>
              <a:spcBef>
                <a:spcPts val="0"/>
              </a:spcBef>
              <a:spcAft>
                <a:spcPts val="0"/>
              </a:spcAft>
              <a:buClr>
                <a:schemeClr val="dk1"/>
              </a:buClr>
              <a:buSzPts val="2400"/>
              <a:buFont typeface="Calibri"/>
              <a:buChar char="•"/>
            </a:pPr>
            <a:r>
              <a:rPr lang="en-US" sz="2400" b="0" i="0" u="none" strike="noStrike" cap="none" dirty="0">
                <a:solidFill>
                  <a:schemeClr val="dk1"/>
                </a:solidFill>
                <a:latin typeface="Calibri"/>
                <a:ea typeface="Calibri"/>
                <a:cs typeface="Calibri"/>
                <a:sym typeface="Calibri"/>
              </a:rPr>
              <a:t>Brain shifted to the left</a:t>
            </a:r>
            <a:endParaRPr sz="1400" b="0" i="0" u="none" strike="noStrike" cap="none" dirty="0">
              <a:solidFill>
                <a:srgbClr val="000000"/>
              </a:solidFill>
              <a:latin typeface="Calibri"/>
              <a:ea typeface="Calibri"/>
              <a:cs typeface="Calibri"/>
              <a:sym typeface="Calibri"/>
            </a:endParaRPr>
          </a:p>
          <a:p>
            <a:pPr marL="342900" marR="0" lvl="0" indent="-342900" algn="l" rtl="0">
              <a:lnSpc>
                <a:spcPct val="150000"/>
              </a:lnSpc>
              <a:spcBef>
                <a:spcPts val="0"/>
              </a:spcBef>
              <a:spcAft>
                <a:spcPts val="0"/>
              </a:spcAft>
              <a:buClr>
                <a:schemeClr val="dk1"/>
              </a:buClr>
              <a:buSzPts val="2400"/>
              <a:buFont typeface="Calibri"/>
              <a:buChar char="•"/>
            </a:pPr>
            <a:r>
              <a:rPr lang="en-US" sz="2400" b="0" i="0" u="none" strike="noStrike" cap="none" dirty="0">
                <a:solidFill>
                  <a:schemeClr val="dk1"/>
                </a:solidFill>
                <a:latin typeface="Calibri"/>
                <a:ea typeface="Calibri"/>
                <a:cs typeface="Calibri"/>
                <a:sym typeface="Calibri"/>
              </a:rPr>
              <a:t>(Not a concussion)</a:t>
            </a:r>
            <a:endParaRPr sz="1400" b="0" i="0" u="none" strike="noStrike" cap="none" dirty="0">
              <a:solidFill>
                <a:srgbClr val="000000"/>
              </a:solidFill>
              <a:latin typeface="Calibri"/>
              <a:ea typeface="Calibri"/>
              <a:cs typeface="Calibri"/>
              <a:sym typeface="Calibri"/>
            </a:endParaRPr>
          </a:p>
          <a:p>
            <a:pPr marL="342900" marR="0" lvl="0" indent="-342900" algn="l" rtl="0">
              <a:lnSpc>
                <a:spcPct val="150000"/>
              </a:lnSpc>
              <a:spcBef>
                <a:spcPts val="0"/>
              </a:spcBef>
              <a:spcAft>
                <a:spcPts val="0"/>
              </a:spcAft>
              <a:buClr>
                <a:schemeClr val="dk1"/>
              </a:buClr>
              <a:buSzPts val="2400"/>
              <a:buFont typeface="Calibri"/>
              <a:buChar char="•"/>
            </a:pPr>
            <a:r>
              <a:rPr lang="en-US" sz="2400" b="0" i="0" u="none" strike="noStrike" cap="none" dirty="0">
                <a:solidFill>
                  <a:schemeClr val="dk1"/>
                </a:solidFill>
                <a:latin typeface="Calibri"/>
                <a:ea typeface="Calibri"/>
                <a:cs typeface="Calibri"/>
                <a:sym typeface="Calibri"/>
              </a:rPr>
              <a:t>Recovers “beautifully”</a:t>
            </a:r>
            <a:endParaRPr sz="2400" b="0" i="0" u="none" strike="noStrike" cap="none" dirty="0">
              <a:solidFill>
                <a:schemeClr val="dk1"/>
              </a:solidFill>
              <a:latin typeface="Calibri"/>
              <a:ea typeface="Calibri"/>
              <a:cs typeface="Calibri"/>
              <a:sym typeface="Calibri"/>
            </a:endParaRPr>
          </a:p>
        </p:txBody>
      </p:sp>
      <p:sp>
        <p:nvSpPr>
          <p:cNvPr id="919" name="Google Shape;919;p44"/>
          <p:cNvSpPr txBox="1"/>
          <p:nvPr/>
        </p:nvSpPr>
        <p:spPr>
          <a:xfrm>
            <a:off x="7115479" y="1318876"/>
            <a:ext cx="4838504" cy="477053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Calibri"/>
                <a:ea typeface="Calibri"/>
                <a:cs typeface="Calibri"/>
                <a:sym typeface="Calibri"/>
              </a:rPr>
              <a:t>Zack Age: 5 years</a:t>
            </a:r>
            <a:endParaRPr sz="14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dirty="0">
              <a:solidFill>
                <a:schemeClr val="dk1"/>
              </a:solidFill>
              <a:latin typeface="Calibri"/>
              <a:ea typeface="Calibri"/>
              <a:cs typeface="Calibri"/>
              <a:sym typeface="Calibri"/>
            </a:endParaRPr>
          </a:p>
          <a:p>
            <a:pPr marL="342900" marR="0" lvl="0" indent="-342900" algn="l" rtl="0">
              <a:lnSpc>
                <a:spcPct val="150000"/>
              </a:lnSpc>
              <a:spcBef>
                <a:spcPts val="0"/>
              </a:spcBef>
              <a:spcAft>
                <a:spcPts val="0"/>
              </a:spcAft>
              <a:buClr>
                <a:schemeClr val="dk1"/>
              </a:buClr>
              <a:buSzPts val="2400"/>
              <a:buFont typeface="Calibri"/>
              <a:buChar char="•"/>
            </a:pPr>
            <a:r>
              <a:rPr lang="en-US" sz="2400" b="0" i="0" u="none" strike="noStrike" cap="none" dirty="0">
                <a:solidFill>
                  <a:schemeClr val="dk1"/>
                </a:solidFill>
                <a:latin typeface="Calibri"/>
                <a:ea typeface="Calibri"/>
                <a:cs typeface="Calibri"/>
                <a:sym typeface="Calibri"/>
              </a:rPr>
              <a:t>By October, “failing kindergarten”</a:t>
            </a:r>
            <a:endParaRPr sz="1400" b="0" i="0" u="none" strike="noStrike" cap="none" dirty="0">
              <a:solidFill>
                <a:srgbClr val="000000"/>
              </a:solidFill>
              <a:latin typeface="Calibri"/>
              <a:ea typeface="Calibri"/>
              <a:cs typeface="Calibri"/>
              <a:sym typeface="Calibri"/>
            </a:endParaRPr>
          </a:p>
          <a:p>
            <a:pPr marL="342900" marR="0" lvl="0" indent="-342900" algn="l" rtl="0">
              <a:lnSpc>
                <a:spcPct val="150000"/>
              </a:lnSpc>
              <a:spcBef>
                <a:spcPts val="0"/>
              </a:spcBef>
              <a:spcAft>
                <a:spcPts val="0"/>
              </a:spcAft>
              <a:buClr>
                <a:schemeClr val="dk1"/>
              </a:buClr>
              <a:buSzPts val="2400"/>
              <a:buFont typeface="Calibri"/>
              <a:buChar char="•"/>
            </a:pPr>
            <a:r>
              <a:rPr lang="en-US" sz="2400" b="0" i="0" u="none" strike="noStrike" cap="none" dirty="0">
                <a:solidFill>
                  <a:schemeClr val="dk1"/>
                </a:solidFill>
                <a:latin typeface="Calibri"/>
                <a:ea typeface="Calibri"/>
                <a:cs typeface="Calibri"/>
                <a:sym typeface="Calibri"/>
              </a:rPr>
              <a:t>Hitting other children</a:t>
            </a:r>
            <a:endParaRPr sz="1400" b="0" i="0" u="none" strike="noStrike" cap="none" dirty="0">
              <a:solidFill>
                <a:srgbClr val="000000"/>
              </a:solidFill>
              <a:latin typeface="Calibri"/>
              <a:ea typeface="Calibri"/>
              <a:cs typeface="Calibri"/>
              <a:sym typeface="Calibri"/>
            </a:endParaRPr>
          </a:p>
          <a:p>
            <a:pPr marL="342900" marR="0" lvl="0" indent="-342900" algn="l" rtl="0">
              <a:lnSpc>
                <a:spcPct val="150000"/>
              </a:lnSpc>
              <a:spcBef>
                <a:spcPts val="0"/>
              </a:spcBef>
              <a:spcAft>
                <a:spcPts val="0"/>
              </a:spcAft>
              <a:buClr>
                <a:schemeClr val="dk1"/>
              </a:buClr>
              <a:buSzPts val="2400"/>
              <a:buFont typeface="Calibri"/>
              <a:buChar char="•"/>
            </a:pPr>
            <a:r>
              <a:rPr lang="en-US" sz="2400" b="0" i="0" u="none" strike="noStrike" cap="none" dirty="0">
                <a:solidFill>
                  <a:schemeClr val="dk1"/>
                </a:solidFill>
                <a:latin typeface="Calibri"/>
                <a:ea typeface="Calibri"/>
                <a:cs typeface="Calibri"/>
                <a:sym typeface="Calibri"/>
              </a:rPr>
              <a:t>Wandering around the classroom</a:t>
            </a:r>
            <a:endParaRPr sz="1400" b="0" i="0" u="none" strike="noStrike" cap="none" dirty="0">
              <a:solidFill>
                <a:srgbClr val="000000"/>
              </a:solidFill>
              <a:latin typeface="Calibri"/>
              <a:ea typeface="Calibri"/>
              <a:cs typeface="Calibri"/>
              <a:sym typeface="Calibri"/>
            </a:endParaRPr>
          </a:p>
          <a:p>
            <a:pPr marL="342900" marR="0" lvl="0" indent="-342900" algn="l" rtl="0">
              <a:lnSpc>
                <a:spcPct val="150000"/>
              </a:lnSpc>
              <a:spcBef>
                <a:spcPts val="0"/>
              </a:spcBef>
              <a:spcAft>
                <a:spcPts val="0"/>
              </a:spcAft>
              <a:buClr>
                <a:schemeClr val="dk1"/>
              </a:buClr>
              <a:buSzPts val="2400"/>
              <a:buFont typeface="Calibri"/>
              <a:buChar char="•"/>
            </a:pPr>
            <a:r>
              <a:rPr lang="en-US" sz="2400" b="0" i="0" u="none" strike="noStrike" cap="none" dirty="0">
                <a:solidFill>
                  <a:schemeClr val="dk1"/>
                </a:solidFill>
                <a:latin typeface="Calibri"/>
                <a:ea typeface="Calibri"/>
                <a:cs typeface="Calibri"/>
                <a:sym typeface="Calibri"/>
              </a:rPr>
              <a:t>Disruptive</a:t>
            </a:r>
            <a:endParaRPr sz="1400" b="0" i="0" u="none" strike="noStrike" cap="none" dirty="0">
              <a:solidFill>
                <a:srgbClr val="000000"/>
              </a:solidFill>
              <a:latin typeface="Calibri"/>
              <a:ea typeface="Calibri"/>
              <a:cs typeface="Calibri"/>
              <a:sym typeface="Calibri"/>
            </a:endParaRPr>
          </a:p>
          <a:p>
            <a:pPr marL="342900" marR="0" lvl="0" indent="-342900" algn="l" rtl="0">
              <a:lnSpc>
                <a:spcPct val="150000"/>
              </a:lnSpc>
              <a:spcBef>
                <a:spcPts val="0"/>
              </a:spcBef>
              <a:spcAft>
                <a:spcPts val="0"/>
              </a:spcAft>
              <a:buClr>
                <a:schemeClr val="dk1"/>
              </a:buClr>
              <a:buSzPts val="2400"/>
              <a:buFont typeface="Calibri"/>
              <a:buChar char="•"/>
            </a:pPr>
            <a:r>
              <a:rPr lang="en-US" sz="2400" b="0" i="0" u="none" strike="noStrike" cap="none" dirty="0">
                <a:solidFill>
                  <a:schemeClr val="dk1"/>
                </a:solidFill>
                <a:latin typeface="Calibri"/>
                <a:ea typeface="Calibri"/>
                <a:cs typeface="Calibri"/>
                <a:sym typeface="Calibri"/>
              </a:rPr>
              <a:t>Impulsive</a:t>
            </a:r>
            <a:endParaRPr sz="1400" b="0" i="0" u="none" strike="noStrike" cap="none" dirty="0">
              <a:solidFill>
                <a:srgbClr val="000000"/>
              </a:solidFill>
              <a:latin typeface="Calibri"/>
              <a:ea typeface="Calibri"/>
              <a:cs typeface="Calibri"/>
              <a:sym typeface="Calibri"/>
            </a:endParaRPr>
          </a:p>
          <a:p>
            <a:pPr marL="342900" marR="0" lvl="0" indent="-342900" algn="l" rtl="0">
              <a:lnSpc>
                <a:spcPct val="150000"/>
              </a:lnSpc>
              <a:spcBef>
                <a:spcPts val="0"/>
              </a:spcBef>
              <a:spcAft>
                <a:spcPts val="0"/>
              </a:spcAft>
              <a:buClr>
                <a:schemeClr val="dk1"/>
              </a:buClr>
              <a:buSzPts val="2400"/>
              <a:buFont typeface="Calibri"/>
              <a:buChar char="•"/>
            </a:pPr>
            <a:r>
              <a:rPr lang="en-US" sz="2400" b="0" i="0" u="none" strike="noStrike" cap="none" dirty="0">
                <a:solidFill>
                  <a:schemeClr val="dk1"/>
                </a:solidFill>
                <a:latin typeface="Calibri"/>
                <a:ea typeface="Calibri"/>
                <a:cs typeface="Calibri"/>
                <a:sym typeface="Calibri"/>
              </a:rPr>
              <a:t>Not identified as having had a TBI</a:t>
            </a:r>
            <a:endParaRPr sz="1400" b="0" i="0" u="none" strike="noStrike" cap="none" dirty="0">
              <a:solidFill>
                <a:srgbClr val="000000"/>
              </a:solidFill>
              <a:latin typeface="Calibri"/>
              <a:ea typeface="Calibri"/>
              <a:cs typeface="Calibri"/>
              <a:sym typeface="Calibri"/>
            </a:endParaRPr>
          </a:p>
          <a:p>
            <a:pPr marL="342900" marR="0" lvl="0" indent="-342900" algn="l" rtl="0">
              <a:lnSpc>
                <a:spcPct val="150000"/>
              </a:lnSpc>
              <a:spcBef>
                <a:spcPts val="0"/>
              </a:spcBef>
              <a:spcAft>
                <a:spcPts val="0"/>
              </a:spcAft>
              <a:buClr>
                <a:schemeClr val="dk1"/>
              </a:buClr>
              <a:buSzPts val="2400"/>
              <a:buFont typeface="Calibri"/>
              <a:buChar char="•"/>
            </a:pPr>
            <a:r>
              <a:rPr lang="en-US" sz="2400" b="0" i="0" u="none" strike="noStrike" cap="none" dirty="0">
                <a:solidFill>
                  <a:schemeClr val="dk1"/>
                </a:solidFill>
                <a:latin typeface="Calibri"/>
                <a:ea typeface="Calibri"/>
                <a:cs typeface="Calibri"/>
                <a:sym typeface="Calibri"/>
              </a:rPr>
              <a:t>“Just a boy being a boy”</a:t>
            </a:r>
            <a:endParaRPr sz="2400" b="0" i="0" u="none" strike="noStrike" cap="none" dirty="0">
              <a:solidFill>
                <a:schemeClr val="dk1"/>
              </a:solidFill>
              <a:latin typeface="Calibri"/>
              <a:ea typeface="Calibri"/>
              <a:cs typeface="Calibri"/>
              <a:sym typeface="Calibri"/>
            </a:endParaRPr>
          </a:p>
        </p:txBody>
      </p:sp>
      <p:sp>
        <p:nvSpPr>
          <p:cNvPr id="920" name="Google Shape;920;p44"/>
          <p:cNvSpPr/>
          <p:nvPr/>
        </p:nvSpPr>
        <p:spPr>
          <a:xfrm>
            <a:off x="56147" y="229864"/>
            <a:ext cx="10531063" cy="872504"/>
          </a:xfrm>
          <a:prstGeom prst="rect">
            <a:avLst/>
          </a:prstGeom>
          <a:solidFill>
            <a:srgbClr val="1D5EAC"/>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21" name="Google Shape;921;p44"/>
          <p:cNvSpPr txBox="1"/>
          <p:nvPr/>
        </p:nvSpPr>
        <p:spPr>
          <a:xfrm>
            <a:off x="361004" y="256007"/>
            <a:ext cx="9978053"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dirty="0">
                <a:solidFill>
                  <a:schemeClr val="lt1"/>
                </a:solidFill>
                <a:latin typeface="Calibri"/>
                <a:ea typeface="Calibri"/>
                <a:cs typeface="Calibri"/>
                <a:sym typeface="Calibri"/>
              </a:rPr>
              <a:t>When there is no transition and follow up  </a:t>
            </a:r>
            <a:endParaRPr sz="4400" b="0" i="0" u="none" strike="noStrike" cap="none" dirty="0">
              <a:solidFill>
                <a:schemeClr val="lt1"/>
              </a:solidFill>
              <a:latin typeface="Calibri"/>
              <a:ea typeface="Calibri"/>
              <a:cs typeface="Calibri"/>
              <a:sym typeface="Calibri"/>
            </a:endParaRPr>
          </a:p>
        </p:txBody>
      </p:sp>
      <p:pic>
        <p:nvPicPr>
          <p:cNvPr id="922" name="Google Shape;922;p4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756716" y="1332233"/>
            <a:ext cx="2070783" cy="2070119"/>
          </a:xfrm>
          <a:prstGeom prst="rect">
            <a:avLst/>
          </a:prstGeom>
          <a:noFill/>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258842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26"/>
        <p:cNvGrpSpPr/>
        <p:nvPr/>
      </p:nvGrpSpPr>
      <p:grpSpPr>
        <a:xfrm>
          <a:off x="0" y="0"/>
          <a:ext cx="0" cy="0"/>
          <a:chOff x="0" y="0"/>
          <a:chExt cx="0" cy="0"/>
        </a:xfrm>
      </p:grpSpPr>
      <p:pic>
        <p:nvPicPr>
          <p:cNvPr id="927" name="Google Shape;927;p4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257" y="-29290"/>
            <a:ext cx="12192000" cy="6874933"/>
          </a:xfrm>
          <a:prstGeom prst="rect">
            <a:avLst/>
          </a:prstGeom>
          <a:noFill/>
          <a:ln>
            <a:noFill/>
          </a:ln>
        </p:spPr>
      </p:pic>
      <p:sp>
        <p:nvSpPr>
          <p:cNvPr id="929" name="Google Shape;929;p46"/>
          <p:cNvSpPr txBox="1"/>
          <p:nvPr/>
        </p:nvSpPr>
        <p:spPr>
          <a:xfrm>
            <a:off x="2639505" y="2658359"/>
            <a:ext cx="473206" cy="369332"/>
          </a:xfrm>
          <a:prstGeom prst="rect">
            <a:avLst/>
          </a:prstGeom>
          <a:noFill/>
          <a:ln>
            <a:noFill/>
          </a:ln>
        </p:spPr>
        <p:txBody>
          <a:bodyPr spcFirstLastPara="1" wrap="square" lIns="91425" tIns="45700" rIns="91425" bIns="45700" anchor="t" anchorCtr="0">
            <a:spAutoFit/>
          </a:bodyPr>
          <a:lstStyle/>
          <a:p>
            <a:pPr marL="285750" marR="0" lvl="0" indent="-17145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930" name="Google Shape;930;p46"/>
          <p:cNvSpPr/>
          <p:nvPr/>
        </p:nvSpPr>
        <p:spPr>
          <a:xfrm>
            <a:off x="7257" y="113937"/>
            <a:ext cx="4063581" cy="1110900"/>
          </a:xfrm>
          <a:prstGeom prst="rect">
            <a:avLst/>
          </a:prstGeom>
          <a:solidFill>
            <a:srgbClr val="1D5EAC"/>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400" b="0" i="0" u="none" strike="noStrike" cap="none" dirty="0">
                <a:solidFill>
                  <a:schemeClr val="lt1"/>
                </a:solidFill>
                <a:latin typeface="Calibri"/>
                <a:ea typeface="Calibri"/>
                <a:cs typeface="Calibri"/>
                <a:sym typeface="Calibri"/>
              </a:rPr>
              <a:t>Families</a:t>
            </a:r>
            <a:endParaRPr sz="1600" b="0" i="0" u="none" strike="noStrike" cap="none" dirty="0">
              <a:solidFill>
                <a:srgbClr val="000000"/>
              </a:solidFill>
              <a:latin typeface="Arial"/>
              <a:ea typeface="Arial"/>
              <a:cs typeface="Arial"/>
              <a:sym typeface="Arial"/>
            </a:endParaRPr>
          </a:p>
        </p:txBody>
      </p:sp>
      <p:sp>
        <p:nvSpPr>
          <p:cNvPr id="931" name="Google Shape;931;p46"/>
          <p:cNvSpPr txBox="1"/>
          <p:nvPr/>
        </p:nvSpPr>
        <p:spPr>
          <a:xfrm>
            <a:off x="4686648" y="2292063"/>
            <a:ext cx="672722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latin typeface="Calibri"/>
                <a:ea typeface="Calibri"/>
                <a:cs typeface="Calibri"/>
                <a:sym typeface="Calibri"/>
              </a:rPr>
              <a:t>Schwartz, 2003; Anderson, </a:t>
            </a:r>
            <a:r>
              <a:rPr lang="en-US" sz="1400" b="0" i="0" u="none" strike="noStrike" cap="none" dirty="0" err="1">
                <a:solidFill>
                  <a:schemeClr val="dk1"/>
                </a:solidFill>
                <a:latin typeface="Calibri"/>
                <a:ea typeface="Calibri"/>
                <a:cs typeface="Calibri"/>
                <a:sym typeface="Calibri"/>
              </a:rPr>
              <a:t>Catroppa</a:t>
            </a:r>
            <a:r>
              <a:rPr lang="en-US" sz="1400" b="0" i="0" u="none" strike="noStrike" cap="none" dirty="0">
                <a:solidFill>
                  <a:schemeClr val="dk1"/>
                </a:solidFill>
                <a:latin typeface="Calibri"/>
                <a:ea typeface="Calibri"/>
                <a:cs typeface="Calibri"/>
                <a:sym typeface="Calibri"/>
              </a:rPr>
              <a:t>, Dudgeon, et al., 2006; Taylor, </a:t>
            </a:r>
            <a:r>
              <a:rPr lang="en-US" sz="1400" b="0" i="0" u="none" strike="noStrike" cap="none" dirty="0" err="1">
                <a:solidFill>
                  <a:schemeClr val="dk1"/>
                </a:solidFill>
                <a:latin typeface="Calibri"/>
                <a:ea typeface="Calibri"/>
                <a:cs typeface="Calibri"/>
                <a:sym typeface="Calibri"/>
              </a:rPr>
              <a:t>Swartwout</a:t>
            </a:r>
            <a:r>
              <a:rPr lang="en-US" sz="1400" b="0" i="0" u="none" strike="noStrike" cap="none" dirty="0">
                <a:solidFill>
                  <a:schemeClr val="dk1"/>
                </a:solidFill>
                <a:latin typeface="Calibri"/>
                <a:ea typeface="Calibri"/>
                <a:cs typeface="Calibri"/>
                <a:sym typeface="Calibri"/>
              </a:rPr>
              <a:t> et al., 2008</a:t>
            </a:r>
            <a:endParaRPr sz="1400" b="0" i="0" u="none" strike="noStrike" cap="none" dirty="0">
              <a:solidFill>
                <a:schemeClr val="dk1"/>
              </a:solidFill>
              <a:latin typeface="Calibri"/>
              <a:ea typeface="Calibri"/>
              <a:cs typeface="Calibri"/>
              <a:sym typeface="Calibri"/>
            </a:endParaRPr>
          </a:p>
        </p:txBody>
      </p:sp>
      <p:sp>
        <p:nvSpPr>
          <p:cNvPr id="932" name="Google Shape;932;p46"/>
          <p:cNvSpPr txBox="1"/>
          <p:nvPr/>
        </p:nvSpPr>
        <p:spPr>
          <a:xfrm>
            <a:off x="2876108" y="1406617"/>
            <a:ext cx="8936299" cy="954107"/>
          </a:xfrm>
          <a:prstGeom prst="rect">
            <a:avLst/>
          </a:prstGeom>
          <a:solidFill>
            <a:schemeClr val="bg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0" i="0" u="none" strike="noStrike" cap="none" dirty="0">
                <a:solidFill>
                  <a:schemeClr val="dk1"/>
                </a:solidFill>
                <a:latin typeface="Calibri"/>
                <a:ea typeface="Calibri"/>
                <a:cs typeface="Calibri"/>
                <a:sym typeface="Calibri"/>
              </a:rPr>
              <a:t>Where there was family dysfunction/poor coping, the child had greater dysfunction</a:t>
            </a:r>
            <a:endParaRPr sz="1800" b="0" i="0" u="none" strike="noStrike" cap="none" dirty="0">
              <a:solidFill>
                <a:schemeClr val="dk1"/>
              </a:solidFill>
              <a:latin typeface="Calibri"/>
              <a:ea typeface="Calibri"/>
              <a:cs typeface="Calibri"/>
              <a:sym typeface="Calibri"/>
            </a:endParaRPr>
          </a:p>
        </p:txBody>
      </p:sp>
      <p:sp>
        <p:nvSpPr>
          <p:cNvPr id="933" name="Google Shape;933;p46"/>
          <p:cNvSpPr txBox="1"/>
          <p:nvPr/>
        </p:nvSpPr>
        <p:spPr>
          <a:xfrm>
            <a:off x="8322906" y="1129004"/>
            <a:ext cx="18473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34" name="Google Shape;934;p46"/>
          <p:cNvSpPr txBox="1"/>
          <p:nvPr/>
        </p:nvSpPr>
        <p:spPr>
          <a:xfrm>
            <a:off x="1362269" y="4301412"/>
            <a:ext cx="18473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35" name="Google Shape;935;p46"/>
          <p:cNvSpPr txBox="1"/>
          <p:nvPr/>
        </p:nvSpPr>
        <p:spPr>
          <a:xfrm>
            <a:off x="6245881" y="3784274"/>
            <a:ext cx="5857515" cy="1384954"/>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0" i="0" u="none" strike="noStrike" cap="none" dirty="0">
                <a:solidFill>
                  <a:schemeClr val="dk1"/>
                </a:solidFill>
                <a:latin typeface="Calibri"/>
                <a:ea typeface="Calibri"/>
                <a:cs typeface="Calibri"/>
                <a:sym typeface="Calibri"/>
              </a:rPr>
              <a:t>Families reported needing information, emotional support and access to community-based services</a:t>
            </a:r>
            <a:endParaRPr sz="2800" b="0" i="0" u="none" strike="noStrike" cap="none" dirty="0">
              <a:solidFill>
                <a:schemeClr val="dk1"/>
              </a:solidFill>
              <a:latin typeface="Calibri"/>
              <a:ea typeface="Calibri"/>
              <a:cs typeface="Calibri"/>
              <a:sym typeface="Calibri"/>
            </a:endParaRPr>
          </a:p>
        </p:txBody>
      </p:sp>
      <p:sp>
        <p:nvSpPr>
          <p:cNvPr id="936" name="Google Shape;936;p46"/>
          <p:cNvSpPr txBox="1"/>
          <p:nvPr/>
        </p:nvSpPr>
        <p:spPr>
          <a:xfrm>
            <a:off x="10646081" y="5169228"/>
            <a:ext cx="116632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Jones, 2017</a:t>
            </a:r>
            <a:endParaRPr sz="1400" b="0" i="0" u="none" strike="noStrike" cap="none">
              <a:solidFill>
                <a:schemeClr val="dk1"/>
              </a:solidFill>
              <a:latin typeface="Calibri"/>
              <a:ea typeface="Calibri"/>
              <a:cs typeface="Calibri"/>
              <a:sym typeface="Calibri"/>
            </a:endParaRPr>
          </a:p>
        </p:txBody>
      </p:sp>
      <p:pic>
        <p:nvPicPr>
          <p:cNvPr id="937" name="Google Shape;937;p4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39230" y="2711397"/>
            <a:ext cx="5410790" cy="3607194"/>
          </a:xfrm>
          <a:prstGeom prst="rect">
            <a:avLst/>
          </a:prstGeom>
          <a:noFill/>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130104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41"/>
        <p:cNvGrpSpPr/>
        <p:nvPr/>
      </p:nvGrpSpPr>
      <p:grpSpPr>
        <a:xfrm>
          <a:off x="0" y="0"/>
          <a:ext cx="0" cy="0"/>
          <a:chOff x="0" y="0"/>
          <a:chExt cx="0" cy="0"/>
        </a:xfrm>
      </p:grpSpPr>
      <p:pic>
        <p:nvPicPr>
          <p:cNvPr id="942" name="Google Shape;942;p4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16933"/>
            <a:ext cx="12192000" cy="6874933"/>
          </a:xfrm>
          <a:prstGeom prst="rect">
            <a:avLst/>
          </a:prstGeom>
          <a:noFill/>
          <a:ln>
            <a:noFill/>
          </a:ln>
        </p:spPr>
      </p:pic>
      <p:sp>
        <p:nvSpPr>
          <p:cNvPr id="943" name="Google Shape;943;p47"/>
          <p:cNvSpPr/>
          <p:nvPr/>
        </p:nvSpPr>
        <p:spPr>
          <a:xfrm>
            <a:off x="2040124" y="2169824"/>
            <a:ext cx="7992208" cy="1250709"/>
          </a:xfrm>
          <a:prstGeom prst="rect">
            <a:avLst/>
          </a:prstGeom>
          <a:solidFill>
            <a:srgbClr val="1D5EAC"/>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dirty="0">
                <a:solidFill>
                  <a:schemeClr val="lt1"/>
                </a:solidFill>
                <a:latin typeface="Calibri"/>
                <a:ea typeface="Calibri"/>
                <a:cs typeface="Calibri"/>
                <a:sym typeface="Calibri"/>
              </a:rPr>
              <a:t>Long-Term Consequences of TBI</a:t>
            </a:r>
            <a:endParaRPr sz="44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6440597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48"/>
        <p:cNvGrpSpPr/>
        <p:nvPr/>
      </p:nvGrpSpPr>
      <p:grpSpPr>
        <a:xfrm>
          <a:off x="0" y="0"/>
          <a:ext cx="0" cy="0"/>
          <a:chOff x="0" y="0"/>
          <a:chExt cx="0" cy="0"/>
        </a:xfrm>
      </p:grpSpPr>
      <p:pic>
        <p:nvPicPr>
          <p:cNvPr id="949" name="Google Shape;949;p4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95086"/>
            <a:ext cx="12192000" cy="6874933"/>
          </a:xfrm>
          <a:prstGeom prst="rect">
            <a:avLst/>
          </a:prstGeom>
          <a:noFill/>
          <a:ln>
            <a:noFill/>
          </a:ln>
        </p:spPr>
      </p:pic>
      <p:sp>
        <p:nvSpPr>
          <p:cNvPr id="951" name="Google Shape;951;p48"/>
          <p:cNvSpPr txBox="1"/>
          <p:nvPr/>
        </p:nvSpPr>
        <p:spPr>
          <a:xfrm>
            <a:off x="2639505" y="2658359"/>
            <a:ext cx="473206" cy="369332"/>
          </a:xfrm>
          <a:prstGeom prst="rect">
            <a:avLst/>
          </a:prstGeom>
          <a:noFill/>
          <a:ln>
            <a:noFill/>
          </a:ln>
        </p:spPr>
        <p:txBody>
          <a:bodyPr spcFirstLastPara="1" wrap="square" lIns="91425" tIns="45700" rIns="91425" bIns="45700" anchor="t" anchorCtr="0">
            <a:spAutoFit/>
          </a:bodyPr>
          <a:lstStyle/>
          <a:p>
            <a:pPr marL="285750" marR="0" lvl="0" indent="-17145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952" name="Google Shape;952;p48"/>
          <p:cNvSpPr/>
          <p:nvPr/>
        </p:nvSpPr>
        <p:spPr>
          <a:xfrm>
            <a:off x="0" y="191201"/>
            <a:ext cx="9075783" cy="1295400"/>
          </a:xfrm>
          <a:prstGeom prst="rect">
            <a:avLst/>
          </a:prstGeom>
          <a:solidFill>
            <a:srgbClr val="1D5EAC"/>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4000" b="0" i="0" u="none" strike="noStrike" cap="none" dirty="0">
                <a:solidFill>
                  <a:schemeClr val="lt1"/>
                </a:solidFill>
                <a:latin typeface="Calibri"/>
                <a:ea typeface="Calibri"/>
                <a:cs typeface="Calibri"/>
                <a:sym typeface="Calibri"/>
              </a:rPr>
              <a:t>Need for Ongoing Monitoring/Treatment</a:t>
            </a:r>
            <a:endParaRPr sz="1800" b="0" i="0" u="none" strike="noStrike" cap="none" dirty="0">
              <a:solidFill>
                <a:srgbClr val="000000"/>
              </a:solidFill>
              <a:latin typeface="Arial"/>
              <a:ea typeface="Arial"/>
              <a:cs typeface="Arial"/>
              <a:sym typeface="Arial"/>
            </a:endParaRPr>
          </a:p>
        </p:txBody>
      </p:sp>
      <p:sp>
        <p:nvSpPr>
          <p:cNvPr id="953" name="Google Shape;953;p48"/>
          <p:cNvSpPr txBox="1"/>
          <p:nvPr/>
        </p:nvSpPr>
        <p:spPr>
          <a:xfrm>
            <a:off x="1079500" y="1790987"/>
            <a:ext cx="4320451" cy="446272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dirty="0">
                <a:solidFill>
                  <a:schemeClr val="dk1"/>
                </a:solidFill>
                <a:latin typeface="Calibri"/>
                <a:ea typeface="Calibri"/>
                <a:cs typeface="Calibri"/>
                <a:sym typeface="Calibri"/>
              </a:rPr>
              <a:t>All ages: More likely to</a:t>
            </a:r>
            <a:endParaRPr sz="1400" b="1" i="0" u="none" strike="noStrike" cap="none" dirty="0">
              <a:solidFill>
                <a:srgbClr val="000000"/>
              </a:solidFill>
              <a:latin typeface="Calibri"/>
              <a:ea typeface="Calibri"/>
              <a:cs typeface="Calibri"/>
              <a:sym typeface="Calibri"/>
            </a:endParaRPr>
          </a:p>
          <a:p>
            <a:pPr marL="457200" marR="0" lvl="0" indent="-457200" algn="l" rtl="0">
              <a:lnSpc>
                <a:spcPct val="150000"/>
              </a:lnSpc>
              <a:spcBef>
                <a:spcPts val="0"/>
              </a:spcBef>
              <a:spcAft>
                <a:spcPts val="0"/>
              </a:spcAft>
              <a:buClr>
                <a:schemeClr val="dk1"/>
              </a:buClr>
              <a:buSzPts val="2800"/>
              <a:buFont typeface="Calibri"/>
              <a:buChar char="•"/>
            </a:pPr>
            <a:r>
              <a:rPr lang="en-US" sz="2800" b="0" i="0" u="none" strike="noStrike" cap="none" dirty="0">
                <a:solidFill>
                  <a:schemeClr val="dk1"/>
                </a:solidFill>
                <a:latin typeface="Calibri"/>
                <a:ea typeface="Calibri"/>
                <a:cs typeface="Calibri"/>
                <a:sym typeface="Calibri"/>
              </a:rPr>
              <a:t>Have another injury</a:t>
            </a:r>
            <a:endParaRPr sz="1400" b="0" i="0" u="none" strike="noStrike" cap="none" dirty="0">
              <a:solidFill>
                <a:srgbClr val="000000"/>
              </a:solidFill>
              <a:latin typeface="Calibri"/>
              <a:ea typeface="Calibri"/>
              <a:cs typeface="Calibri"/>
              <a:sym typeface="Calibri"/>
            </a:endParaRPr>
          </a:p>
          <a:p>
            <a:pPr marL="457200" marR="0" lvl="0" indent="-457200" algn="l" rtl="0">
              <a:lnSpc>
                <a:spcPct val="150000"/>
              </a:lnSpc>
              <a:spcBef>
                <a:spcPts val="0"/>
              </a:spcBef>
              <a:spcAft>
                <a:spcPts val="0"/>
              </a:spcAft>
              <a:buClr>
                <a:schemeClr val="dk1"/>
              </a:buClr>
              <a:buSzPts val="2800"/>
              <a:buFont typeface="Calibri"/>
              <a:buChar char="•"/>
            </a:pPr>
            <a:r>
              <a:rPr lang="en-US" sz="2800" b="1" i="0" u="none" strike="noStrike" cap="none" dirty="0">
                <a:solidFill>
                  <a:schemeClr val="dk1"/>
                </a:solidFill>
                <a:latin typeface="Calibri"/>
                <a:ea typeface="Calibri"/>
                <a:cs typeface="Calibri"/>
                <a:sym typeface="Calibri"/>
              </a:rPr>
              <a:t>Become obese</a:t>
            </a:r>
            <a:endParaRPr sz="1400" b="1" i="0" u="none" strike="noStrike" cap="none" dirty="0">
              <a:solidFill>
                <a:srgbClr val="000000"/>
              </a:solidFill>
              <a:latin typeface="Calibri"/>
              <a:ea typeface="Calibri"/>
              <a:cs typeface="Calibri"/>
              <a:sym typeface="Calibri"/>
            </a:endParaRPr>
          </a:p>
          <a:p>
            <a:pPr marL="457200" marR="0" lvl="0" indent="-457200" algn="l" rtl="0">
              <a:lnSpc>
                <a:spcPct val="150000"/>
              </a:lnSpc>
              <a:spcBef>
                <a:spcPts val="0"/>
              </a:spcBef>
              <a:spcAft>
                <a:spcPts val="0"/>
              </a:spcAft>
              <a:buClr>
                <a:schemeClr val="dk1"/>
              </a:buClr>
              <a:buSzPts val="2800"/>
              <a:buFont typeface="Calibri"/>
              <a:buChar char="•"/>
            </a:pPr>
            <a:r>
              <a:rPr lang="en-US" sz="2800" b="0" i="0" u="none" strike="noStrike" cap="none" dirty="0">
                <a:solidFill>
                  <a:schemeClr val="dk1"/>
                </a:solidFill>
                <a:latin typeface="Calibri"/>
                <a:ea typeface="Calibri"/>
                <a:cs typeface="Calibri"/>
                <a:sym typeface="Calibri"/>
              </a:rPr>
              <a:t>Be incarcerated</a:t>
            </a:r>
            <a:endParaRPr sz="1400" b="0" i="0" u="none" strike="noStrike" cap="none" dirty="0">
              <a:solidFill>
                <a:srgbClr val="000000"/>
              </a:solidFill>
              <a:latin typeface="Calibri"/>
              <a:ea typeface="Calibri"/>
              <a:cs typeface="Calibri"/>
              <a:sym typeface="Calibri"/>
            </a:endParaRPr>
          </a:p>
          <a:p>
            <a:pPr marL="457200" marR="0" lvl="0" indent="-457200" algn="l" rtl="0">
              <a:lnSpc>
                <a:spcPct val="150000"/>
              </a:lnSpc>
              <a:spcBef>
                <a:spcPts val="0"/>
              </a:spcBef>
              <a:spcAft>
                <a:spcPts val="0"/>
              </a:spcAft>
              <a:buClr>
                <a:schemeClr val="dk1"/>
              </a:buClr>
              <a:buSzPts val="2800"/>
              <a:buFont typeface="Calibri"/>
              <a:buChar char="•"/>
            </a:pPr>
            <a:r>
              <a:rPr lang="en-US" sz="2800" b="0" i="0" u="none" strike="noStrike" cap="none" dirty="0">
                <a:solidFill>
                  <a:schemeClr val="dk1"/>
                </a:solidFill>
                <a:latin typeface="Calibri"/>
                <a:ea typeface="Calibri"/>
                <a:cs typeface="Calibri"/>
                <a:sym typeface="Calibri"/>
              </a:rPr>
              <a:t>Abuse substances</a:t>
            </a:r>
            <a:endParaRPr sz="1400" b="0" i="0" u="none" strike="noStrike" cap="none" dirty="0">
              <a:solidFill>
                <a:srgbClr val="000000"/>
              </a:solidFill>
              <a:latin typeface="Calibri"/>
              <a:ea typeface="Calibri"/>
              <a:cs typeface="Calibri"/>
              <a:sym typeface="Calibri"/>
            </a:endParaRPr>
          </a:p>
          <a:p>
            <a:pPr marL="457200" marR="0" lvl="0" indent="-457200" algn="l" rtl="0">
              <a:lnSpc>
                <a:spcPct val="150000"/>
              </a:lnSpc>
              <a:spcBef>
                <a:spcPts val="0"/>
              </a:spcBef>
              <a:spcAft>
                <a:spcPts val="0"/>
              </a:spcAft>
              <a:buClr>
                <a:schemeClr val="dk1"/>
              </a:buClr>
              <a:buSzPts val="2800"/>
              <a:buFont typeface="Calibri"/>
              <a:buChar char="•"/>
            </a:pPr>
            <a:r>
              <a:rPr lang="en-US" sz="2800" b="0" i="0" u="none" strike="noStrike" cap="none" dirty="0">
                <a:solidFill>
                  <a:schemeClr val="dk1"/>
                </a:solidFill>
                <a:latin typeface="Calibri"/>
                <a:ea typeface="Calibri"/>
                <a:cs typeface="Calibri"/>
                <a:sym typeface="Calibri"/>
              </a:rPr>
              <a:t>Become depressed</a:t>
            </a:r>
            <a:endParaRPr sz="1400" b="0" i="0" u="none" strike="noStrike" cap="none" dirty="0">
              <a:solidFill>
                <a:srgbClr val="000000"/>
              </a:solidFill>
              <a:latin typeface="Calibri"/>
              <a:ea typeface="Calibri"/>
              <a:cs typeface="Calibri"/>
              <a:sym typeface="Calibri"/>
            </a:endParaRPr>
          </a:p>
          <a:p>
            <a:pPr marL="457200" marR="0" lvl="0" indent="-457200" algn="l" rtl="0">
              <a:lnSpc>
                <a:spcPct val="150000"/>
              </a:lnSpc>
              <a:spcBef>
                <a:spcPts val="0"/>
              </a:spcBef>
              <a:spcAft>
                <a:spcPts val="0"/>
              </a:spcAft>
              <a:buClr>
                <a:schemeClr val="dk1"/>
              </a:buClr>
              <a:buSzPts val="2800"/>
              <a:buFont typeface="Calibri"/>
              <a:buChar char="•"/>
            </a:pPr>
            <a:r>
              <a:rPr lang="en-US" sz="2800" b="0" i="0" u="none" strike="noStrike" cap="none" dirty="0">
                <a:solidFill>
                  <a:schemeClr val="dk1"/>
                </a:solidFill>
                <a:latin typeface="Calibri"/>
                <a:ea typeface="Calibri"/>
                <a:cs typeface="Calibri"/>
                <a:sym typeface="Calibri"/>
              </a:rPr>
              <a:t>Be socially isolated</a:t>
            </a:r>
            <a:endParaRPr sz="2800" b="0" i="0" u="none" strike="noStrike" cap="none" dirty="0">
              <a:solidFill>
                <a:schemeClr val="dk1"/>
              </a:solidFill>
              <a:latin typeface="Calibri"/>
              <a:ea typeface="Calibri"/>
              <a:cs typeface="Calibri"/>
              <a:sym typeface="Calibri"/>
            </a:endParaRPr>
          </a:p>
        </p:txBody>
      </p:sp>
      <p:pic>
        <p:nvPicPr>
          <p:cNvPr id="954" name="Google Shape;954;p4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049876" y="2191634"/>
            <a:ext cx="5492199" cy="3661466"/>
          </a:xfrm>
          <a:prstGeom prst="rect">
            <a:avLst/>
          </a:prstGeom>
          <a:noFill/>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922230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67"/>
        <p:cNvGrpSpPr/>
        <p:nvPr/>
      </p:nvGrpSpPr>
      <p:grpSpPr>
        <a:xfrm>
          <a:off x="0" y="0"/>
          <a:ext cx="0" cy="0"/>
          <a:chOff x="0" y="0"/>
          <a:chExt cx="0" cy="0"/>
        </a:xfrm>
      </p:grpSpPr>
      <p:pic>
        <p:nvPicPr>
          <p:cNvPr id="968" name="Google Shape;968;p5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28551"/>
            <a:ext cx="12192000" cy="6874933"/>
          </a:xfrm>
          <a:prstGeom prst="rect">
            <a:avLst/>
          </a:prstGeom>
          <a:noFill/>
          <a:ln>
            <a:noFill/>
          </a:ln>
        </p:spPr>
      </p:pic>
      <p:sp>
        <p:nvSpPr>
          <p:cNvPr id="970" name="Google Shape;970;p50"/>
          <p:cNvSpPr/>
          <p:nvPr/>
        </p:nvSpPr>
        <p:spPr>
          <a:xfrm>
            <a:off x="-1" y="276117"/>
            <a:ext cx="6117021" cy="908900"/>
          </a:xfrm>
          <a:prstGeom prst="rect">
            <a:avLst/>
          </a:prstGeom>
          <a:solidFill>
            <a:srgbClr val="1D5EAC"/>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E5595"/>
              </a:solidFill>
              <a:latin typeface="Calibri"/>
              <a:ea typeface="Calibri"/>
              <a:cs typeface="Calibri"/>
              <a:sym typeface="Calibri"/>
            </a:endParaRPr>
          </a:p>
        </p:txBody>
      </p:sp>
      <p:sp>
        <p:nvSpPr>
          <p:cNvPr id="971" name="Google Shape;971;p50"/>
          <p:cNvSpPr txBox="1"/>
          <p:nvPr/>
        </p:nvSpPr>
        <p:spPr>
          <a:xfrm>
            <a:off x="572689" y="412992"/>
            <a:ext cx="5186561"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dirty="0">
                <a:solidFill>
                  <a:schemeClr val="lt1"/>
                </a:solidFill>
                <a:latin typeface="Calibri"/>
                <a:ea typeface="Calibri"/>
                <a:cs typeface="Calibri"/>
                <a:sym typeface="Calibri"/>
              </a:rPr>
              <a:t>Juvenile Justice System</a:t>
            </a:r>
            <a:endParaRPr sz="1400" b="0" i="0" u="none" strike="noStrike" cap="none" dirty="0">
              <a:solidFill>
                <a:srgbClr val="000000"/>
              </a:solidFill>
              <a:latin typeface="Arial"/>
              <a:ea typeface="Arial"/>
              <a:cs typeface="Arial"/>
              <a:sym typeface="Arial"/>
            </a:endParaRPr>
          </a:p>
        </p:txBody>
      </p:sp>
      <p:sp>
        <p:nvSpPr>
          <p:cNvPr id="972" name="Google Shape;972;p50"/>
          <p:cNvSpPr txBox="1"/>
          <p:nvPr/>
        </p:nvSpPr>
        <p:spPr>
          <a:xfrm>
            <a:off x="572689" y="1439732"/>
            <a:ext cx="10553611" cy="1384995"/>
          </a:xfrm>
          <a:prstGeom prst="rect">
            <a:avLst/>
          </a:prstGeom>
          <a:solidFill>
            <a:schemeClr val="lt1"/>
          </a:solid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chemeClr val="dk1"/>
              </a:buClr>
              <a:buSzPts val="2800"/>
              <a:buFont typeface="Calibri"/>
              <a:buChar char="•"/>
            </a:pPr>
            <a:r>
              <a:rPr lang="en-US" sz="2800" b="0" i="0" u="none" strike="noStrike" cap="none" dirty="0">
                <a:solidFill>
                  <a:schemeClr val="dk1"/>
                </a:solidFill>
                <a:latin typeface="Calibri"/>
                <a:ea typeface="Calibri"/>
                <a:cs typeface="Calibri"/>
                <a:sym typeface="Calibri"/>
              </a:rPr>
              <a:t>Within 5 years post injury, nearly 1/3 report some involvement with criminal justice system 	                                                                                                                                                                                   	</a:t>
            </a:r>
            <a:endParaRPr sz="1400" b="0" i="0" u="none" strike="noStrike" cap="none" dirty="0">
              <a:solidFill>
                <a:schemeClr val="dk1"/>
              </a:solidFill>
              <a:latin typeface="Calibri"/>
              <a:ea typeface="Calibri"/>
              <a:cs typeface="Calibri"/>
              <a:sym typeface="Calibri"/>
            </a:endParaRPr>
          </a:p>
        </p:txBody>
      </p:sp>
      <p:sp>
        <p:nvSpPr>
          <p:cNvPr id="973" name="Google Shape;973;p50"/>
          <p:cNvSpPr txBox="1"/>
          <p:nvPr/>
        </p:nvSpPr>
        <p:spPr>
          <a:xfrm>
            <a:off x="5013299" y="3365554"/>
            <a:ext cx="6113001" cy="2246769"/>
          </a:xfrm>
          <a:prstGeom prst="rect">
            <a:avLst/>
          </a:prstGeom>
          <a:solidFill>
            <a:schemeClr val="lt1"/>
          </a:solid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2800"/>
              <a:buFont typeface="Calibri"/>
              <a:buChar char="•"/>
            </a:pPr>
            <a:r>
              <a:rPr lang="en-US" sz="2800" b="0" i="0" u="none" strike="noStrike" cap="none" dirty="0">
                <a:solidFill>
                  <a:schemeClr val="dk1"/>
                </a:solidFill>
                <a:latin typeface="Calibri"/>
                <a:ea typeface="Calibri"/>
                <a:cs typeface="Calibri"/>
                <a:sym typeface="Calibri"/>
              </a:rPr>
              <a:t>Of those in the Juvenile Justice System, 41% have had a TBI.</a:t>
            </a:r>
            <a:endParaRPr sz="1400" b="0" i="0" u="none" strike="noStrike" cap="none" dirty="0">
              <a:solidFill>
                <a:srgbClr val="000000"/>
              </a:solidFill>
              <a:latin typeface="Calibri"/>
              <a:ea typeface="Calibri"/>
              <a:cs typeface="Calibri"/>
              <a:sym typeface="Calibri"/>
            </a:endParaRPr>
          </a:p>
          <a:p>
            <a:pPr marL="285750" marR="0" lvl="0" indent="-107950" algn="l" rtl="0">
              <a:lnSpc>
                <a:spcPct val="100000"/>
              </a:lnSpc>
              <a:spcBef>
                <a:spcPts val="0"/>
              </a:spcBef>
              <a:spcAft>
                <a:spcPts val="0"/>
              </a:spcAft>
              <a:buClr>
                <a:schemeClr val="dk1"/>
              </a:buClr>
              <a:buSzPts val="2800"/>
              <a:buFont typeface="Calibri"/>
              <a:buNone/>
            </a:pPr>
            <a:endParaRPr sz="2800" b="0" i="0" u="none" strike="noStrike" cap="none" dirty="0">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2800"/>
              <a:buFont typeface="Calibri"/>
              <a:buChar char="•"/>
            </a:pPr>
            <a:r>
              <a:rPr lang="en-US" sz="2800" b="0" i="0" u="none" strike="noStrike" cap="none" dirty="0">
                <a:solidFill>
                  <a:schemeClr val="dk1"/>
                </a:solidFill>
                <a:latin typeface="Calibri"/>
                <a:ea typeface="Calibri"/>
                <a:cs typeface="Calibri"/>
                <a:sym typeface="Calibri"/>
              </a:rPr>
              <a:t>In the adult Justice System, 50-80% have had a TBI.</a:t>
            </a:r>
            <a:endParaRPr sz="2800" b="0" i="0" u="none" strike="noStrike" cap="none" dirty="0">
              <a:solidFill>
                <a:schemeClr val="dk1"/>
              </a:solidFill>
              <a:latin typeface="Calibri"/>
              <a:ea typeface="Calibri"/>
              <a:cs typeface="Calibri"/>
              <a:sym typeface="Calibri"/>
            </a:endParaRPr>
          </a:p>
        </p:txBody>
      </p:sp>
      <p:sp>
        <p:nvSpPr>
          <p:cNvPr id="974" name="Google Shape;974;p50"/>
          <p:cNvSpPr/>
          <p:nvPr/>
        </p:nvSpPr>
        <p:spPr>
          <a:xfrm>
            <a:off x="8645235" y="2132229"/>
            <a:ext cx="193354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Calibri"/>
                <a:ea typeface="Calibri"/>
                <a:cs typeface="Calibri"/>
                <a:sym typeface="Calibri"/>
              </a:rPr>
              <a:t>(Farrer &amp; Hedges, 2011)</a:t>
            </a:r>
            <a:endParaRPr dirty="0"/>
          </a:p>
        </p:txBody>
      </p:sp>
      <p:pic>
        <p:nvPicPr>
          <p:cNvPr id="975" name="Google Shape;975;p5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79500" y="2653300"/>
            <a:ext cx="3302897" cy="3849228"/>
          </a:xfrm>
          <a:prstGeom prst="rect">
            <a:avLst/>
          </a:prstGeom>
          <a:noFill/>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424652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90"/>
        <p:cNvGrpSpPr/>
        <p:nvPr/>
      </p:nvGrpSpPr>
      <p:grpSpPr>
        <a:xfrm>
          <a:off x="0" y="0"/>
          <a:ext cx="0" cy="0"/>
          <a:chOff x="0" y="0"/>
          <a:chExt cx="0" cy="0"/>
        </a:xfrm>
      </p:grpSpPr>
      <p:pic>
        <p:nvPicPr>
          <p:cNvPr id="991" name="Google Shape;991;p5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1"/>
            <a:ext cx="12192000" cy="6874933"/>
          </a:xfrm>
          <a:prstGeom prst="rect">
            <a:avLst/>
          </a:prstGeom>
          <a:noFill/>
          <a:ln>
            <a:noFill/>
          </a:ln>
        </p:spPr>
      </p:pic>
      <p:sp>
        <p:nvSpPr>
          <p:cNvPr id="993" name="Google Shape;993;p53"/>
          <p:cNvSpPr txBox="1"/>
          <p:nvPr/>
        </p:nvSpPr>
        <p:spPr>
          <a:xfrm>
            <a:off x="399024" y="1540995"/>
            <a:ext cx="5385088" cy="3477835"/>
          </a:xfrm>
          <a:prstGeom prst="rect">
            <a:avLst/>
          </a:prstGeom>
          <a:solidFill>
            <a:schemeClr val="lt1"/>
          </a:solidFill>
          <a:ln>
            <a:noFill/>
          </a:ln>
        </p:spPr>
        <p:txBody>
          <a:bodyPr spcFirstLastPara="1" wrap="square" lIns="91425" tIns="45700" rIns="91425" bIns="45700" anchor="t" anchorCtr="0">
            <a:spAutoFit/>
          </a:bodyPr>
          <a:lstStyle/>
          <a:p>
            <a:pPr>
              <a:buClr>
                <a:srgbClr val="000000"/>
              </a:buClr>
              <a:buSzPts val="2800"/>
              <a:buFont typeface="Arial"/>
              <a:buNone/>
            </a:pPr>
            <a:r>
              <a:rPr lang="en-US" sz="2800" b="1" dirty="0">
                <a:solidFill>
                  <a:prstClr val="black"/>
                </a:solidFill>
                <a:ea typeface="Calibri"/>
                <a:cs typeface="Calibri"/>
                <a:sym typeface="Calibri"/>
              </a:rPr>
              <a:t>Age: 10 months</a:t>
            </a:r>
            <a:endParaRPr sz="1400" dirty="0">
              <a:solidFill>
                <a:srgbClr val="000000"/>
              </a:solidFill>
              <a:ea typeface="Calibri"/>
              <a:cs typeface="Calibri"/>
              <a:sym typeface="Calibri"/>
            </a:endParaRPr>
          </a:p>
          <a:p>
            <a:pPr>
              <a:buClr>
                <a:srgbClr val="000000"/>
              </a:buClr>
              <a:buSzPts val="2400"/>
              <a:buFont typeface="Arial"/>
              <a:buNone/>
            </a:pPr>
            <a:endParaRPr sz="1200" dirty="0">
              <a:solidFill>
                <a:prstClr val="black"/>
              </a:solidFill>
              <a:ea typeface="Calibri"/>
              <a:cs typeface="Calibri"/>
              <a:sym typeface="Calibri"/>
            </a:endParaRPr>
          </a:p>
          <a:p>
            <a:pPr marL="342900" indent="-342900">
              <a:lnSpc>
                <a:spcPct val="150000"/>
              </a:lnSpc>
              <a:buClr>
                <a:prstClr val="black"/>
              </a:buClr>
              <a:buSzPts val="2400"/>
              <a:buFont typeface="Calibri"/>
              <a:buChar char="•"/>
            </a:pPr>
            <a:r>
              <a:rPr lang="en-US" sz="2400" dirty="0">
                <a:solidFill>
                  <a:prstClr val="black"/>
                </a:solidFill>
                <a:ea typeface="Calibri"/>
                <a:cs typeface="Calibri"/>
                <a:sym typeface="Calibri"/>
              </a:rPr>
              <a:t>Falls down a flight of steps </a:t>
            </a:r>
            <a:endParaRPr sz="1400" dirty="0">
              <a:solidFill>
                <a:srgbClr val="000000"/>
              </a:solidFill>
              <a:ea typeface="Calibri"/>
              <a:cs typeface="Calibri"/>
              <a:sym typeface="Calibri"/>
            </a:endParaRPr>
          </a:p>
          <a:p>
            <a:pPr marL="342900" indent="-342900">
              <a:lnSpc>
                <a:spcPct val="150000"/>
              </a:lnSpc>
              <a:buClr>
                <a:prstClr val="black"/>
              </a:buClr>
              <a:buSzPts val="2400"/>
              <a:buFont typeface="Calibri"/>
              <a:buChar char="•"/>
            </a:pPr>
            <a:r>
              <a:rPr lang="en-US" sz="2400" dirty="0">
                <a:solidFill>
                  <a:prstClr val="black"/>
                </a:solidFill>
                <a:ea typeface="Calibri"/>
                <a:cs typeface="Calibri"/>
                <a:sym typeface="Calibri"/>
              </a:rPr>
              <a:t>Crying, no loss of consciousness</a:t>
            </a:r>
            <a:endParaRPr sz="1400" dirty="0">
              <a:solidFill>
                <a:srgbClr val="000000"/>
              </a:solidFill>
              <a:ea typeface="Calibri"/>
              <a:cs typeface="Calibri"/>
              <a:sym typeface="Calibri"/>
            </a:endParaRPr>
          </a:p>
          <a:p>
            <a:pPr marL="342900" indent="-342900">
              <a:lnSpc>
                <a:spcPct val="150000"/>
              </a:lnSpc>
              <a:buClr>
                <a:prstClr val="black"/>
              </a:buClr>
              <a:buSzPts val="2400"/>
              <a:buFont typeface="Calibri"/>
              <a:buChar char="•"/>
            </a:pPr>
            <a:r>
              <a:rPr lang="en-US" sz="2400" dirty="0">
                <a:solidFill>
                  <a:prstClr val="black"/>
                </a:solidFill>
                <a:ea typeface="Calibri"/>
                <a:cs typeface="Calibri"/>
                <a:sym typeface="Calibri"/>
              </a:rPr>
              <a:t>Seen at hospital, “no concussion”</a:t>
            </a:r>
            <a:endParaRPr sz="1400" dirty="0">
              <a:solidFill>
                <a:srgbClr val="000000"/>
              </a:solidFill>
              <a:ea typeface="Calibri"/>
              <a:cs typeface="Calibri"/>
              <a:sym typeface="Calibri"/>
            </a:endParaRPr>
          </a:p>
          <a:p>
            <a:pPr marL="342900" indent="-342900">
              <a:lnSpc>
                <a:spcPct val="150000"/>
              </a:lnSpc>
              <a:buClr>
                <a:prstClr val="black"/>
              </a:buClr>
              <a:buSzPts val="2400"/>
              <a:buFont typeface="Calibri"/>
              <a:buChar char="•"/>
            </a:pPr>
            <a:r>
              <a:rPr lang="en-US" sz="2400" dirty="0">
                <a:solidFill>
                  <a:prstClr val="black"/>
                </a:solidFill>
                <a:ea typeface="Calibri"/>
                <a:cs typeface="Calibri"/>
                <a:sym typeface="Calibri"/>
              </a:rPr>
              <a:t>No recommendations</a:t>
            </a:r>
            <a:endParaRPr sz="1400" dirty="0">
              <a:solidFill>
                <a:srgbClr val="000000"/>
              </a:solidFill>
              <a:ea typeface="Calibri"/>
              <a:cs typeface="Calibri"/>
              <a:sym typeface="Calibri"/>
            </a:endParaRPr>
          </a:p>
          <a:p>
            <a:pPr marL="342900" indent="-342900">
              <a:lnSpc>
                <a:spcPct val="150000"/>
              </a:lnSpc>
              <a:buClr>
                <a:prstClr val="black"/>
              </a:buClr>
              <a:buSzPts val="2400"/>
              <a:buFont typeface="Calibri"/>
              <a:buChar char="•"/>
            </a:pPr>
            <a:r>
              <a:rPr lang="en-US" sz="2400" dirty="0">
                <a:solidFill>
                  <a:prstClr val="black"/>
                </a:solidFill>
                <a:ea typeface="Calibri"/>
                <a:cs typeface="Calibri"/>
                <a:sym typeface="Calibri"/>
              </a:rPr>
              <a:t>Bruising around his right eye for weeks</a:t>
            </a:r>
            <a:endParaRPr sz="2400" dirty="0">
              <a:solidFill>
                <a:prstClr val="black"/>
              </a:solidFill>
              <a:ea typeface="Calibri"/>
              <a:cs typeface="Calibri"/>
              <a:sym typeface="Calibri"/>
            </a:endParaRPr>
          </a:p>
        </p:txBody>
      </p:sp>
      <p:sp>
        <p:nvSpPr>
          <p:cNvPr id="994" name="Google Shape;994;p53"/>
          <p:cNvSpPr txBox="1"/>
          <p:nvPr/>
        </p:nvSpPr>
        <p:spPr>
          <a:xfrm>
            <a:off x="6624736" y="1540995"/>
            <a:ext cx="4791696" cy="4031833"/>
          </a:xfrm>
          <a:prstGeom prst="rect">
            <a:avLst/>
          </a:prstGeom>
          <a:solidFill>
            <a:schemeClr val="lt1"/>
          </a:solidFill>
          <a:ln>
            <a:noFill/>
          </a:ln>
        </p:spPr>
        <p:txBody>
          <a:bodyPr spcFirstLastPara="1" wrap="square" lIns="91425" tIns="45700" rIns="91425" bIns="45700" anchor="t" anchorCtr="0">
            <a:spAutoFit/>
          </a:bodyPr>
          <a:lstStyle/>
          <a:p>
            <a:pPr>
              <a:buClr>
                <a:srgbClr val="000000"/>
              </a:buClr>
              <a:buSzPts val="2800"/>
              <a:buFont typeface="Arial"/>
              <a:buNone/>
            </a:pPr>
            <a:r>
              <a:rPr lang="en-US" sz="2800" b="1" dirty="0">
                <a:solidFill>
                  <a:prstClr val="black"/>
                </a:solidFill>
                <a:ea typeface="Calibri"/>
                <a:cs typeface="Calibri"/>
                <a:sym typeface="Calibri"/>
              </a:rPr>
              <a:t>Age: 24 years</a:t>
            </a:r>
            <a:endParaRPr sz="1400" dirty="0">
              <a:solidFill>
                <a:srgbClr val="000000"/>
              </a:solidFill>
              <a:ea typeface="Calibri"/>
              <a:cs typeface="Calibri"/>
              <a:sym typeface="Calibri"/>
            </a:endParaRPr>
          </a:p>
          <a:p>
            <a:pPr>
              <a:buClr>
                <a:srgbClr val="000000"/>
              </a:buClr>
              <a:buSzPts val="2400"/>
              <a:buFont typeface="Arial"/>
              <a:buNone/>
            </a:pPr>
            <a:endParaRPr sz="1200" dirty="0">
              <a:solidFill>
                <a:prstClr val="black"/>
              </a:solidFill>
              <a:ea typeface="Calibri"/>
              <a:cs typeface="Calibri"/>
              <a:sym typeface="Calibri"/>
            </a:endParaRPr>
          </a:p>
          <a:p>
            <a:pPr marL="342900" indent="-342900">
              <a:lnSpc>
                <a:spcPct val="150000"/>
              </a:lnSpc>
              <a:buClr>
                <a:prstClr val="black"/>
              </a:buClr>
              <a:buSzPts val="2400"/>
              <a:buFont typeface="Calibri"/>
              <a:buChar char="•"/>
            </a:pPr>
            <a:r>
              <a:rPr lang="en-US" sz="2400" dirty="0">
                <a:solidFill>
                  <a:prstClr val="black"/>
                </a:solidFill>
                <a:ea typeface="Calibri"/>
                <a:cs typeface="Calibri"/>
                <a:sym typeface="Calibri"/>
              </a:rPr>
              <a:t>Is currently in prison</a:t>
            </a:r>
            <a:endParaRPr sz="1400" dirty="0">
              <a:solidFill>
                <a:srgbClr val="000000"/>
              </a:solidFill>
              <a:ea typeface="Calibri"/>
              <a:cs typeface="Calibri"/>
              <a:sym typeface="Calibri"/>
            </a:endParaRPr>
          </a:p>
          <a:p>
            <a:pPr marL="342900" indent="-342900">
              <a:lnSpc>
                <a:spcPct val="150000"/>
              </a:lnSpc>
              <a:buClr>
                <a:prstClr val="black"/>
              </a:buClr>
              <a:buSzPts val="2400"/>
              <a:buFont typeface="Calibri"/>
              <a:buChar char="•"/>
            </a:pPr>
            <a:r>
              <a:rPr lang="en-US" sz="2400" dirty="0">
                <a:solidFill>
                  <a:prstClr val="black"/>
                </a:solidFill>
                <a:ea typeface="Calibri"/>
                <a:cs typeface="Calibri"/>
                <a:sym typeface="Calibri"/>
              </a:rPr>
              <a:t>Is an addict (“tried everything”)</a:t>
            </a:r>
            <a:endParaRPr sz="1400" dirty="0">
              <a:solidFill>
                <a:srgbClr val="000000"/>
              </a:solidFill>
              <a:ea typeface="Calibri"/>
              <a:cs typeface="Calibri"/>
              <a:sym typeface="Calibri"/>
            </a:endParaRPr>
          </a:p>
          <a:p>
            <a:pPr marL="342900" indent="-342900">
              <a:lnSpc>
                <a:spcPct val="150000"/>
              </a:lnSpc>
              <a:buClr>
                <a:prstClr val="black"/>
              </a:buClr>
              <a:buSzPts val="2400"/>
              <a:buFont typeface="Calibri"/>
              <a:buChar char="•"/>
            </a:pPr>
            <a:r>
              <a:rPr lang="en-US" sz="2400" dirty="0">
                <a:solidFill>
                  <a:prstClr val="black"/>
                </a:solidFill>
                <a:ea typeface="Calibri"/>
                <a:cs typeface="Calibri"/>
                <a:sym typeface="Calibri"/>
              </a:rPr>
              <a:t>Can’t/won’t hold a job</a:t>
            </a:r>
            <a:endParaRPr sz="1400" dirty="0">
              <a:solidFill>
                <a:srgbClr val="000000"/>
              </a:solidFill>
              <a:ea typeface="Calibri"/>
              <a:cs typeface="Calibri"/>
              <a:sym typeface="Calibri"/>
            </a:endParaRPr>
          </a:p>
          <a:p>
            <a:pPr marL="342900" indent="-342900">
              <a:lnSpc>
                <a:spcPct val="150000"/>
              </a:lnSpc>
              <a:buClr>
                <a:prstClr val="black"/>
              </a:buClr>
              <a:buSzPts val="2400"/>
              <a:buFont typeface="Calibri"/>
              <a:buChar char="•"/>
            </a:pPr>
            <a:r>
              <a:rPr lang="en-US" sz="2400" dirty="0">
                <a:solidFill>
                  <a:prstClr val="black"/>
                </a:solidFill>
                <a:ea typeface="Calibri"/>
                <a:cs typeface="Calibri"/>
                <a:sym typeface="Calibri"/>
              </a:rPr>
              <a:t>Very smart but struggled in school</a:t>
            </a:r>
            <a:endParaRPr sz="1400" dirty="0">
              <a:solidFill>
                <a:srgbClr val="000000"/>
              </a:solidFill>
              <a:ea typeface="Calibri"/>
              <a:cs typeface="Calibri"/>
              <a:sym typeface="Calibri"/>
            </a:endParaRPr>
          </a:p>
          <a:p>
            <a:pPr marL="342900" indent="-342900">
              <a:lnSpc>
                <a:spcPct val="150000"/>
              </a:lnSpc>
              <a:buClr>
                <a:prstClr val="black"/>
              </a:buClr>
              <a:buSzPts val="2400"/>
              <a:buFont typeface="Calibri"/>
              <a:buChar char="•"/>
            </a:pPr>
            <a:r>
              <a:rPr lang="en-US" sz="2400" dirty="0">
                <a:solidFill>
                  <a:prstClr val="black"/>
                </a:solidFill>
                <a:ea typeface="Calibri"/>
                <a:cs typeface="Calibri"/>
                <a:sym typeface="Calibri"/>
              </a:rPr>
              <a:t>Few friends</a:t>
            </a:r>
            <a:endParaRPr sz="1400" dirty="0">
              <a:solidFill>
                <a:srgbClr val="000000"/>
              </a:solidFill>
              <a:ea typeface="Calibri"/>
              <a:cs typeface="Calibri"/>
              <a:sym typeface="Calibri"/>
            </a:endParaRPr>
          </a:p>
          <a:p>
            <a:pPr marL="342900" indent="-342900">
              <a:lnSpc>
                <a:spcPct val="150000"/>
              </a:lnSpc>
              <a:buClr>
                <a:prstClr val="black"/>
              </a:buClr>
              <a:buSzPts val="2400"/>
              <a:buFont typeface="Calibri"/>
              <a:buChar char="•"/>
            </a:pPr>
            <a:r>
              <a:rPr lang="en-US" sz="2400" dirty="0">
                <a:solidFill>
                  <a:prstClr val="black"/>
                </a:solidFill>
                <a:ea typeface="Calibri"/>
                <a:cs typeface="Calibri"/>
                <a:sym typeface="Calibri"/>
              </a:rPr>
              <a:t>Borderline personality disorder</a:t>
            </a:r>
            <a:endParaRPr sz="2400" dirty="0">
              <a:solidFill>
                <a:prstClr val="black"/>
              </a:solidFill>
              <a:ea typeface="Calibri"/>
              <a:cs typeface="Calibri"/>
              <a:sym typeface="Calibri"/>
            </a:endParaRPr>
          </a:p>
        </p:txBody>
      </p:sp>
      <p:sp>
        <p:nvSpPr>
          <p:cNvPr id="995" name="Google Shape;995;p53"/>
          <p:cNvSpPr/>
          <p:nvPr/>
        </p:nvSpPr>
        <p:spPr>
          <a:xfrm>
            <a:off x="0" y="392920"/>
            <a:ext cx="3300548" cy="872504"/>
          </a:xfrm>
          <a:prstGeom prst="rect">
            <a:avLst/>
          </a:prstGeom>
          <a:solidFill>
            <a:srgbClr val="1D5EAC"/>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SzPts val="1800"/>
              <a:buFont typeface="Arial"/>
              <a:buNone/>
            </a:pPr>
            <a:endParaRPr>
              <a:solidFill>
                <a:prstClr val="white"/>
              </a:solidFill>
              <a:ea typeface="Calibri"/>
              <a:cs typeface="Calibri"/>
              <a:sym typeface="Calibri"/>
            </a:endParaRPr>
          </a:p>
        </p:txBody>
      </p:sp>
      <p:sp>
        <p:nvSpPr>
          <p:cNvPr id="996" name="Google Shape;996;p53"/>
          <p:cNvSpPr txBox="1"/>
          <p:nvPr/>
        </p:nvSpPr>
        <p:spPr>
          <a:xfrm>
            <a:off x="653792" y="392920"/>
            <a:ext cx="2110673" cy="769401"/>
          </a:xfrm>
          <a:prstGeom prst="rect">
            <a:avLst/>
          </a:prstGeom>
          <a:noFill/>
          <a:ln>
            <a:noFill/>
          </a:ln>
        </p:spPr>
        <p:txBody>
          <a:bodyPr spcFirstLastPara="1" wrap="square" lIns="91425" tIns="45700" rIns="91425" bIns="45700" anchor="t" anchorCtr="0">
            <a:spAutoFit/>
          </a:bodyPr>
          <a:lstStyle/>
          <a:p>
            <a:pPr>
              <a:buClr>
                <a:srgbClr val="000000"/>
              </a:buClr>
              <a:buSzPts val="4400"/>
              <a:buFont typeface="Arial"/>
              <a:buNone/>
            </a:pPr>
            <a:r>
              <a:rPr lang="en-US" sz="4400" b="1" dirty="0">
                <a:solidFill>
                  <a:prstClr val="white"/>
                </a:solidFill>
                <a:ea typeface="Calibri"/>
                <a:cs typeface="Calibri"/>
                <a:sym typeface="Calibri"/>
              </a:rPr>
              <a:t>Nathan</a:t>
            </a:r>
            <a:endParaRPr sz="4400" b="1" dirty="0">
              <a:solidFill>
                <a:prstClr val="white"/>
              </a:solidFill>
              <a:ea typeface="Calibri"/>
              <a:cs typeface="Calibri"/>
              <a:sym typeface="Calibri"/>
            </a:endParaRPr>
          </a:p>
        </p:txBody>
      </p:sp>
      <p:sp>
        <p:nvSpPr>
          <p:cNvPr id="997" name="Google Shape;997;p53"/>
          <p:cNvSpPr txBox="1"/>
          <p:nvPr/>
        </p:nvSpPr>
        <p:spPr>
          <a:xfrm>
            <a:off x="2303038" y="6038376"/>
            <a:ext cx="8658611" cy="461665"/>
          </a:xfrm>
          <a:prstGeom prst="rect">
            <a:avLst/>
          </a:prstGeom>
          <a:solidFill>
            <a:schemeClr val="lt1"/>
          </a:solidFill>
          <a:ln>
            <a:noFill/>
          </a:ln>
        </p:spPr>
        <p:txBody>
          <a:bodyPr spcFirstLastPara="1" wrap="square" lIns="91425" tIns="45700" rIns="91425" bIns="45700" anchor="t" anchorCtr="0">
            <a:spAutoFit/>
          </a:bodyPr>
          <a:lstStyle/>
          <a:p>
            <a:pPr>
              <a:buClr>
                <a:srgbClr val="000000"/>
              </a:buClr>
              <a:buSzPts val="2400"/>
              <a:buFont typeface="Arial"/>
              <a:buNone/>
            </a:pPr>
            <a:r>
              <a:rPr lang="en-US" sz="2400" dirty="0">
                <a:solidFill>
                  <a:srgbClr val="FF0000"/>
                </a:solidFill>
                <a:ea typeface="Calibri"/>
                <a:cs typeface="Calibri"/>
                <a:sym typeface="Calibri"/>
              </a:rPr>
              <a:t>Often, the parent or guardian may say, “He won’t get help.”</a:t>
            </a:r>
            <a:endParaRPr sz="1400" dirty="0">
              <a:solidFill>
                <a:srgbClr val="000000"/>
              </a:solidFill>
              <a:latin typeface="Arial"/>
              <a:ea typeface="Arial"/>
              <a:cs typeface="Arial"/>
              <a:sym typeface="Arial"/>
            </a:endParaRPr>
          </a:p>
        </p:txBody>
      </p:sp>
      <p:pic>
        <p:nvPicPr>
          <p:cNvPr id="998" name="Google Shape;998;p53"/>
          <p:cNvPicPr preferRelativeResize="0"/>
          <p:nvPr/>
        </p:nvPicPr>
        <p:blipFill rotWithShape="1">
          <a:blip r:embed="rId4">
            <a:alphaModFix/>
          </a:blip>
          <a:srcRect/>
          <a:stretch/>
        </p:blipFill>
        <p:spPr>
          <a:xfrm>
            <a:off x="8959461" y="392920"/>
            <a:ext cx="2505352" cy="1667198"/>
          </a:xfrm>
          <a:prstGeom prst="rect">
            <a:avLst/>
          </a:prstGeom>
          <a:noFill/>
          <a:ln>
            <a:solidFill>
              <a:schemeClr val="tx1"/>
            </a:solidFill>
          </a:ln>
        </p:spPr>
      </p:pic>
    </p:spTree>
    <p:extLst>
      <p:ext uri="{BB962C8B-B14F-4D97-AF65-F5344CB8AC3E}">
        <p14:creationId xmlns:p14="http://schemas.microsoft.com/office/powerpoint/2010/main" val="3852540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35"/>
        <p:cNvGrpSpPr/>
        <p:nvPr/>
      </p:nvGrpSpPr>
      <p:grpSpPr>
        <a:xfrm>
          <a:off x="0" y="0"/>
          <a:ext cx="0" cy="0"/>
          <a:chOff x="0" y="0"/>
          <a:chExt cx="0" cy="0"/>
        </a:xfrm>
      </p:grpSpPr>
      <p:pic>
        <p:nvPicPr>
          <p:cNvPr id="1036" name="Google Shape;1036;p5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7450" y="0"/>
            <a:ext cx="12192000" cy="6874933"/>
          </a:xfrm>
          <a:prstGeom prst="rect">
            <a:avLst/>
          </a:prstGeom>
          <a:noFill/>
          <a:ln>
            <a:noFill/>
          </a:ln>
        </p:spPr>
      </p:pic>
      <p:sp>
        <p:nvSpPr>
          <p:cNvPr id="1037" name="Google Shape;1037;p58"/>
          <p:cNvSpPr/>
          <p:nvPr/>
        </p:nvSpPr>
        <p:spPr>
          <a:xfrm>
            <a:off x="3075226" y="1335490"/>
            <a:ext cx="5701557" cy="1005657"/>
          </a:xfrm>
          <a:prstGeom prst="rect">
            <a:avLst/>
          </a:prstGeom>
          <a:solidFill>
            <a:srgbClr val="1D5EAC"/>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buSzPts val="4800"/>
              <a:buFont typeface="Arial"/>
              <a:buNone/>
            </a:pPr>
            <a:r>
              <a:rPr lang="en-US" sz="4800" b="1" dirty="0">
                <a:solidFill>
                  <a:prstClr val="white"/>
                </a:solidFill>
                <a:ea typeface="Calibri"/>
                <a:cs typeface="Calibri"/>
                <a:sym typeface="Calibri"/>
              </a:rPr>
              <a:t>Tools</a:t>
            </a:r>
            <a:endParaRPr sz="4800" b="1" dirty="0">
              <a:solidFill>
                <a:prstClr val="white"/>
              </a:solidFill>
              <a:ea typeface="Calibri"/>
              <a:cs typeface="Calibri"/>
              <a:sym typeface="Calibri"/>
            </a:endParaRPr>
          </a:p>
        </p:txBody>
      </p:sp>
      <p:sp>
        <p:nvSpPr>
          <p:cNvPr id="1039" name="Google Shape;1039;p58"/>
          <p:cNvSpPr txBox="1"/>
          <p:nvPr/>
        </p:nvSpPr>
        <p:spPr>
          <a:xfrm>
            <a:off x="7627132" y="4979553"/>
            <a:ext cx="358784" cy="1107996"/>
          </a:xfrm>
          <a:prstGeom prst="rect">
            <a:avLst/>
          </a:prstGeom>
          <a:noFill/>
          <a:ln>
            <a:noFill/>
          </a:ln>
        </p:spPr>
        <p:txBody>
          <a:bodyPr spcFirstLastPara="1" wrap="square" lIns="91425" tIns="45700" rIns="91425" bIns="45700" anchor="t" anchorCtr="0">
            <a:spAutoFit/>
          </a:bodyPr>
          <a:lstStyle/>
          <a:p>
            <a:pPr algn="ctr">
              <a:buClr>
                <a:srgbClr val="FFFFFF"/>
              </a:buClr>
              <a:buSzPts val="6600"/>
              <a:buFont typeface="Lato"/>
              <a:buNone/>
            </a:pPr>
            <a:r>
              <a:rPr lang="en-US" sz="6600">
                <a:solidFill>
                  <a:srgbClr val="FFFFFF"/>
                </a:solidFill>
                <a:latin typeface="Lato"/>
                <a:ea typeface="Lato"/>
                <a:cs typeface="Lato"/>
                <a:sym typeface="Lato"/>
              </a:rPr>
              <a:t>!</a:t>
            </a:r>
            <a:endParaRPr sz="1400">
              <a:solidFill>
                <a:srgbClr val="000000"/>
              </a:solidFill>
              <a:latin typeface="Arial"/>
              <a:ea typeface="Arial"/>
              <a:cs typeface="Arial"/>
              <a:sym typeface="Arial"/>
            </a:endParaRPr>
          </a:p>
        </p:txBody>
      </p:sp>
      <p:pic>
        <p:nvPicPr>
          <p:cNvPr id="1040" name="Google Shape;1040;p58"/>
          <p:cNvPicPr preferRelativeResize="0"/>
          <p:nvPr/>
        </p:nvPicPr>
        <p:blipFill rotWithShape="1">
          <a:blip r:embed="rId4">
            <a:clrChange>
              <a:clrFrom>
                <a:srgbClr val="FFFFFF"/>
              </a:clrFrom>
              <a:clrTo>
                <a:srgbClr val="FFFFFF">
                  <a:alpha val="0"/>
                </a:srgbClr>
              </a:clrTo>
            </a:clrChange>
            <a:alphaModFix/>
          </a:blip>
          <a:srcRect/>
          <a:stretch/>
        </p:blipFill>
        <p:spPr>
          <a:xfrm>
            <a:off x="2756903" y="2965064"/>
            <a:ext cx="6338201" cy="3892936"/>
          </a:xfrm>
          <a:prstGeom prst="rect">
            <a:avLst/>
          </a:prstGeom>
          <a:noFill/>
          <a:ln>
            <a:noFill/>
          </a:ln>
        </p:spPr>
      </p:pic>
    </p:spTree>
    <p:extLst>
      <p:ext uri="{BB962C8B-B14F-4D97-AF65-F5344CB8AC3E}">
        <p14:creationId xmlns:p14="http://schemas.microsoft.com/office/powerpoint/2010/main" val="9065664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45"/>
        <p:cNvGrpSpPr/>
        <p:nvPr/>
      </p:nvGrpSpPr>
      <p:grpSpPr>
        <a:xfrm>
          <a:off x="0" y="0"/>
          <a:ext cx="0" cy="0"/>
          <a:chOff x="0" y="0"/>
          <a:chExt cx="0" cy="0"/>
        </a:xfrm>
      </p:grpSpPr>
      <p:sp>
        <p:nvSpPr>
          <p:cNvPr id="1046" name="Google Shape;1046;p59"/>
          <p:cNvSpPr txBox="1"/>
          <p:nvPr/>
        </p:nvSpPr>
        <p:spPr>
          <a:xfrm>
            <a:off x="8449904" y="903890"/>
            <a:ext cx="3406877" cy="5693826"/>
          </a:xfrm>
          <a:prstGeom prst="rect">
            <a:avLst/>
          </a:prstGeom>
          <a:gradFill>
            <a:gsLst>
              <a:gs pos="0">
                <a:srgbClr val="8EA5DB"/>
              </a:gs>
              <a:gs pos="50000">
                <a:srgbClr val="BBC7E7"/>
              </a:gs>
              <a:gs pos="100000">
                <a:srgbClr val="DEE2F2"/>
              </a:gs>
            </a:gsLst>
            <a:path path="circle">
              <a:fillToRect l="100000" t="100000"/>
            </a:path>
            <a:tileRect r="-100000" b="-100000"/>
          </a:gradFill>
          <a:ln>
            <a:noFill/>
          </a:ln>
        </p:spPr>
        <p:txBody>
          <a:bodyPr spcFirstLastPara="1" wrap="square" lIns="91425" tIns="45700" rIns="91425" bIns="45700" anchor="t" anchorCtr="0">
            <a:spAutoFit/>
          </a:bodyPr>
          <a:lstStyle/>
          <a:p>
            <a:pPr marL="342900" indent="-342900">
              <a:buClr>
                <a:srgbClr val="000000"/>
              </a:buClr>
              <a:buSzPts val="2800"/>
              <a:buFont typeface="Arial"/>
              <a:buChar char="•"/>
            </a:pPr>
            <a:r>
              <a:rPr lang="en-US" sz="2800" dirty="0">
                <a:solidFill>
                  <a:srgbClr val="000000"/>
                </a:solidFill>
                <a:latin typeface="Open Sans Semibold" panose="020B0706030804020204" pitchFamily="34" charset="0"/>
                <a:ea typeface="Open Sans Semibold" panose="020B0706030804020204" pitchFamily="34" charset="0"/>
                <a:cs typeface="Open Sans Semibold" panose="020B0706030804020204" pitchFamily="34" charset="0"/>
                <a:sym typeface="Calibri"/>
              </a:rPr>
              <a:t>Simple</a:t>
            </a:r>
            <a:endParaRPr sz="2800" dirty="0">
              <a:solidFill>
                <a:srgbClr val="000000"/>
              </a:solidFill>
              <a:latin typeface="Open Sans Semibold" panose="020B0706030804020204" pitchFamily="34" charset="0"/>
              <a:ea typeface="Open Sans Semibold" panose="020B0706030804020204" pitchFamily="34" charset="0"/>
              <a:cs typeface="Open Sans Semibold" panose="020B0706030804020204" pitchFamily="34" charset="0"/>
              <a:sym typeface="Arial"/>
            </a:endParaRPr>
          </a:p>
          <a:p>
            <a:pPr marL="342900" indent="-342900">
              <a:buClr>
                <a:srgbClr val="000000"/>
              </a:buClr>
              <a:buSzPts val="2800"/>
              <a:buFont typeface="Arial"/>
              <a:buChar char="•"/>
            </a:pPr>
            <a:r>
              <a:rPr lang="en-US" sz="2800" dirty="0">
                <a:solidFill>
                  <a:srgbClr val="000000"/>
                </a:solidFill>
                <a:latin typeface="Open Sans Semibold" panose="020B0706030804020204" pitchFamily="34" charset="0"/>
                <a:ea typeface="Open Sans Semibold" panose="020B0706030804020204" pitchFamily="34" charset="0"/>
                <a:cs typeface="Open Sans Semibold" panose="020B0706030804020204" pitchFamily="34" charset="0"/>
                <a:sym typeface="Calibri"/>
              </a:rPr>
              <a:t>Quick</a:t>
            </a:r>
            <a:endParaRPr sz="2800" dirty="0">
              <a:solidFill>
                <a:srgbClr val="000000"/>
              </a:solidFill>
              <a:latin typeface="Open Sans Semibold" panose="020B0706030804020204" pitchFamily="34" charset="0"/>
              <a:ea typeface="Open Sans Semibold" panose="020B0706030804020204" pitchFamily="34" charset="0"/>
              <a:cs typeface="Open Sans Semibold" panose="020B0706030804020204" pitchFamily="34" charset="0"/>
              <a:sym typeface="Arial"/>
            </a:endParaRPr>
          </a:p>
          <a:p>
            <a:pPr marL="342900" indent="-342900">
              <a:buClr>
                <a:srgbClr val="000000"/>
              </a:buClr>
              <a:buSzPts val="2800"/>
              <a:buFont typeface="Arial"/>
              <a:buChar char="•"/>
            </a:pPr>
            <a:r>
              <a:rPr lang="en-US" sz="2800" dirty="0">
                <a:solidFill>
                  <a:srgbClr val="000000"/>
                </a:solidFill>
                <a:latin typeface="Open Sans Semibold" panose="020B0706030804020204" pitchFamily="34" charset="0"/>
                <a:ea typeface="Open Sans Semibold" panose="020B0706030804020204" pitchFamily="34" charset="0"/>
                <a:cs typeface="Open Sans Semibold" panose="020B0706030804020204" pitchFamily="34" charset="0"/>
                <a:sym typeface="Calibri"/>
              </a:rPr>
              <a:t>List symptom</a:t>
            </a:r>
            <a:endParaRPr sz="2800" dirty="0">
              <a:solidFill>
                <a:srgbClr val="000000"/>
              </a:solidFill>
              <a:latin typeface="Open Sans Semibold" panose="020B0706030804020204" pitchFamily="34" charset="0"/>
              <a:ea typeface="Open Sans Semibold" panose="020B0706030804020204" pitchFamily="34" charset="0"/>
              <a:cs typeface="Open Sans Semibold" panose="020B0706030804020204" pitchFamily="34" charset="0"/>
              <a:sym typeface="Arial"/>
            </a:endParaRPr>
          </a:p>
          <a:p>
            <a:pPr marL="342900" indent="-342900">
              <a:buClr>
                <a:srgbClr val="000000"/>
              </a:buClr>
              <a:buSzPts val="2800"/>
              <a:buFont typeface="Arial"/>
              <a:buChar char="•"/>
            </a:pPr>
            <a:r>
              <a:rPr lang="en-US" sz="2800" dirty="0">
                <a:solidFill>
                  <a:srgbClr val="000000"/>
                </a:solidFill>
                <a:latin typeface="Open Sans Semibold" panose="020B0706030804020204" pitchFamily="34" charset="0"/>
                <a:ea typeface="Open Sans Semibold" panose="020B0706030804020204" pitchFamily="34" charset="0"/>
                <a:cs typeface="Open Sans Semibold" panose="020B0706030804020204" pitchFamily="34" charset="0"/>
                <a:sym typeface="Calibri"/>
              </a:rPr>
              <a:t>Occurs during what</a:t>
            </a:r>
            <a:endParaRPr sz="2800" dirty="0">
              <a:solidFill>
                <a:srgbClr val="000000"/>
              </a:solidFill>
              <a:latin typeface="Open Sans Semibold" panose="020B0706030804020204" pitchFamily="34" charset="0"/>
              <a:ea typeface="Open Sans Semibold" panose="020B0706030804020204" pitchFamily="34" charset="0"/>
              <a:cs typeface="Open Sans Semibold" panose="020B0706030804020204" pitchFamily="34" charset="0"/>
              <a:sym typeface="Arial"/>
            </a:endParaRPr>
          </a:p>
          <a:p>
            <a:pPr marL="342900" indent="-342900">
              <a:buClr>
                <a:srgbClr val="000000"/>
              </a:buClr>
              <a:buSzPts val="2800"/>
              <a:buFont typeface="Arial"/>
              <a:buChar char="•"/>
            </a:pPr>
            <a:r>
              <a:rPr lang="en-US" sz="2800" dirty="0">
                <a:solidFill>
                  <a:srgbClr val="000000"/>
                </a:solidFill>
                <a:latin typeface="Open Sans Semibold" panose="020B0706030804020204" pitchFamily="34" charset="0"/>
                <a:ea typeface="Open Sans Semibold" panose="020B0706030804020204" pitchFamily="34" charset="0"/>
                <a:cs typeface="Open Sans Semibold" panose="020B0706030804020204" pitchFamily="34" charset="0"/>
                <a:sym typeface="Calibri"/>
              </a:rPr>
              <a:t>What was done</a:t>
            </a:r>
            <a:endParaRPr sz="2800" dirty="0">
              <a:solidFill>
                <a:srgbClr val="000000"/>
              </a:solidFill>
              <a:latin typeface="Open Sans Semibold" panose="020B0706030804020204" pitchFamily="34" charset="0"/>
              <a:ea typeface="Open Sans Semibold" panose="020B0706030804020204" pitchFamily="34" charset="0"/>
              <a:cs typeface="Open Sans Semibold" panose="020B0706030804020204" pitchFamily="34" charset="0"/>
              <a:sym typeface="Arial"/>
            </a:endParaRPr>
          </a:p>
          <a:p>
            <a:pPr marL="342900" indent="-342900">
              <a:buClr>
                <a:srgbClr val="000000"/>
              </a:buClr>
              <a:buSzPts val="2800"/>
              <a:buFont typeface="Arial"/>
              <a:buChar char="•"/>
            </a:pPr>
            <a:r>
              <a:rPr lang="en-US" sz="2800" dirty="0">
                <a:solidFill>
                  <a:srgbClr val="000000"/>
                </a:solidFill>
                <a:latin typeface="Open Sans Semibold" panose="020B0706030804020204" pitchFamily="34" charset="0"/>
                <a:ea typeface="Open Sans Semibold" panose="020B0706030804020204" pitchFamily="34" charset="0"/>
                <a:cs typeface="Open Sans Semibold" panose="020B0706030804020204" pitchFamily="34" charset="0"/>
                <a:sym typeface="Calibri"/>
              </a:rPr>
              <a:t>Outcomes </a:t>
            </a:r>
            <a:endParaRPr sz="2800" dirty="0">
              <a:solidFill>
                <a:srgbClr val="000000"/>
              </a:solidFill>
              <a:latin typeface="Open Sans Semibold" panose="020B0706030804020204" pitchFamily="34" charset="0"/>
              <a:ea typeface="Open Sans Semibold" panose="020B0706030804020204" pitchFamily="34" charset="0"/>
              <a:cs typeface="Open Sans Semibold" panose="020B0706030804020204" pitchFamily="34" charset="0"/>
              <a:sym typeface="Arial"/>
            </a:endParaRPr>
          </a:p>
          <a:p>
            <a:pPr>
              <a:buClr>
                <a:prstClr val="black"/>
              </a:buClr>
              <a:buSzPts val="2400"/>
              <a:buFont typeface="Calibri"/>
              <a:buNone/>
            </a:pPr>
            <a:endParaRPr sz="2800" dirty="0">
              <a:solidFill>
                <a:srgbClr val="000000"/>
              </a:solidFill>
              <a:latin typeface="Open Sans Semibold" panose="020B0706030804020204" pitchFamily="34" charset="0"/>
              <a:ea typeface="Open Sans Semibold" panose="020B0706030804020204" pitchFamily="34" charset="0"/>
              <a:cs typeface="Open Sans Semibold" panose="020B0706030804020204" pitchFamily="34" charset="0"/>
              <a:sym typeface="Calibri"/>
            </a:endParaRPr>
          </a:p>
          <a:p>
            <a:pPr>
              <a:buClr>
                <a:srgbClr val="000000"/>
              </a:buClr>
              <a:buSzPts val="2800"/>
              <a:buFont typeface="Calibri"/>
              <a:buNone/>
            </a:pPr>
            <a:r>
              <a:rPr lang="en-US" sz="2800" dirty="0">
                <a:solidFill>
                  <a:srgbClr val="000000"/>
                </a:solidFill>
                <a:latin typeface="Open Sans Semibold" panose="020B0706030804020204" pitchFamily="34" charset="0"/>
                <a:ea typeface="Open Sans Semibold" panose="020B0706030804020204" pitchFamily="34" charset="0"/>
                <a:cs typeface="Open Sans Semibold" panose="020B0706030804020204" pitchFamily="34" charset="0"/>
                <a:sym typeface="Calibri"/>
              </a:rPr>
              <a:t>Over time, maybe only a few entries, you learn triggers and how to address them.</a:t>
            </a:r>
            <a:endParaRPr sz="2800" dirty="0">
              <a:solidFill>
                <a:srgbClr val="000000"/>
              </a:solidFill>
              <a:latin typeface="Open Sans Semibold" panose="020B0706030804020204" pitchFamily="34" charset="0"/>
              <a:ea typeface="Open Sans Semibold" panose="020B0706030804020204" pitchFamily="34" charset="0"/>
              <a:cs typeface="Open Sans Semibold" panose="020B0706030804020204" pitchFamily="34" charset="0"/>
              <a:sym typeface="Arial"/>
            </a:endParaRPr>
          </a:p>
        </p:txBody>
      </p:sp>
      <p:pic>
        <p:nvPicPr>
          <p:cNvPr id="1047" name="Google Shape;1047;p5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696899"/>
            <a:ext cx="8225094" cy="6107808"/>
          </a:xfrm>
          <a:prstGeom prst="rect">
            <a:avLst/>
          </a:prstGeom>
          <a:noFill/>
          <a:ln>
            <a:noFill/>
          </a:ln>
        </p:spPr>
      </p:pic>
      <p:sp>
        <p:nvSpPr>
          <p:cNvPr id="1048" name="Google Shape;1048;p59"/>
          <p:cNvSpPr/>
          <p:nvPr/>
        </p:nvSpPr>
        <p:spPr>
          <a:xfrm>
            <a:off x="0" y="138534"/>
            <a:ext cx="6392091" cy="765356"/>
          </a:xfrm>
          <a:prstGeom prst="rect">
            <a:avLst/>
          </a:prstGeom>
          <a:solidFill>
            <a:srgbClr val="1D5EAC"/>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FFFFFF"/>
              </a:buClr>
              <a:buSzPts val="4000"/>
              <a:buFont typeface="Calibri"/>
              <a:buNone/>
            </a:pPr>
            <a:r>
              <a:rPr lang="en-US" sz="4000" b="1" dirty="0">
                <a:solidFill>
                  <a:srgbClr val="FFFFFF"/>
                </a:solidFill>
                <a:latin typeface="Open Sans Semibold" panose="020B0706030804020204" pitchFamily="34" charset="0"/>
                <a:ea typeface="Open Sans Semibold" panose="020B0706030804020204" pitchFamily="34" charset="0"/>
                <a:cs typeface="Open Sans Semibold" panose="020B0706030804020204" pitchFamily="34" charset="0"/>
                <a:sym typeface="Calibri"/>
              </a:rPr>
              <a:t>Symptom Tracker</a:t>
            </a:r>
            <a:endParaRPr sz="4000" b="1" dirty="0">
              <a:solidFill>
                <a:srgbClr val="FFFFFF"/>
              </a:solidFill>
              <a:latin typeface="Open Sans Semibold" panose="020B0706030804020204" pitchFamily="34" charset="0"/>
              <a:ea typeface="Open Sans Semibold" panose="020B0706030804020204" pitchFamily="34" charset="0"/>
              <a:cs typeface="Open Sans Semibold" panose="020B0706030804020204" pitchFamily="34" charset="0"/>
              <a:sym typeface="Calibri"/>
            </a:endParaRPr>
          </a:p>
        </p:txBody>
      </p:sp>
    </p:spTree>
    <p:extLst>
      <p:ext uri="{BB962C8B-B14F-4D97-AF65-F5344CB8AC3E}">
        <p14:creationId xmlns:p14="http://schemas.microsoft.com/office/powerpoint/2010/main" val="33219069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pic>
        <p:nvPicPr>
          <p:cNvPr id="514" name="Google Shape;514;p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12192000" cy="6874933"/>
          </a:xfrm>
          <a:prstGeom prst="rect">
            <a:avLst/>
          </a:prstGeom>
          <a:noFill/>
          <a:ln>
            <a:noFill/>
          </a:ln>
        </p:spPr>
      </p:pic>
      <p:sp>
        <p:nvSpPr>
          <p:cNvPr id="515" name="Google Shape;515;p5"/>
          <p:cNvSpPr/>
          <p:nvPr/>
        </p:nvSpPr>
        <p:spPr>
          <a:xfrm>
            <a:off x="1" y="596900"/>
            <a:ext cx="4060271" cy="1114104"/>
          </a:xfrm>
          <a:prstGeom prst="rect">
            <a:avLst/>
          </a:prstGeom>
          <a:solidFill>
            <a:srgbClr val="1D5EAC"/>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E5595"/>
              </a:solidFill>
              <a:latin typeface="Calibri"/>
              <a:ea typeface="Calibri"/>
              <a:cs typeface="Calibri"/>
              <a:sym typeface="Calibri"/>
            </a:endParaRPr>
          </a:p>
        </p:txBody>
      </p:sp>
      <p:sp>
        <p:nvSpPr>
          <p:cNvPr id="516" name="Google Shape;516;p5"/>
          <p:cNvSpPr txBox="1"/>
          <p:nvPr/>
        </p:nvSpPr>
        <p:spPr>
          <a:xfrm>
            <a:off x="209006" y="771071"/>
            <a:ext cx="3582818"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dirty="0">
                <a:solidFill>
                  <a:schemeClr val="lt1"/>
                </a:solidFill>
                <a:latin typeface="Calibri"/>
                <a:ea typeface="Calibri"/>
                <a:cs typeface="Calibri"/>
                <a:sym typeface="Calibri"/>
              </a:rPr>
              <a:t>Agenda</a:t>
            </a:r>
            <a:endParaRPr sz="4000" b="1" i="0" u="none" strike="noStrike" cap="none" dirty="0">
              <a:solidFill>
                <a:schemeClr val="lt1"/>
              </a:solidFill>
              <a:latin typeface="Calibri"/>
              <a:ea typeface="Calibri"/>
              <a:cs typeface="Calibri"/>
              <a:sym typeface="Calibri"/>
            </a:endParaRPr>
          </a:p>
        </p:txBody>
      </p:sp>
      <p:sp>
        <p:nvSpPr>
          <p:cNvPr id="517" name="Google Shape;517;p5"/>
          <p:cNvSpPr txBox="1"/>
          <p:nvPr/>
        </p:nvSpPr>
        <p:spPr>
          <a:xfrm>
            <a:off x="1429995" y="1885175"/>
            <a:ext cx="8655299" cy="2308284"/>
          </a:xfrm>
          <a:prstGeom prst="rect">
            <a:avLst/>
          </a:prstGeom>
          <a:solidFill>
            <a:schemeClr val="lt1"/>
          </a:solidFill>
          <a:ln>
            <a:noFill/>
          </a:ln>
        </p:spPr>
        <p:txBody>
          <a:bodyPr spcFirstLastPara="1" wrap="square" lIns="91425" tIns="45700" rIns="91425" bIns="45700" anchor="t" anchorCtr="0">
            <a:spAutoFit/>
          </a:bodyPr>
          <a:lstStyle/>
          <a:p>
            <a:pPr marL="457200" indent="-457200">
              <a:lnSpc>
                <a:spcPct val="150000"/>
              </a:lnSpc>
              <a:buFont typeface="Arial" panose="020B0604020202020204" pitchFamily="34" charset="0"/>
              <a:buChar char="•"/>
            </a:pPr>
            <a:r>
              <a:rPr lang="en-US" sz="3200" dirty="0"/>
              <a:t>Six types of concussion and ways to treat them</a:t>
            </a:r>
          </a:p>
          <a:p>
            <a:pPr marL="457200" indent="-457200">
              <a:lnSpc>
                <a:spcPct val="150000"/>
              </a:lnSpc>
              <a:buFont typeface="Arial" panose="020B0604020202020204" pitchFamily="34" charset="0"/>
              <a:buChar char="•"/>
            </a:pPr>
            <a:r>
              <a:rPr lang="en-US" sz="3200" dirty="0"/>
              <a:t>Danger signs of concussion</a:t>
            </a:r>
          </a:p>
          <a:p>
            <a:pPr marL="457200" indent="-457200">
              <a:lnSpc>
                <a:spcPct val="150000"/>
              </a:lnSpc>
              <a:buFont typeface="Arial" panose="020B0604020202020204" pitchFamily="34" charset="0"/>
              <a:buChar char="•"/>
            </a:pPr>
            <a:r>
              <a:rPr lang="en-US" sz="3200" dirty="0"/>
              <a:t>Helpful resources in the community and online</a:t>
            </a:r>
          </a:p>
        </p:txBody>
      </p:sp>
      <p:pic>
        <p:nvPicPr>
          <p:cNvPr id="518" name="Google Shape;518;p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213662" y="4356847"/>
            <a:ext cx="3558738" cy="2171779"/>
          </a:xfrm>
          <a:prstGeom prst="rect">
            <a:avLst/>
          </a:prstGeom>
          <a:noFill/>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074766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62"/>
        <p:cNvGrpSpPr/>
        <p:nvPr/>
      </p:nvGrpSpPr>
      <p:grpSpPr>
        <a:xfrm>
          <a:off x="0" y="0"/>
          <a:ext cx="0" cy="0"/>
          <a:chOff x="0" y="0"/>
          <a:chExt cx="0" cy="0"/>
        </a:xfrm>
      </p:grpSpPr>
      <p:pic>
        <p:nvPicPr>
          <p:cNvPr id="1063" name="Google Shape;1063;p6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35852"/>
            <a:ext cx="12192000" cy="6874933"/>
          </a:xfrm>
          <a:prstGeom prst="rect">
            <a:avLst/>
          </a:prstGeom>
          <a:noFill/>
          <a:ln>
            <a:noFill/>
          </a:ln>
        </p:spPr>
      </p:pic>
      <p:sp>
        <p:nvSpPr>
          <p:cNvPr id="1064" name="Google Shape;1064;p61"/>
          <p:cNvSpPr txBox="1"/>
          <p:nvPr/>
        </p:nvSpPr>
        <p:spPr>
          <a:xfrm>
            <a:off x="2646103" y="4979553"/>
            <a:ext cx="358784" cy="1107996"/>
          </a:xfrm>
          <a:prstGeom prst="rect">
            <a:avLst/>
          </a:prstGeom>
          <a:noFill/>
          <a:ln>
            <a:noFill/>
          </a:ln>
        </p:spPr>
        <p:txBody>
          <a:bodyPr spcFirstLastPara="1" wrap="square" lIns="91425" tIns="45700" rIns="91425" bIns="45700" anchor="t" anchorCtr="0">
            <a:spAutoFit/>
          </a:bodyPr>
          <a:lstStyle/>
          <a:p>
            <a:pPr algn="ctr">
              <a:buClr>
                <a:srgbClr val="000000"/>
              </a:buClr>
              <a:buSzPts val="6600"/>
              <a:buFont typeface="Arial"/>
              <a:buNone/>
            </a:pPr>
            <a:r>
              <a:rPr lang="en-US" sz="6600">
                <a:solidFill>
                  <a:prstClr val="white"/>
                </a:solidFill>
                <a:latin typeface="Lato"/>
                <a:ea typeface="Lato"/>
                <a:cs typeface="Lato"/>
                <a:sym typeface="Lato"/>
              </a:rPr>
              <a:t>!</a:t>
            </a:r>
            <a:endParaRPr sz="1400">
              <a:solidFill>
                <a:srgbClr val="000000"/>
              </a:solidFill>
              <a:latin typeface="Arial"/>
              <a:ea typeface="Arial"/>
              <a:cs typeface="Arial"/>
              <a:sym typeface="Arial"/>
            </a:endParaRPr>
          </a:p>
        </p:txBody>
      </p:sp>
      <p:sp>
        <p:nvSpPr>
          <p:cNvPr id="1065" name="Google Shape;1065;p61"/>
          <p:cNvSpPr txBox="1"/>
          <p:nvPr/>
        </p:nvSpPr>
        <p:spPr>
          <a:xfrm>
            <a:off x="7627132" y="4979553"/>
            <a:ext cx="358784" cy="1107996"/>
          </a:xfrm>
          <a:prstGeom prst="rect">
            <a:avLst/>
          </a:prstGeom>
          <a:noFill/>
          <a:ln>
            <a:noFill/>
          </a:ln>
        </p:spPr>
        <p:txBody>
          <a:bodyPr spcFirstLastPara="1" wrap="square" lIns="91425" tIns="45700" rIns="91425" bIns="45700" anchor="t" anchorCtr="0">
            <a:spAutoFit/>
          </a:bodyPr>
          <a:lstStyle/>
          <a:p>
            <a:pPr algn="ctr">
              <a:buClr>
                <a:srgbClr val="000000"/>
              </a:buClr>
              <a:buSzPts val="6600"/>
              <a:buFont typeface="Arial"/>
              <a:buNone/>
            </a:pPr>
            <a:r>
              <a:rPr lang="en-US" sz="6600">
                <a:solidFill>
                  <a:prstClr val="white"/>
                </a:solidFill>
                <a:latin typeface="Lato"/>
                <a:ea typeface="Lato"/>
                <a:cs typeface="Lato"/>
                <a:sym typeface="Lato"/>
              </a:rPr>
              <a:t>!</a:t>
            </a:r>
            <a:endParaRPr sz="1400">
              <a:solidFill>
                <a:srgbClr val="000000"/>
              </a:solidFill>
              <a:latin typeface="Arial"/>
              <a:ea typeface="Arial"/>
              <a:cs typeface="Arial"/>
              <a:sym typeface="Arial"/>
            </a:endParaRPr>
          </a:p>
        </p:txBody>
      </p:sp>
      <p:pic>
        <p:nvPicPr>
          <p:cNvPr id="1066" name="Google Shape;1066;p61"/>
          <p:cNvPicPr preferRelativeResize="0"/>
          <p:nvPr/>
        </p:nvPicPr>
        <p:blipFill rotWithShape="1">
          <a:blip r:embed="rId4" cstate="screen">
            <a:alphaModFix/>
            <a:extLst>
              <a:ext uri="{28A0092B-C50C-407E-A947-70E740481C1C}">
                <a14:useLocalDpi xmlns:a14="http://schemas.microsoft.com/office/drawing/2010/main"/>
              </a:ext>
            </a:extLst>
          </a:blip>
          <a:srcRect t="1170" b="-1"/>
          <a:stretch/>
        </p:blipFill>
        <p:spPr>
          <a:xfrm>
            <a:off x="6368064" y="35852"/>
            <a:ext cx="5320650" cy="6822148"/>
          </a:xfrm>
          <a:prstGeom prst="rect">
            <a:avLst/>
          </a:prstGeom>
          <a:noFill/>
          <a:ln w="9525" cap="flat" cmpd="sng">
            <a:solidFill>
              <a:schemeClr val="tx1"/>
            </a:solidFill>
            <a:prstDash val="solid"/>
            <a:round/>
            <a:headEnd type="none" w="sm" len="sm"/>
            <a:tailEnd type="none" w="sm" len="sm"/>
          </a:ln>
          <a:effectLst>
            <a:outerShdw blurRad="50800" dist="38100" dir="2700000" algn="tl" rotWithShape="0">
              <a:prstClr val="black">
                <a:alpha val="40000"/>
              </a:prstClr>
            </a:outerShdw>
          </a:effectLst>
        </p:spPr>
      </p:pic>
      <p:pic>
        <p:nvPicPr>
          <p:cNvPr id="1067" name="Google Shape;1067;p61"/>
          <p:cNvPicPr preferRelativeResize="0"/>
          <p:nvPr/>
        </p:nvPicPr>
        <p:blipFill rotWithShape="1">
          <a:blip r:embed="rId5">
            <a:alphaModFix/>
          </a:blip>
          <a:srcRect/>
          <a:stretch/>
        </p:blipFill>
        <p:spPr>
          <a:xfrm>
            <a:off x="951128" y="35852"/>
            <a:ext cx="5244234" cy="6822147"/>
          </a:xfrm>
          <a:prstGeom prst="rect">
            <a:avLst/>
          </a:prstGeom>
          <a:noFill/>
          <a:ln w="9525" cap="flat" cmpd="sng">
            <a:solidFill>
              <a:schemeClr val="tx1"/>
            </a:solidFill>
            <a:prstDash val="solid"/>
            <a:round/>
            <a:headEnd type="none" w="sm" len="sm"/>
            <a:tailEnd type="none" w="sm" len="sm"/>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358446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72"/>
        <p:cNvGrpSpPr/>
        <p:nvPr/>
      </p:nvGrpSpPr>
      <p:grpSpPr>
        <a:xfrm>
          <a:off x="0" y="0"/>
          <a:ext cx="0" cy="0"/>
          <a:chOff x="0" y="0"/>
          <a:chExt cx="0" cy="0"/>
        </a:xfrm>
      </p:grpSpPr>
      <p:pic>
        <p:nvPicPr>
          <p:cNvPr id="1073" name="Google Shape;1073;p6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7450" y="0"/>
            <a:ext cx="12192000" cy="6874933"/>
          </a:xfrm>
          <a:prstGeom prst="rect">
            <a:avLst/>
          </a:prstGeom>
          <a:noFill/>
          <a:ln>
            <a:noFill/>
          </a:ln>
        </p:spPr>
      </p:pic>
      <p:sp>
        <p:nvSpPr>
          <p:cNvPr id="1074" name="Google Shape;1074;p62"/>
          <p:cNvSpPr/>
          <p:nvPr/>
        </p:nvSpPr>
        <p:spPr>
          <a:xfrm>
            <a:off x="-58975" y="131098"/>
            <a:ext cx="6627043" cy="872160"/>
          </a:xfrm>
          <a:prstGeom prst="rect">
            <a:avLst/>
          </a:prstGeom>
          <a:solidFill>
            <a:srgbClr val="1D5EAC"/>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prstClr val="white"/>
              </a:buClr>
              <a:buSzPts val="1800"/>
              <a:buFont typeface="Calibri"/>
              <a:buNone/>
            </a:pPr>
            <a:endParaRPr>
              <a:solidFill>
                <a:srgbClr val="1E5595"/>
              </a:solidFill>
              <a:ea typeface="Calibri"/>
              <a:cs typeface="Calibri"/>
              <a:sym typeface="Calibri"/>
            </a:endParaRPr>
          </a:p>
        </p:txBody>
      </p:sp>
      <p:sp>
        <p:nvSpPr>
          <p:cNvPr id="1075" name="Google Shape;1075;p62"/>
          <p:cNvSpPr txBox="1"/>
          <p:nvPr/>
        </p:nvSpPr>
        <p:spPr>
          <a:xfrm>
            <a:off x="-289100" y="213235"/>
            <a:ext cx="6988854" cy="707886"/>
          </a:xfrm>
          <a:prstGeom prst="rect">
            <a:avLst/>
          </a:prstGeom>
          <a:noFill/>
          <a:ln>
            <a:noFill/>
          </a:ln>
        </p:spPr>
        <p:txBody>
          <a:bodyPr spcFirstLastPara="1" wrap="square" lIns="91425" tIns="45700" rIns="91425" bIns="45700" anchor="t" anchorCtr="0">
            <a:spAutoFit/>
          </a:bodyPr>
          <a:lstStyle/>
          <a:p>
            <a:pPr algn="ctr">
              <a:buClr>
                <a:srgbClr val="FFFFFF"/>
              </a:buClr>
              <a:buSzPts val="4000"/>
              <a:buFont typeface="Calibri"/>
              <a:buNone/>
            </a:pPr>
            <a:r>
              <a:rPr lang="en-US" sz="4000" b="1" dirty="0">
                <a:solidFill>
                  <a:srgbClr val="FFFFFF"/>
                </a:solidFill>
                <a:latin typeface="Open Sans Semibold" panose="020B0706030804020204" pitchFamily="34" charset="0"/>
                <a:ea typeface="Open Sans Semibold" panose="020B0706030804020204" pitchFamily="34" charset="0"/>
                <a:cs typeface="Open Sans Semibold" panose="020B0706030804020204" pitchFamily="34" charset="0"/>
                <a:sym typeface="Calibri"/>
              </a:rPr>
              <a:t>Signs &amp; Symptoms Tools</a:t>
            </a:r>
            <a:endParaRPr sz="4000" b="1" dirty="0">
              <a:solidFill>
                <a:srgbClr val="FFFFFF"/>
              </a:solidFill>
              <a:latin typeface="Open Sans Semibold" panose="020B0706030804020204" pitchFamily="34" charset="0"/>
              <a:ea typeface="Open Sans Semibold" panose="020B0706030804020204" pitchFamily="34" charset="0"/>
              <a:cs typeface="Open Sans Semibold" panose="020B0706030804020204" pitchFamily="34" charset="0"/>
              <a:sym typeface="Calibri"/>
            </a:endParaRPr>
          </a:p>
        </p:txBody>
      </p:sp>
      <p:sp>
        <p:nvSpPr>
          <p:cNvPr id="1076" name="Google Shape;1076;p62"/>
          <p:cNvSpPr txBox="1"/>
          <p:nvPr/>
        </p:nvSpPr>
        <p:spPr>
          <a:xfrm>
            <a:off x="2646103" y="4979553"/>
            <a:ext cx="358784" cy="1107996"/>
          </a:xfrm>
          <a:prstGeom prst="rect">
            <a:avLst/>
          </a:prstGeom>
          <a:noFill/>
          <a:ln>
            <a:noFill/>
          </a:ln>
        </p:spPr>
        <p:txBody>
          <a:bodyPr spcFirstLastPara="1" wrap="square" lIns="91425" tIns="45700" rIns="91425" bIns="45700" anchor="t" anchorCtr="0">
            <a:spAutoFit/>
          </a:bodyPr>
          <a:lstStyle/>
          <a:p>
            <a:pPr algn="ctr">
              <a:buClr>
                <a:srgbClr val="FFFFFF"/>
              </a:buClr>
              <a:buSzPts val="6600"/>
              <a:buFont typeface="Lato"/>
              <a:buNone/>
            </a:pPr>
            <a:r>
              <a:rPr lang="en-US" sz="6600">
                <a:solidFill>
                  <a:srgbClr val="FFFFFF"/>
                </a:solidFill>
                <a:latin typeface="Lato"/>
                <a:ea typeface="Lato"/>
                <a:cs typeface="Lato"/>
                <a:sym typeface="Lato"/>
              </a:rPr>
              <a:t>!</a:t>
            </a:r>
            <a:endParaRPr sz="1400">
              <a:solidFill>
                <a:srgbClr val="000000"/>
              </a:solidFill>
              <a:latin typeface="Arial"/>
              <a:ea typeface="Arial"/>
              <a:cs typeface="Arial"/>
              <a:sym typeface="Arial"/>
            </a:endParaRPr>
          </a:p>
        </p:txBody>
      </p:sp>
      <p:sp>
        <p:nvSpPr>
          <p:cNvPr id="1077" name="Google Shape;1077;p62"/>
          <p:cNvSpPr txBox="1"/>
          <p:nvPr/>
        </p:nvSpPr>
        <p:spPr>
          <a:xfrm>
            <a:off x="7627132" y="4979553"/>
            <a:ext cx="358784" cy="1107996"/>
          </a:xfrm>
          <a:prstGeom prst="rect">
            <a:avLst/>
          </a:prstGeom>
          <a:noFill/>
          <a:ln>
            <a:noFill/>
          </a:ln>
        </p:spPr>
        <p:txBody>
          <a:bodyPr spcFirstLastPara="1" wrap="square" lIns="91425" tIns="45700" rIns="91425" bIns="45700" anchor="t" anchorCtr="0">
            <a:spAutoFit/>
          </a:bodyPr>
          <a:lstStyle/>
          <a:p>
            <a:pPr algn="ctr">
              <a:buClr>
                <a:srgbClr val="FFFFFF"/>
              </a:buClr>
              <a:buSzPts val="6600"/>
              <a:buFont typeface="Lato"/>
              <a:buNone/>
            </a:pPr>
            <a:r>
              <a:rPr lang="en-US" sz="6600">
                <a:solidFill>
                  <a:srgbClr val="FFFFFF"/>
                </a:solidFill>
                <a:latin typeface="Lato"/>
                <a:ea typeface="Lato"/>
                <a:cs typeface="Lato"/>
                <a:sym typeface="Lato"/>
              </a:rPr>
              <a:t>!</a:t>
            </a:r>
            <a:endParaRPr sz="1400">
              <a:solidFill>
                <a:srgbClr val="000000"/>
              </a:solidFill>
              <a:latin typeface="Arial"/>
              <a:ea typeface="Arial"/>
              <a:cs typeface="Arial"/>
              <a:sym typeface="Arial"/>
            </a:endParaRPr>
          </a:p>
        </p:txBody>
      </p:sp>
      <p:pic>
        <p:nvPicPr>
          <p:cNvPr id="1078" name="Google Shape;1078;p62"/>
          <p:cNvPicPr preferRelativeResize="0"/>
          <p:nvPr/>
        </p:nvPicPr>
        <p:blipFill rotWithShape="1">
          <a:blip r:embed="rId4" cstate="screen">
            <a:alphaModFix/>
            <a:extLst>
              <a:ext uri="{28A0092B-C50C-407E-A947-70E740481C1C}">
                <a14:useLocalDpi xmlns:a14="http://schemas.microsoft.com/office/drawing/2010/main"/>
              </a:ext>
            </a:extLst>
          </a:blip>
          <a:srcRect b="5348"/>
          <a:stretch/>
        </p:blipFill>
        <p:spPr>
          <a:xfrm>
            <a:off x="4963500" y="1637182"/>
            <a:ext cx="7103131" cy="5163015"/>
          </a:xfrm>
          <a:prstGeom prst="rect">
            <a:avLst/>
          </a:prstGeom>
          <a:noFill/>
          <a:ln w="9525" cap="flat" cmpd="sng">
            <a:solidFill>
              <a:srgbClr val="1E5595"/>
            </a:solidFill>
            <a:prstDash val="solid"/>
            <a:round/>
            <a:headEnd type="none" w="sm" len="sm"/>
            <a:tailEnd type="none" w="sm" len="sm"/>
          </a:ln>
        </p:spPr>
      </p:pic>
      <p:pic>
        <p:nvPicPr>
          <p:cNvPr id="1079" name="Google Shape;1079;p62"/>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96625" y="1267851"/>
            <a:ext cx="4498956" cy="5538447"/>
          </a:xfrm>
          <a:prstGeom prst="rect">
            <a:avLst/>
          </a:prstGeom>
          <a:noFill/>
          <a:ln>
            <a:noFill/>
          </a:ln>
        </p:spPr>
      </p:pic>
      <p:sp>
        <p:nvSpPr>
          <p:cNvPr id="1080" name="Google Shape;1080;p62"/>
          <p:cNvSpPr txBox="1"/>
          <p:nvPr/>
        </p:nvSpPr>
        <p:spPr>
          <a:xfrm>
            <a:off x="6831246" y="305679"/>
            <a:ext cx="3367637" cy="830956"/>
          </a:xfrm>
          <a:prstGeom prst="rect">
            <a:avLst/>
          </a:prstGeom>
          <a:noFill/>
          <a:ln>
            <a:noFill/>
          </a:ln>
        </p:spPr>
        <p:txBody>
          <a:bodyPr spcFirstLastPara="1" wrap="square" lIns="91425" tIns="45700" rIns="91425" bIns="45700" anchor="t" anchorCtr="0">
            <a:spAutoFit/>
          </a:bodyPr>
          <a:lstStyle/>
          <a:p>
            <a:r>
              <a:rPr lang="en-US" sz="2400" dirty="0">
                <a:solidFill>
                  <a:prstClr val="black"/>
                </a:solidFill>
                <a:latin typeface="Open Sans Semibold" panose="020B0706030804020204" pitchFamily="34" charset="0"/>
                <a:ea typeface="Open Sans Semibold" panose="020B0706030804020204" pitchFamily="34" charset="0"/>
                <a:cs typeface="Open Sans Semibold" panose="020B0706030804020204" pitchFamily="34" charset="0"/>
                <a:sym typeface="Calibri"/>
              </a:rPr>
              <a:t>Adult version and Spanish available</a:t>
            </a:r>
            <a:endParaRPr dirty="0">
              <a:solidFill>
                <a:prstClr val="black"/>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Tree>
    <p:extLst>
      <p:ext uri="{BB962C8B-B14F-4D97-AF65-F5344CB8AC3E}">
        <p14:creationId xmlns:p14="http://schemas.microsoft.com/office/powerpoint/2010/main" val="6739280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58188"/>
            <a:ext cx="11147612" cy="1031051"/>
          </a:xfrm>
          <a:prstGeom prst="rect">
            <a:avLst/>
          </a:prstGeom>
          <a:solidFill>
            <a:srgbClr val="1D5EAC"/>
          </a:solidFill>
        </p:spPr>
        <p:txBody>
          <a:bodyPr wrap="square" rtlCol="0">
            <a:spAutoFit/>
          </a:bodyPr>
          <a:lstStyle/>
          <a:p>
            <a:endParaRPr lang="en-US" dirty="0">
              <a:solidFill>
                <a:prstClr val="black"/>
              </a:solidFill>
            </a:endParaRPr>
          </a:p>
        </p:txBody>
      </p:sp>
      <p:sp>
        <p:nvSpPr>
          <p:cNvPr id="6" name="TextBox 5"/>
          <p:cNvSpPr txBox="1"/>
          <p:nvPr/>
        </p:nvSpPr>
        <p:spPr>
          <a:xfrm>
            <a:off x="127821" y="363793"/>
            <a:ext cx="10858426" cy="769441"/>
          </a:xfrm>
          <a:prstGeom prst="rect">
            <a:avLst/>
          </a:prstGeom>
          <a:noFill/>
        </p:spPr>
        <p:txBody>
          <a:bodyPr wrap="square" rtlCol="0">
            <a:spAutoFit/>
          </a:bodyPr>
          <a:lstStyle/>
          <a:p>
            <a:r>
              <a:rPr lang="en-US" sz="4400" b="1" dirty="0">
                <a:solidFill>
                  <a:prstClr val="white"/>
                </a:solidFill>
                <a:ea typeface="Open Sans Semibold" panose="020B0706030804020204" pitchFamily="34" charset="0"/>
                <a:cs typeface="Open Sans Semibold" panose="020B0706030804020204" pitchFamily="34" charset="0"/>
              </a:rPr>
              <a:t>Signs &amp; Symptoms – WOW (Without Words)</a:t>
            </a:r>
            <a:endParaRPr lang="en-US" sz="2000" b="1" dirty="0">
              <a:solidFill>
                <a:prstClr val="white"/>
              </a:solidFill>
              <a:ea typeface="Open Sans Semibold" panose="020B0706030804020204" pitchFamily="34" charset="0"/>
              <a:cs typeface="Open Sans Semibold" panose="020B0706030804020204" pitchFamily="34" charset="0"/>
            </a:endParaRPr>
          </a:p>
        </p:txBody>
      </p:sp>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328" y="1394844"/>
            <a:ext cx="4184568" cy="5415323"/>
          </a:xfrm>
          <a:prstGeom prst="rect">
            <a:avLst/>
          </a:prstGeom>
          <a:noFill/>
          <a:ln>
            <a:solidFill>
              <a:schemeClr val="dk1"/>
            </a:solidFill>
          </a:ln>
          <a:effectLst>
            <a:outerShdw blurRad="50800" dist="38100" dir="5400000" algn="t" rotWithShape="0">
              <a:prstClr val="black">
                <a:alpha val="40000"/>
              </a:prstClr>
            </a:outerShdw>
          </a:effectLst>
        </p:spPr>
      </p:pic>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14375" y="1394844"/>
            <a:ext cx="4169988" cy="5415323"/>
          </a:xfrm>
          <a:prstGeom prst="rect">
            <a:avLst/>
          </a:prstGeom>
          <a:ln>
            <a:solidFill>
              <a:schemeClr val="dk1"/>
            </a:solidFill>
          </a:ln>
          <a:effectLst>
            <a:outerShdw blurRad="50800" dist="38100" dir="2700000" algn="tl" rotWithShape="0">
              <a:prstClr val="black">
                <a:alpha val="40000"/>
              </a:prstClr>
            </a:outerShdw>
          </a:effectLst>
        </p:spPr>
      </p:pic>
      <p:pic>
        <p:nvPicPr>
          <p:cNvPr id="13" name="Picture 1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782842" y="2450592"/>
            <a:ext cx="3318153" cy="2743637"/>
          </a:xfrm>
          <a:prstGeom prst="rect">
            <a:avLst/>
          </a:prstGeom>
          <a:ln>
            <a:solidFill>
              <a:schemeClr val="dk1"/>
            </a:solidFill>
          </a:ln>
          <a:effectLst>
            <a:outerShdw blurRad="190500" algn="tl" rotWithShape="0">
              <a:srgbClr val="000000">
                <a:alpha val="70000"/>
              </a:srgbClr>
            </a:outerShdw>
          </a:effectLst>
        </p:spPr>
      </p:pic>
    </p:spTree>
    <p:extLst>
      <p:ext uri="{BB962C8B-B14F-4D97-AF65-F5344CB8AC3E}">
        <p14:creationId xmlns:p14="http://schemas.microsoft.com/office/powerpoint/2010/main" val="13078840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97"/>
        <p:cNvGrpSpPr/>
        <p:nvPr/>
      </p:nvGrpSpPr>
      <p:grpSpPr>
        <a:xfrm>
          <a:off x="0" y="0"/>
          <a:ext cx="0" cy="0"/>
          <a:chOff x="0" y="0"/>
          <a:chExt cx="0" cy="0"/>
        </a:xfrm>
      </p:grpSpPr>
      <p:sp>
        <p:nvSpPr>
          <p:cNvPr id="1100" name="Google Shape;1100;p65"/>
          <p:cNvSpPr/>
          <p:nvPr/>
        </p:nvSpPr>
        <p:spPr>
          <a:xfrm>
            <a:off x="0" y="1"/>
            <a:ext cx="10879015" cy="979828"/>
          </a:xfrm>
          <a:prstGeom prst="rect">
            <a:avLst/>
          </a:prstGeom>
          <a:solidFill>
            <a:srgbClr val="1D5EAC"/>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FFFFFF"/>
              </a:buClr>
              <a:buSzPts val="4000"/>
              <a:buFont typeface="Calibri"/>
              <a:buNone/>
            </a:pPr>
            <a:r>
              <a:rPr lang="en-US" sz="4000" b="1" dirty="0">
                <a:solidFill>
                  <a:srgbClr val="FFFFFF"/>
                </a:solidFill>
                <a:ea typeface="Open Sans Semibold" panose="020B0706030804020204" pitchFamily="34" charset="0"/>
                <a:cs typeface="Open Sans Semibold" panose="020B0706030804020204" pitchFamily="34" charset="0"/>
                <a:sym typeface="Calibri"/>
              </a:rPr>
              <a:t>When Concussion Symptoms Aren’t Going Away</a:t>
            </a:r>
            <a:endParaRPr sz="4000" b="1" dirty="0">
              <a:solidFill>
                <a:srgbClr val="FFFFFF"/>
              </a:solidFill>
              <a:ea typeface="Open Sans Semibold" panose="020B0706030804020204" pitchFamily="34" charset="0"/>
              <a:cs typeface="Open Sans Semibold" panose="020B0706030804020204" pitchFamily="34" charset="0"/>
              <a:sym typeface="Calibri"/>
            </a:endParaRPr>
          </a:p>
        </p:txBody>
      </p:sp>
      <p:pic>
        <p:nvPicPr>
          <p:cNvPr id="1101" name="Google Shape;1101;p65"/>
          <p:cNvPicPr preferRelativeResize="0"/>
          <p:nvPr/>
        </p:nvPicPr>
        <p:blipFill rotWithShape="1">
          <a:blip r:embed="rId3">
            <a:alphaModFix/>
          </a:blip>
          <a:srcRect/>
          <a:stretch/>
        </p:blipFill>
        <p:spPr>
          <a:xfrm>
            <a:off x="787195" y="1136689"/>
            <a:ext cx="4428209" cy="5702462"/>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prstClr val="black">
                <a:alpha val="40000"/>
              </a:prstClr>
            </a:outerShdw>
          </a:effectLst>
        </p:spPr>
      </p:pic>
      <p:sp>
        <p:nvSpPr>
          <p:cNvPr id="1102" name="Google Shape;1102;p65"/>
          <p:cNvSpPr txBox="1"/>
          <p:nvPr/>
        </p:nvSpPr>
        <p:spPr>
          <a:xfrm>
            <a:off x="10126119" y="3526275"/>
            <a:ext cx="1773273" cy="923289"/>
          </a:xfrm>
          <a:prstGeom prst="rect">
            <a:avLst/>
          </a:prstGeom>
          <a:noFill/>
          <a:ln>
            <a:noFill/>
          </a:ln>
        </p:spPr>
        <p:txBody>
          <a:bodyPr spcFirstLastPara="1" wrap="square" lIns="91425" tIns="45700" rIns="91425" bIns="45700" anchor="t" anchorCtr="0">
            <a:spAutoFit/>
          </a:bodyPr>
          <a:lstStyle/>
          <a:p>
            <a:pPr>
              <a:buClr>
                <a:srgbClr val="000000"/>
              </a:buClr>
              <a:buSzPts val="1800"/>
              <a:buFont typeface="Arial"/>
              <a:buNone/>
            </a:pPr>
            <a:r>
              <a:rPr lang="en-US" b="1" dirty="0">
                <a:solidFill>
                  <a:prstClr val="black"/>
                </a:solidFill>
                <a:ea typeface="Open Sans Semibold" panose="020B0706030804020204" pitchFamily="34" charset="0"/>
                <a:cs typeface="Open Sans Semibold" panose="020B0706030804020204" pitchFamily="34" charset="0"/>
                <a:sym typeface="Calibri"/>
              </a:rPr>
              <a:t>Adult version and Spanish Available</a:t>
            </a:r>
            <a:endParaRPr b="1" dirty="0">
              <a:solidFill>
                <a:prstClr val="black"/>
              </a:solidFill>
              <a:ea typeface="Open Sans Semibold" panose="020B0706030804020204" pitchFamily="34" charset="0"/>
              <a:cs typeface="Open Sans Semibold" panose="020B0706030804020204" pitchFamily="34" charset="0"/>
              <a:sym typeface="Calibri"/>
            </a:endParaRPr>
          </a:p>
        </p:txBody>
      </p:sp>
      <p:pic>
        <p:nvPicPr>
          <p:cNvPr id="1103" name="Google Shape;1103;p65"/>
          <p:cNvPicPr preferRelativeResize="0"/>
          <p:nvPr/>
        </p:nvPicPr>
        <p:blipFill rotWithShape="1">
          <a:blip r:embed="rId4">
            <a:alphaModFix/>
          </a:blip>
          <a:srcRect/>
          <a:stretch/>
        </p:blipFill>
        <p:spPr>
          <a:xfrm>
            <a:off x="5552061" y="1136689"/>
            <a:ext cx="4402419" cy="5702462"/>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685267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118"/>
        <p:cNvGrpSpPr/>
        <p:nvPr/>
      </p:nvGrpSpPr>
      <p:grpSpPr>
        <a:xfrm>
          <a:off x="0" y="0"/>
          <a:ext cx="0" cy="0"/>
          <a:chOff x="0" y="0"/>
          <a:chExt cx="0" cy="0"/>
        </a:xfrm>
      </p:grpSpPr>
      <p:sp>
        <p:nvSpPr>
          <p:cNvPr id="1119" name="Google Shape;1119;p68"/>
          <p:cNvSpPr/>
          <p:nvPr/>
        </p:nvSpPr>
        <p:spPr>
          <a:xfrm>
            <a:off x="9324975" y="0"/>
            <a:ext cx="2867025"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120" name="Google Shape;1120;p68"/>
          <p:cNvPicPr preferRelativeResize="0">
            <a:picLocks noGrp="1"/>
          </p:cNvPicPr>
          <p:nvPr>
            <p:ph type="body" idx="1"/>
          </p:nvPr>
        </p:nvPicPr>
        <p:blipFill rotWithShape="1">
          <a:blip r:embed="rId3" cstate="screen">
            <a:alphaModFix/>
            <a:extLst>
              <a:ext uri="{28A0092B-C50C-407E-A947-70E740481C1C}">
                <a14:useLocalDpi xmlns:a14="http://schemas.microsoft.com/office/drawing/2010/main"/>
              </a:ext>
            </a:extLst>
          </a:blip>
          <a:srcRect/>
          <a:stretch/>
        </p:blipFill>
        <p:spPr>
          <a:xfrm>
            <a:off x="9396189" y="1344915"/>
            <a:ext cx="2795811" cy="5513085"/>
          </a:xfrm>
          <a:prstGeom prst="rect">
            <a:avLst/>
          </a:prstGeom>
          <a:noFill/>
          <a:ln>
            <a:noFill/>
          </a:ln>
        </p:spPr>
      </p:pic>
      <p:sp>
        <p:nvSpPr>
          <p:cNvPr id="1121" name="Google Shape;1121;p68"/>
          <p:cNvSpPr/>
          <p:nvPr/>
        </p:nvSpPr>
        <p:spPr>
          <a:xfrm>
            <a:off x="274834" y="1271342"/>
            <a:ext cx="4601966" cy="524242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chemeClr val="dk1"/>
              </a:buClr>
              <a:buSzPts val="1000"/>
              <a:buFont typeface="Noto Sans Symbols"/>
              <a:buChar char="⮚"/>
            </a:pPr>
            <a:r>
              <a:rPr lang="en-US" sz="2400" b="0" i="0" u="none" strike="noStrike" cap="none" dirty="0">
                <a:solidFill>
                  <a:schemeClr val="dk1"/>
                </a:solidFill>
                <a:latin typeface="Calibri"/>
                <a:ea typeface="Calibri"/>
                <a:cs typeface="Calibri"/>
                <a:sym typeface="Calibri"/>
              </a:rPr>
              <a:t>Headaches </a:t>
            </a:r>
            <a:endParaRPr sz="2400" b="0" i="0" u="none" strike="noStrike" cap="none" dirty="0">
              <a:solidFill>
                <a:schemeClr val="dk1"/>
              </a:solidFill>
              <a:latin typeface="Calibri"/>
              <a:ea typeface="Calibri"/>
              <a:cs typeface="Calibri"/>
              <a:sym typeface="Calibri"/>
            </a:endParaRPr>
          </a:p>
          <a:p>
            <a:pPr marL="342900" marR="0" lvl="0" indent="-342900" algn="l" rtl="0">
              <a:lnSpc>
                <a:spcPct val="150000"/>
              </a:lnSpc>
              <a:spcBef>
                <a:spcPts val="800"/>
              </a:spcBef>
              <a:spcAft>
                <a:spcPts val="0"/>
              </a:spcAft>
              <a:buClr>
                <a:schemeClr val="dk1"/>
              </a:buClr>
              <a:buSzPts val="1000"/>
              <a:buFont typeface="Noto Sans Symbols"/>
              <a:buChar char="⮚"/>
            </a:pPr>
            <a:r>
              <a:rPr lang="en-US" sz="2400" b="0" i="0" u="none" strike="noStrike" cap="none" dirty="0">
                <a:solidFill>
                  <a:schemeClr val="dk1"/>
                </a:solidFill>
                <a:latin typeface="Calibri"/>
                <a:ea typeface="Calibri"/>
                <a:cs typeface="Calibri"/>
                <a:sym typeface="Calibri"/>
              </a:rPr>
              <a:t>Changes in sleep</a:t>
            </a:r>
            <a:endParaRPr sz="2400" b="0" i="0" u="none" strike="noStrike" cap="none" dirty="0">
              <a:solidFill>
                <a:schemeClr val="dk1"/>
              </a:solidFill>
              <a:latin typeface="Calibri"/>
              <a:ea typeface="Calibri"/>
              <a:cs typeface="Calibri"/>
              <a:sym typeface="Calibri"/>
            </a:endParaRPr>
          </a:p>
          <a:p>
            <a:pPr marL="342900" marR="0" lvl="0" indent="-342900" algn="l" rtl="0">
              <a:lnSpc>
                <a:spcPct val="150000"/>
              </a:lnSpc>
              <a:spcBef>
                <a:spcPts val="800"/>
              </a:spcBef>
              <a:spcAft>
                <a:spcPts val="0"/>
              </a:spcAft>
              <a:buClr>
                <a:schemeClr val="dk1"/>
              </a:buClr>
              <a:buSzPts val="1000"/>
              <a:buFont typeface="Noto Sans Symbols"/>
              <a:buChar char="⮚"/>
            </a:pPr>
            <a:r>
              <a:rPr lang="en-US" sz="2400" b="0" i="0" u="none" strike="noStrike" cap="none" dirty="0">
                <a:solidFill>
                  <a:schemeClr val="dk1"/>
                </a:solidFill>
                <a:latin typeface="Calibri"/>
                <a:ea typeface="Calibri"/>
                <a:cs typeface="Calibri"/>
                <a:sym typeface="Calibri"/>
              </a:rPr>
              <a:t>Fatigue </a:t>
            </a:r>
            <a:endParaRPr sz="2400" b="0" i="0" u="none" strike="noStrike" cap="none" dirty="0">
              <a:solidFill>
                <a:schemeClr val="dk1"/>
              </a:solidFill>
              <a:latin typeface="Calibri"/>
              <a:ea typeface="Calibri"/>
              <a:cs typeface="Calibri"/>
              <a:sym typeface="Calibri"/>
            </a:endParaRPr>
          </a:p>
          <a:p>
            <a:pPr marL="342900" marR="0" lvl="0" indent="-342900" algn="l" rtl="0">
              <a:lnSpc>
                <a:spcPct val="150000"/>
              </a:lnSpc>
              <a:spcBef>
                <a:spcPts val="800"/>
              </a:spcBef>
              <a:spcAft>
                <a:spcPts val="0"/>
              </a:spcAft>
              <a:buClr>
                <a:schemeClr val="dk1"/>
              </a:buClr>
              <a:buSzPts val="1000"/>
              <a:buFont typeface="Noto Sans Symbols"/>
              <a:buChar char="⮚"/>
            </a:pPr>
            <a:r>
              <a:rPr lang="en-US" sz="2400" b="0" i="0" u="none" strike="noStrike" cap="none" dirty="0">
                <a:solidFill>
                  <a:schemeClr val="dk1"/>
                </a:solidFill>
                <a:latin typeface="Calibri"/>
                <a:ea typeface="Calibri"/>
                <a:cs typeface="Calibri"/>
                <a:sym typeface="Calibri"/>
              </a:rPr>
              <a:t>Vision issues</a:t>
            </a:r>
            <a:endParaRPr sz="2400" b="0" i="0" u="none" strike="noStrike" cap="none" dirty="0">
              <a:solidFill>
                <a:schemeClr val="dk1"/>
              </a:solidFill>
              <a:latin typeface="Calibri"/>
              <a:ea typeface="Calibri"/>
              <a:cs typeface="Calibri"/>
              <a:sym typeface="Calibri"/>
            </a:endParaRPr>
          </a:p>
          <a:p>
            <a:pPr marL="342900" marR="0" lvl="0" indent="-342900" algn="l" rtl="0">
              <a:lnSpc>
                <a:spcPct val="150000"/>
              </a:lnSpc>
              <a:spcBef>
                <a:spcPts val="800"/>
              </a:spcBef>
              <a:spcAft>
                <a:spcPts val="0"/>
              </a:spcAft>
              <a:buClr>
                <a:schemeClr val="dk1"/>
              </a:buClr>
              <a:buSzPts val="1000"/>
              <a:buFont typeface="Noto Sans Symbols"/>
              <a:buChar char="⮚"/>
            </a:pPr>
            <a:r>
              <a:rPr lang="en-US" sz="2400" b="0" i="0" u="none" strike="noStrike" cap="none" dirty="0">
                <a:solidFill>
                  <a:schemeClr val="dk1"/>
                </a:solidFill>
                <a:latin typeface="Calibri"/>
                <a:ea typeface="Calibri"/>
                <a:cs typeface="Calibri"/>
                <a:sym typeface="Calibri"/>
              </a:rPr>
              <a:t>Balance, coordination</a:t>
            </a:r>
            <a:endParaRPr dirty="0"/>
          </a:p>
          <a:p>
            <a:pPr marL="342900" marR="0" lvl="0" indent="-342900" algn="l" rtl="0">
              <a:lnSpc>
                <a:spcPct val="150000"/>
              </a:lnSpc>
              <a:spcBef>
                <a:spcPts val="800"/>
              </a:spcBef>
              <a:spcAft>
                <a:spcPts val="0"/>
              </a:spcAft>
              <a:buClr>
                <a:schemeClr val="dk1"/>
              </a:buClr>
              <a:buSzPts val="1000"/>
              <a:buFont typeface="Noto Sans Symbols"/>
              <a:buChar char="⮚"/>
            </a:pPr>
            <a:r>
              <a:rPr lang="en-US" sz="2400" b="0" i="0" u="none" strike="noStrike" cap="none" dirty="0">
                <a:solidFill>
                  <a:schemeClr val="dk1"/>
                </a:solidFill>
                <a:latin typeface="Calibri"/>
                <a:ea typeface="Calibri"/>
                <a:cs typeface="Calibri"/>
                <a:sym typeface="Calibri"/>
              </a:rPr>
              <a:t>Dizziness</a:t>
            </a:r>
            <a:endParaRPr sz="2400" b="0" i="0" u="none" strike="noStrike" cap="none" dirty="0">
              <a:solidFill>
                <a:schemeClr val="dk1"/>
              </a:solidFill>
              <a:latin typeface="Calibri"/>
              <a:ea typeface="Calibri"/>
              <a:cs typeface="Calibri"/>
              <a:sym typeface="Calibri"/>
            </a:endParaRPr>
          </a:p>
          <a:p>
            <a:pPr marL="342900" marR="0" lvl="0" indent="-342900" algn="l" rtl="0">
              <a:lnSpc>
                <a:spcPct val="150000"/>
              </a:lnSpc>
              <a:spcBef>
                <a:spcPts val="800"/>
              </a:spcBef>
              <a:spcAft>
                <a:spcPts val="0"/>
              </a:spcAft>
              <a:buClr>
                <a:schemeClr val="dk1"/>
              </a:buClr>
              <a:buSzPts val="1000"/>
              <a:buFont typeface="Noto Sans Symbols"/>
              <a:buChar char="⮚"/>
            </a:pPr>
            <a:r>
              <a:rPr lang="en-US" sz="2400" b="0" i="0" u="none" strike="noStrike" cap="none" dirty="0">
                <a:solidFill>
                  <a:schemeClr val="dk1"/>
                </a:solidFill>
                <a:latin typeface="Calibri"/>
                <a:ea typeface="Calibri"/>
                <a:cs typeface="Calibri"/>
                <a:sym typeface="Calibri"/>
              </a:rPr>
              <a:t>Changes in personality</a:t>
            </a:r>
            <a:endParaRPr sz="2400" b="0" i="0" u="none" strike="noStrike" cap="none" dirty="0">
              <a:solidFill>
                <a:schemeClr val="dk1"/>
              </a:solidFill>
              <a:latin typeface="Calibri"/>
              <a:ea typeface="Calibri"/>
              <a:cs typeface="Calibri"/>
              <a:sym typeface="Calibri"/>
            </a:endParaRPr>
          </a:p>
          <a:p>
            <a:pPr marL="342900" marR="0" lvl="0" indent="-342900" algn="l" rtl="0">
              <a:lnSpc>
                <a:spcPct val="150000"/>
              </a:lnSpc>
              <a:spcBef>
                <a:spcPts val="800"/>
              </a:spcBef>
              <a:spcAft>
                <a:spcPts val="0"/>
              </a:spcAft>
              <a:buClr>
                <a:schemeClr val="dk1"/>
              </a:buClr>
              <a:buSzPts val="1000"/>
              <a:buFont typeface="Noto Sans Symbols"/>
              <a:buChar char="⮚"/>
            </a:pPr>
            <a:r>
              <a:rPr lang="en-US" sz="2400" b="0" i="0" u="none" strike="noStrike" cap="none" dirty="0">
                <a:solidFill>
                  <a:schemeClr val="dk1"/>
                </a:solidFill>
                <a:latin typeface="Calibri"/>
                <a:ea typeface="Calibri"/>
                <a:cs typeface="Calibri"/>
                <a:sym typeface="Calibri"/>
              </a:rPr>
              <a:t>Changes in work performance </a:t>
            </a:r>
            <a:endParaRPr sz="2400" b="0" i="0" u="none" strike="noStrike" cap="none" dirty="0">
              <a:solidFill>
                <a:schemeClr val="dk1"/>
              </a:solidFill>
              <a:latin typeface="Calibri"/>
              <a:ea typeface="Calibri"/>
              <a:cs typeface="Calibri"/>
              <a:sym typeface="Calibri"/>
            </a:endParaRPr>
          </a:p>
        </p:txBody>
      </p:sp>
      <p:sp>
        <p:nvSpPr>
          <p:cNvPr id="1122" name="Google Shape;1122;p68"/>
          <p:cNvSpPr/>
          <p:nvPr/>
        </p:nvSpPr>
        <p:spPr>
          <a:xfrm>
            <a:off x="4853420" y="1650933"/>
            <a:ext cx="4376961" cy="4483238"/>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800"/>
              </a:spcBef>
              <a:spcAft>
                <a:spcPts val="0"/>
              </a:spcAft>
              <a:buClr>
                <a:schemeClr val="dk1"/>
              </a:buClr>
              <a:buSzPts val="1000"/>
              <a:buFont typeface="Noto Sans Symbols"/>
              <a:buChar char="⮚"/>
            </a:pPr>
            <a:r>
              <a:rPr lang="en-US" sz="2400" b="0" i="0" u="none" strike="noStrike" cap="none" dirty="0">
                <a:solidFill>
                  <a:schemeClr val="dk1"/>
                </a:solidFill>
                <a:latin typeface="Calibri"/>
                <a:ea typeface="Calibri"/>
                <a:cs typeface="Calibri"/>
                <a:sym typeface="Calibri"/>
              </a:rPr>
              <a:t>Not feeling like themselves</a:t>
            </a:r>
            <a:endParaRPr dirty="0"/>
          </a:p>
          <a:p>
            <a:pPr marL="342900" marR="0" lvl="0" indent="-342900" algn="l" rtl="0">
              <a:lnSpc>
                <a:spcPct val="150000"/>
              </a:lnSpc>
              <a:spcBef>
                <a:spcPts val="800"/>
              </a:spcBef>
              <a:spcAft>
                <a:spcPts val="0"/>
              </a:spcAft>
              <a:buClr>
                <a:schemeClr val="dk1"/>
              </a:buClr>
              <a:buSzPts val="1000"/>
              <a:buFont typeface="Noto Sans Symbols"/>
              <a:buChar char="⮚"/>
            </a:pPr>
            <a:r>
              <a:rPr lang="en-US" sz="2400" b="0" i="0" u="none" strike="noStrike" cap="none" dirty="0">
                <a:solidFill>
                  <a:schemeClr val="dk1"/>
                </a:solidFill>
                <a:latin typeface="Calibri"/>
                <a:ea typeface="Calibri"/>
                <a:cs typeface="Calibri"/>
                <a:sym typeface="Calibri"/>
              </a:rPr>
              <a:t>Trouble with attention and thinking</a:t>
            </a:r>
            <a:endParaRPr dirty="0"/>
          </a:p>
          <a:p>
            <a:pPr marL="342900" marR="0" lvl="0" indent="-342900" algn="l" rtl="0">
              <a:lnSpc>
                <a:spcPct val="150000"/>
              </a:lnSpc>
              <a:spcBef>
                <a:spcPts val="800"/>
              </a:spcBef>
              <a:spcAft>
                <a:spcPts val="0"/>
              </a:spcAft>
              <a:buClr>
                <a:schemeClr val="dk1"/>
              </a:buClr>
              <a:buSzPts val="1000"/>
              <a:buFont typeface="Noto Sans Symbols"/>
              <a:buChar char="⮚"/>
            </a:pPr>
            <a:r>
              <a:rPr lang="en-US" sz="2400" b="0" i="0" u="none" strike="noStrike" cap="none" dirty="0">
                <a:solidFill>
                  <a:schemeClr val="dk1"/>
                </a:solidFill>
                <a:latin typeface="Calibri"/>
                <a:ea typeface="Calibri"/>
                <a:cs typeface="Calibri"/>
                <a:sym typeface="Calibri"/>
              </a:rPr>
              <a:t>Short term memory problems</a:t>
            </a:r>
            <a:endParaRPr dirty="0"/>
          </a:p>
          <a:p>
            <a:pPr marL="342900" marR="0" lvl="0" indent="-342900" algn="l" rtl="0">
              <a:lnSpc>
                <a:spcPct val="150000"/>
              </a:lnSpc>
              <a:spcBef>
                <a:spcPts val="800"/>
              </a:spcBef>
              <a:spcAft>
                <a:spcPts val="0"/>
              </a:spcAft>
              <a:buClr>
                <a:schemeClr val="dk1"/>
              </a:buClr>
              <a:buSzPts val="1000"/>
              <a:buFont typeface="Noto Sans Symbols"/>
              <a:buChar char="⮚"/>
            </a:pPr>
            <a:r>
              <a:rPr lang="en-US" sz="2400" b="0" i="0" u="none" strike="noStrike" cap="none" dirty="0">
                <a:solidFill>
                  <a:schemeClr val="dk1"/>
                </a:solidFill>
                <a:latin typeface="Calibri"/>
                <a:ea typeface="Calibri"/>
                <a:cs typeface="Calibri"/>
                <a:sym typeface="Calibri"/>
              </a:rPr>
              <a:t>Difficulty handling stress</a:t>
            </a:r>
            <a:endParaRPr dirty="0"/>
          </a:p>
          <a:p>
            <a:pPr marL="342900" marR="0" lvl="0" indent="-342900" algn="l" rtl="0">
              <a:lnSpc>
                <a:spcPct val="150000"/>
              </a:lnSpc>
              <a:spcBef>
                <a:spcPts val="800"/>
              </a:spcBef>
              <a:spcAft>
                <a:spcPts val="0"/>
              </a:spcAft>
              <a:buClr>
                <a:schemeClr val="dk1"/>
              </a:buClr>
              <a:buSzPts val="1000"/>
              <a:buFont typeface="Noto Sans Symbols"/>
              <a:buChar char="⮚"/>
            </a:pPr>
            <a:r>
              <a:rPr lang="en-US" sz="2400" b="0" i="0" u="none" strike="noStrike" cap="none" dirty="0">
                <a:solidFill>
                  <a:schemeClr val="dk1"/>
                </a:solidFill>
                <a:latin typeface="Calibri"/>
                <a:ea typeface="Calibri"/>
                <a:cs typeface="Calibri"/>
                <a:sym typeface="Calibri"/>
              </a:rPr>
              <a:t>Grades dropping, falling behind in class performance </a:t>
            </a:r>
            <a:endParaRPr sz="2400" b="0" i="0" u="none" strike="noStrike" cap="none" dirty="0">
              <a:solidFill>
                <a:schemeClr val="dk1"/>
              </a:solidFill>
              <a:latin typeface="Calibri"/>
              <a:ea typeface="Calibri"/>
              <a:cs typeface="Calibri"/>
              <a:sym typeface="Calibri"/>
            </a:endParaRPr>
          </a:p>
        </p:txBody>
      </p:sp>
      <p:sp>
        <p:nvSpPr>
          <p:cNvPr id="1123" name="Google Shape;1123;p68"/>
          <p:cNvSpPr/>
          <p:nvPr/>
        </p:nvSpPr>
        <p:spPr>
          <a:xfrm>
            <a:off x="0" y="147018"/>
            <a:ext cx="6621516" cy="1124324"/>
          </a:xfrm>
          <a:prstGeom prst="rect">
            <a:avLst/>
          </a:prstGeom>
          <a:solidFill>
            <a:srgbClr val="1D5EAC"/>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4000" b="1" i="0" u="none" strike="noStrike" cap="none" dirty="0">
                <a:solidFill>
                  <a:srgbClr val="FFFFFF"/>
                </a:solidFill>
                <a:latin typeface="Calibri"/>
                <a:ea typeface="Calibri"/>
                <a:cs typeface="Calibri"/>
                <a:sym typeface="Calibri"/>
              </a:rPr>
              <a:t>What to Watch for Over Time</a:t>
            </a:r>
            <a:endParaRPr dirty="0"/>
          </a:p>
        </p:txBody>
      </p:sp>
    </p:spTree>
    <p:extLst>
      <p:ext uri="{BB962C8B-B14F-4D97-AF65-F5344CB8AC3E}">
        <p14:creationId xmlns:p14="http://schemas.microsoft.com/office/powerpoint/2010/main" val="11324680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128"/>
        <p:cNvGrpSpPr/>
        <p:nvPr/>
      </p:nvGrpSpPr>
      <p:grpSpPr>
        <a:xfrm>
          <a:off x="0" y="0"/>
          <a:ext cx="0" cy="0"/>
          <a:chOff x="0" y="0"/>
          <a:chExt cx="0" cy="0"/>
        </a:xfrm>
      </p:grpSpPr>
      <p:sp>
        <p:nvSpPr>
          <p:cNvPr id="1129" name="Google Shape;1129;p69"/>
          <p:cNvSpPr/>
          <p:nvPr/>
        </p:nvSpPr>
        <p:spPr>
          <a:xfrm>
            <a:off x="9324975" y="0"/>
            <a:ext cx="2867025"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130" name="Google Shape;1130;p69"/>
          <p:cNvPicPr preferRelativeResize="0">
            <a:picLocks noGrp="1"/>
          </p:cNvPicPr>
          <p:nvPr>
            <p:ph type="body" idx="1"/>
          </p:nvPr>
        </p:nvPicPr>
        <p:blipFill rotWithShape="1">
          <a:blip r:embed="rId3" cstate="screen">
            <a:alphaModFix/>
            <a:extLst>
              <a:ext uri="{28A0092B-C50C-407E-A947-70E740481C1C}">
                <a14:useLocalDpi xmlns:a14="http://schemas.microsoft.com/office/drawing/2010/main"/>
              </a:ext>
            </a:extLst>
          </a:blip>
          <a:srcRect/>
          <a:stretch/>
        </p:blipFill>
        <p:spPr>
          <a:xfrm>
            <a:off x="9396189" y="1344915"/>
            <a:ext cx="2795811" cy="5513085"/>
          </a:xfrm>
          <a:prstGeom prst="rect">
            <a:avLst/>
          </a:prstGeom>
          <a:noFill/>
          <a:ln>
            <a:noFill/>
          </a:ln>
        </p:spPr>
      </p:pic>
      <p:sp>
        <p:nvSpPr>
          <p:cNvPr id="1131" name="Google Shape;1131;p69"/>
          <p:cNvSpPr txBox="1"/>
          <p:nvPr/>
        </p:nvSpPr>
        <p:spPr>
          <a:xfrm>
            <a:off x="251962" y="2520960"/>
            <a:ext cx="8413721" cy="3416279"/>
          </a:xfrm>
          <a:prstGeom prst="rect">
            <a:avLst/>
          </a:prstGeom>
          <a:noFill/>
          <a:ln>
            <a:noFill/>
          </a:ln>
        </p:spPr>
        <p:txBody>
          <a:bodyPr spcFirstLastPara="1" wrap="square" lIns="91425" tIns="45700" rIns="91425" bIns="45700" anchor="t" anchorCtr="0">
            <a:spAutoFit/>
          </a:bodyPr>
          <a:lstStyle/>
          <a:p>
            <a:pPr marL="457200" marR="0" lvl="0" indent="-457200" algn="l" rtl="0">
              <a:lnSpc>
                <a:spcPct val="150000"/>
              </a:lnSpc>
              <a:spcBef>
                <a:spcPts val="0"/>
              </a:spcBef>
              <a:spcAft>
                <a:spcPts val="0"/>
              </a:spcAft>
              <a:buClr>
                <a:schemeClr val="dk1"/>
              </a:buClr>
              <a:buSzPts val="2400"/>
              <a:buFont typeface="Noto Sans Symbols"/>
              <a:buChar char="✔"/>
            </a:pPr>
            <a:r>
              <a:rPr lang="en-US" sz="2400" b="0" i="0" u="none" strike="noStrike" cap="none" dirty="0">
                <a:solidFill>
                  <a:schemeClr val="dk1"/>
                </a:solidFill>
                <a:latin typeface="Calibri"/>
                <a:ea typeface="Calibri"/>
                <a:cs typeface="Calibri"/>
                <a:sym typeface="Calibri"/>
              </a:rPr>
              <a:t>Watch them socially</a:t>
            </a:r>
            <a:endParaRPr sz="1400" b="0" i="0" u="none" strike="noStrike" cap="none" dirty="0">
              <a:solidFill>
                <a:schemeClr val="dk1"/>
              </a:solidFill>
              <a:latin typeface="Calibri"/>
              <a:ea typeface="Calibri"/>
              <a:cs typeface="Calibri"/>
              <a:sym typeface="Calibri"/>
            </a:endParaRPr>
          </a:p>
          <a:p>
            <a:pPr marL="457200" marR="0" lvl="0" indent="-457200" algn="l" rtl="0">
              <a:lnSpc>
                <a:spcPct val="150000"/>
              </a:lnSpc>
              <a:spcBef>
                <a:spcPts val="0"/>
              </a:spcBef>
              <a:spcAft>
                <a:spcPts val="0"/>
              </a:spcAft>
              <a:buClr>
                <a:schemeClr val="dk1"/>
              </a:buClr>
              <a:buSzPts val="2400"/>
              <a:buFont typeface="Noto Sans Symbols"/>
              <a:buChar char="✔"/>
            </a:pPr>
            <a:r>
              <a:rPr lang="en-US" sz="2400" b="0" i="0" u="none" strike="noStrike" cap="none" dirty="0">
                <a:solidFill>
                  <a:schemeClr val="dk1"/>
                </a:solidFill>
                <a:latin typeface="Calibri"/>
                <a:ea typeface="Calibri"/>
                <a:cs typeface="Calibri"/>
                <a:sym typeface="Calibri"/>
              </a:rPr>
              <a:t>Watch mood (depression, anxiety, mood swings)</a:t>
            </a:r>
            <a:endParaRPr sz="1400" b="0" i="0" u="none" strike="noStrike" cap="none" dirty="0">
              <a:solidFill>
                <a:schemeClr val="dk1"/>
              </a:solidFill>
              <a:latin typeface="Calibri"/>
              <a:ea typeface="Calibri"/>
              <a:cs typeface="Calibri"/>
              <a:sym typeface="Calibri"/>
            </a:endParaRPr>
          </a:p>
          <a:p>
            <a:pPr marL="457200" marR="0" lvl="0" indent="-457200" algn="l" rtl="0">
              <a:lnSpc>
                <a:spcPct val="150000"/>
              </a:lnSpc>
              <a:spcBef>
                <a:spcPts val="0"/>
              </a:spcBef>
              <a:spcAft>
                <a:spcPts val="0"/>
              </a:spcAft>
              <a:buClr>
                <a:schemeClr val="dk1"/>
              </a:buClr>
              <a:buSzPts val="2400"/>
              <a:buFont typeface="Noto Sans Symbols"/>
              <a:buChar char="✔"/>
            </a:pPr>
            <a:r>
              <a:rPr lang="en-US" sz="2400" b="0" i="0" u="none" strike="noStrike" cap="none" dirty="0">
                <a:solidFill>
                  <a:schemeClr val="dk1"/>
                </a:solidFill>
                <a:latin typeface="Calibri"/>
                <a:ea typeface="Calibri"/>
                <a:cs typeface="Calibri"/>
                <a:sym typeface="Calibri"/>
              </a:rPr>
              <a:t>Behavior issues</a:t>
            </a:r>
            <a:endParaRPr sz="2400" b="0" i="0" u="none" strike="noStrike" cap="none" dirty="0">
              <a:solidFill>
                <a:schemeClr val="dk1"/>
              </a:solidFill>
              <a:latin typeface="Calibri"/>
              <a:ea typeface="Calibri"/>
              <a:cs typeface="Calibri"/>
              <a:sym typeface="Calibri"/>
            </a:endParaRPr>
          </a:p>
          <a:p>
            <a:pPr marL="457200" marR="0" lvl="0" indent="-457200" algn="l" rtl="0">
              <a:lnSpc>
                <a:spcPct val="150000"/>
              </a:lnSpc>
              <a:spcBef>
                <a:spcPts val="0"/>
              </a:spcBef>
              <a:spcAft>
                <a:spcPts val="0"/>
              </a:spcAft>
              <a:buClr>
                <a:schemeClr val="dk1"/>
              </a:buClr>
              <a:buSzPts val="2400"/>
              <a:buFont typeface="Noto Sans Symbols"/>
              <a:buChar char="✔"/>
            </a:pPr>
            <a:r>
              <a:rPr lang="en-US" sz="2400" b="0" i="0" u="none" strike="noStrike" cap="none" dirty="0">
                <a:solidFill>
                  <a:schemeClr val="dk1"/>
                </a:solidFill>
                <a:latin typeface="Calibri"/>
                <a:ea typeface="Calibri"/>
                <a:cs typeface="Calibri"/>
                <a:sym typeface="Calibri"/>
              </a:rPr>
              <a:t>Help other people to stay involved</a:t>
            </a:r>
            <a:endParaRPr sz="1400" b="0" i="0" u="none" strike="noStrike" cap="none" dirty="0">
              <a:solidFill>
                <a:schemeClr val="dk1"/>
              </a:solidFill>
              <a:latin typeface="Calibri"/>
              <a:ea typeface="Calibri"/>
              <a:cs typeface="Calibri"/>
              <a:sym typeface="Calibri"/>
            </a:endParaRPr>
          </a:p>
          <a:p>
            <a:pPr marL="457200" marR="0" lvl="0" indent="-457200" algn="l" rtl="0">
              <a:lnSpc>
                <a:spcPct val="150000"/>
              </a:lnSpc>
              <a:spcBef>
                <a:spcPts val="0"/>
              </a:spcBef>
              <a:spcAft>
                <a:spcPts val="0"/>
              </a:spcAft>
              <a:buClr>
                <a:schemeClr val="dk1"/>
              </a:buClr>
              <a:buSzPts val="2400"/>
              <a:buFont typeface="Noto Sans Symbols"/>
              <a:buChar char="✔"/>
            </a:pPr>
            <a:r>
              <a:rPr lang="en-US" sz="2400" b="0" i="0" u="none" strike="noStrike" cap="none" dirty="0">
                <a:solidFill>
                  <a:schemeClr val="dk1"/>
                </a:solidFill>
                <a:latin typeface="Calibri"/>
                <a:ea typeface="Calibri"/>
                <a:cs typeface="Calibri"/>
                <a:sym typeface="Calibri"/>
              </a:rPr>
              <a:t>Watch them physically-greater chance of another injury</a:t>
            </a:r>
            <a:endParaRPr sz="1400" b="0" i="0" u="none" strike="noStrike" cap="none" dirty="0">
              <a:solidFill>
                <a:schemeClr val="dk1"/>
              </a:solidFill>
              <a:latin typeface="Calibri"/>
              <a:ea typeface="Calibri"/>
              <a:cs typeface="Calibri"/>
              <a:sym typeface="Calibri"/>
            </a:endParaRPr>
          </a:p>
          <a:p>
            <a:pPr marL="457200" marR="0" lvl="0" indent="-457200" algn="l" rtl="0">
              <a:lnSpc>
                <a:spcPct val="150000"/>
              </a:lnSpc>
              <a:spcBef>
                <a:spcPts val="0"/>
              </a:spcBef>
              <a:spcAft>
                <a:spcPts val="0"/>
              </a:spcAft>
              <a:buClr>
                <a:schemeClr val="dk1"/>
              </a:buClr>
              <a:buSzPts val="2400"/>
              <a:buFont typeface="Noto Sans Symbols"/>
              <a:buChar char="✔"/>
            </a:pPr>
            <a:r>
              <a:rPr lang="en-US" sz="2400" b="0" i="0" u="none" strike="noStrike" cap="none" dirty="0">
                <a:solidFill>
                  <a:schemeClr val="dk1"/>
                </a:solidFill>
                <a:latin typeface="Calibri"/>
                <a:ea typeface="Calibri"/>
                <a:cs typeface="Calibri"/>
                <a:sym typeface="Calibri"/>
              </a:rPr>
              <a:t>Be patient and consistent</a:t>
            </a:r>
            <a:endParaRPr sz="2400" b="0" i="0" u="none" strike="noStrike" cap="none" dirty="0">
              <a:solidFill>
                <a:schemeClr val="dk1"/>
              </a:solidFill>
              <a:latin typeface="Calibri"/>
              <a:ea typeface="Calibri"/>
              <a:cs typeface="Calibri"/>
              <a:sym typeface="Calibri"/>
            </a:endParaRPr>
          </a:p>
        </p:txBody>
      </p:sp>
      <p:sp>
        <p:nvSpPr>
          <p:cNvPr id="1132" name="Google Shape;1132;p69"/>
          <p:cNvSpPr/>
          <p:nvPr/>
        </p:nvSpPr>
        <p:spPr>
          <a:xfrm>
            <a:off x="0" y="220591"/>
            <a:ext cx="6621516" cy="1124324"/>
          </a:xfrm>
          <a:prstGeom prst="rect">
            <a:avLst/>
          </a:prstGeom>
          <a:solidFill>
            <a:srgbClr val="1D5EAC"/>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4000" b="1" i="0" u="none" strike="noStrike" cap="none" dirty="0">
                <a:solidFill>
                  <a:srgbClr val="FFFFFF"/>
                </a:solidFill>
                <a:latin typeface="Calibri"/>
                <a:ea typeface="Calibri"/>
                <a:cs typeface="Calibri"/>
                <a:sym typeface="Calibri"/>
              </a:rPr>
              <a:t>Over Time – What You Can Do</a:t>
            </a:r>
            <a:endParaRPr dirty="0"/>
          </a:p>
        </p:txBody>
      </p:sp>
      <p:sp>
        <p:nvSpPr>
          <p:cNvPr id="2" name="TextBox 1"/>
          <p:cNvSpPr txBox="1"/>
          <p:nvPr/>
        </p:nvSpPr>
        <p:spPr>
          <a:xfrm>
            <a:off x="251962" y="1714190"/>
            <a:ext cx="9037406" cy="523220"/>
          </a:xfrm>
          <a:prstGeom prst="rect">
            <a:avLst/>
          </a:prstGeom>
          <a:noFill/>
        </p:spPr>
        <p:txBody>
          <a:bodyPr wrap="square" rtlCol="0">
            <a:spAutoFit/>
          </a:bodyPr>
          <a:lstStyle/>
          <a:p>
            <a:pPr marL="0" indent="0"/>
            <a:r>
              <a:rPr lang="en-US" sz="2800" b="1" dirty="0">
                <a:solidFill>
                  <a:srgbClr val="1D5EAC"/>
                </a:solidFill>
                <a:latin typeface="Calibri" panose="020F0502020204030204" pitchFamily="34" charset="0"/>
                <a:cs typeface="Calibri" panose="020F0502020204030204" pitchFamily="34" charset="0"/>
              </a:rPr>
              <a:t>Ask “What happened to you, not What is wrong with you?”</a:t>
            </a:r>
          </a:p>
        </p:txBody>
      </p:sp>
    </p:spTree>
    <p:extLst>
      <p:ext uri="{BB962C8B-B14F-4D97-AF65-F5344CB8AC3E}">
        <p14:creationId xmlns:p14="http://schemas.microsoft.com/office/powerpoint/2010/main" val="14889901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136"/>
        <p:cNvGrpSpPr/>
        <p:nvPr/>
      </p:nvGrpSpPr>
      <p:grpSpPr>
        <a:xfrm>
          <a:off x="0" y="0"/>
          <a:ext cx="0" cy="0"/>
          <a:chOff x="0" y="0"/>
          <a:chExt cx="0" cy="0"/>
        </a:xfrm>
      </p:grpSpPr>
      <p:pic>
        <p:nvPicPr>
          <p:cNvPr id="1137" name="Google Shape;1137;p7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7450" y="0"/>
            <a:ext cx="12192000" cy="6874933"/>
          </a:xfrm>
          <a:prstGeom prst="rect">
            <a:avLst/>
          </a:prstGeom>
          <a:noFill/>
          <a:ln>
            <a:noFill/>
          </a:ln>
        </p:spPr>
      </p:pic>
      <p:sp>
        <p:nvSpPr>
          <p:cNvPr id="1138" name="Google Shape;1138;p70"/>
          <p:cNvSpPr txBox="1"/>
          <p:nvPr/>
        </p:nvSpPr>
        <p:spPr>
          <a:xfrm>
            <a:off x="2646103" y="4979553"/>
            <a:ext cx="358784" cy="110799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6600"/>
              <a:buFont typeface="Lato"/>
              <a:buNone/>
            </a:pPr>
            <a:r>
              <a:rPr lang="en-US" sz="6600" b="0" i="0" u="none" strike="noStrike" cap="none">
                <a:solidFill>
                  <a:srgbClr val="FFFFFF"/>
                </a:solidFill>
                <a:latin typeface="Lato"/>
                <a:ea typeface="Lato"/>
                <a:cs typeface="Lato"/>
                <a:sym typeface="Lato"/>
              </a:rPr>
              <a:t>!</a:t>
            </a:r>
            <a:endParaRPr sz="1400" b="0" i="0" u="none" strike="noStrike" cap="none">
              <a:solidFill>
                <a:srgbClr val="000000"/>
              </a:solidFill>
              <a:latin typeface="Arial"/>
              <a:ea typeface="Arial"/>
              <a:cs typeface="Arial"/>
              <a:sym typeface="Arial"/>
            </a:endParaRPr>
          </a:p>
        </p:txBody>
      </p:sp>
      <p:sp>
        <p:nvSpPr>
          <p:cNvPr id="1139" name="Google Shape;1139;p70"/>
          <p:cNvSpPr txBox="1"/>
          <p:nvPr/>
        </p:nvSpPr>
        <p:spPr>
          <a:xfrm>
            <a:off x="7627132" y="4979553"/>
            <a:ext cx="358784" cy="110799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6600"/>
              <a:buFont typeface="Lato"/>
              <a:buNone/>
            </a:pPr>
            <a:r>
              <a:rPr lang="en-US" sz="6600" b="0" i="0" u="none" strike="noStrike" cap="none">
                <a:solidFill>
                  <a:srgbClr val="FFFFFF"/>
                </a:solidFill>
                <a:latin typeface="Lato"/>
                <a:ea typeface="Lato"/>
                <a:cs typeface="Lato"/>
                <a:sym typeface="Lato"/>
              </a:rPr>
              <a:t>!</a:t>
            </a:r>
            <a:endParaRPr sz="1400" b="0" i="0" u="none" strike="noStrike" cap="none">
              <a:solidFill>
                <a:srgbClr val="000000"/>
              </a:solidFill>
              <a:latin typeface="Arial"/>
              <a:ea typeface="Arial"/>
              <a:cs typeface="Arial"/>
              <a:sym typeface="Arial"/>
            </a:endParaRPr>
          </a:p>
        </p:txBody>
      </p:sp>
      <p:sp>
        <p:nvSpPr>
          <p:cNvPr id="1140" name="Google Shape;1140;p70"/>
          <p:cNvSpPr/>
          <p:nvPr/>
        </p:nvSpPr>
        <p:spPr>
          <a:xfrm>
            <a:off x="-57450" y="465284"/>
            <a:ext cx="5701557" cy="1005657"/>
          </a:xfrm>
          <a:prstGeom prst="rect">
            <a:avLst/>
          </a:prstGeom>
          <a:solidFill>
            <a:srgbClr val="1D5EAC"/>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dirty="0">
                <a:solidFill>
                  <a:schemeClr val="lt1"/>
                </a:solidFill>
                <a:latin typeface="Calibri"/>
                <a:ea typeface="Calibri"/>
                <a:cs typeface="Calibri"/>
                <a:sym typeface="Calibri"/>
              </a:rPr>
              <a:t>If You See </a:t>
            </a:r>
            <a:r>
              <a:rPr lang="en-US" sz="4000" b="1" i="1" u="none" strike="noStrike" cap="none" dirty="0">
                <a:solidFill>
                  <a:schemeClr val="lt1"/>
                </a:solidFill>
                <a:latin typeface="Calibri"/>
                <a:ea typeface="Calibri"/>
                <a:cs typeface="Calibri"/>
                <a:sym typeface="Calibri"/>
              </a:rPr>
              <a:t>Any</a:t>
            </a:r>
            <a:r>
              <a:rPr lang="en-US" sz="4000" b="1" i="0" u="none" strike="noStrike" cap="none" dirty="0">
                <a:solidFill>
                  <a:schemeClr val="lt1"/>
                </a:solidFill>
                <a:latin typeface="Calibri"/>
                <a:ea typeface="Calibri"/>
                <a:cs typeface="Calibri"/>
                <a:sym typeface="Calibri"/>
              </a:rPr>
              <a:t> Problems</a:t>
            </a:r>
            <a:endParaRPr sz="4000" b="1" i="0" u="none" strike="noStrike" cap="none" dirty="0">
              <a:solidFill>
                <a:schemeClr val="lt1"/>
              </a:solidFill>
              <a:latin typeface="Calibri"/>
              <a:ea typeface="Calibri"/>
              <a:cs typeface="Calibri"/>
              <a:sym typeface="Calibri"/>
            </a:endParaRPr>
          </a:p>
        </p:txBody>
      </p:sp>
      <p:pic>
        <p:nvPicPr>
          <p:cNvPr id="1141" name="Google Shape;1141;p7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552386" y="11572"/>
            <a:ext cx="1635764" cy="6869888"/>
          </a:xfrm>
          <a:prstGeom prst="rect">
            <a:avLst/>
          </a:prstGeom>
          <a:noFill/>
          <a:ln>
            <a:noFill/>
          </a:ln>
        </p:spPr>
      </p:pic>
      <p:sp>
        <p:nvSpPr>
          <p:cNvPr id="1142" name="Google Shape;1142;p70"/>
          <p:cNvSpPr txBox="1"/>
          <p:nvPr/>
        </p:nvSpPr>
        <p:spPr>
          <a:xfrm>
            <a:off x="540655" y="1864633"/>
            <a:ext cx="9814730" cy="4616608"/>
          </a:xfrm>
          <a:prstGeom prst="rect">
            <a:avLst/>
          </a:prstGeom>
          <a:solidFill>
            <a:schemeClr val="lt1"/>
          </a:solidFill>
          <a:ln>
            <a:noFill/>
          </a:ln>
        </p:spPr>
        <p:txBody>
          <a:bodyPr spcFirstLastPara="1" wrap="square" lIns="91425" tIns="45700" rIns="91425" bIns="45700" anchor="t" anchorCtr="0">
            <a:spAutoFit/>
          </a:bodyPr>
          <a:lstStyle/>
          <a:p>
            <a:pPr marL="457200" marR="0" lvl="0" indent="-457200" algn="l" rtl="0">
              <a:lnSpc>
                <a:spcPct val="150000"/>
              </a:lnSpc>
              <a:spcBef>
                <a:spcPts val="0"/>
              </a:spcBef>
              <a:spcAft>
                <a:spcPts val="0"/>
              </a:spcAft>
              <a:buClr>
                <a:schemeClr val="dk1"/>
              </a:buClr>
              <a:buSzPts val="2800"/>
              <a:buFont typeface="Calibri"/>
              <a:buChar char="•"/>
            </a:pPr>
            <a:r>
              <a:rPr lang="en-US" sz="2800" b="0" i="0" u="none" strike="noStrike" cap="none" dirty="0">
                <a:solidFill>
                  <a:schemeClr val="dk1"/>
                </a:solidFill>
                <a:latin typeface="Calibri"/>
                <a:ea typeface="Calibri"/>
                <a:cs typeface="Calibri"/>
                <a:sym typeface="Calibri"/>
              </a:rPr>
              <a:t>Refer back to the doctor </a:t>
            </a:r>
            <a:endParaRPr sz="1400" b="0" i="0" u="none" strike="noStrike" cap="none" dirty="0">
              <a:solidFill>
                <a:srgbClr val="000000"/>
              </a:solidFill>
              <a:latin typeface="Calibri"/>
              <a:ea typeface="Calibri"/>
              <a:cs typeface="Calibri"/>
              <a:sym typeface="Calibri"/>
            </a:endParaRPr>
          </a:p>
          <a:p>
            <a:pPr marL="457200" marR="0" lvl="0" indent="-457200" algn="l" rtl="0">
              <a:lnSpc>
                <a:spcPct val="150000"/>
              </a:lnSpc>
              <a:spcBef>
                <a:spcPts val="0"/>
              </a:spcBef>
              <a:spcAft>
                <a:spcPts val="0"/>
              </a:spcAft>
              <a:buClr>
                <a:schemeClr val="dk1"/>
              </a:buClr>
              <a:buSzPts val="2800"/>
              <a:buFont typeface="Calibri"/>
              <a:buChar char="•"/>
            </a:pPr>
            <a:r>
              <a:rPr lang="en-US" sz="2800" b="0" i="0" u="none" strike="noStrike" cap="none" dirty="0">
                <a:solidFill>
                  <a:schemeClr val="dk1"/>
                </a:solidFill>
                <a:latin typeface="Calibri"/>
                <a:ea typeface="Calibri"/>
                <a:cs typeface="Calibri"/>
                <a:sym typeface="Calibri"/>
              </a:rPr>
              <a:t>Remind doctor of the Concussion/TBI/AHT</a:t>
            </a:r>
            <a:endParaRPr sz="1400" b="0" i="0" u="none" strike="noStrike" cap="none" dirty="0">
              <a:solidFill>
                <a:srgbClr val="000000"/>
              </a:solidFill>
              <a:latin typeface="Calibri"/>
              <a:ea typeface="Calibri"/>
              <a:cs typeface="Calibri"/>
              <a:sym typeface="Calibri"/>
            </a:endParaRPr>
          </a:p>
          <a:p>
            <a:pPr marL="457200" marR="0" lvl="0" indent="-457200" algn="l" rtl="0">
              <a:lnSpc>
                <a:spcPct val="150000"/>
              </a:lnSpc>
              <a:spcBef>
                <a:spcPts val="0"/>
              </a:spcBef>
              <a:spcAft>
                <a:spcPts val="0"/>
              </a:spcAft>
              <a:buClr>
                <a:schemeClr val="dk1"/>
              </a:buClr>
              <a:buSzPts val="2800"/>
              <a:buFont typeface="Calibri"/>
              <a:buChar char="•"/>
            </a:pPr>
            <a:r>
              <a:rPr lang="en-US" sz="2800" b="0" i="0" u="none" strike="noStrike" cap="none" dirty="0">
                <a:solidFill>
                  <a:schemeClr val="dk1"/>
                </a:solidFill>
                <a:latin typeface="Calibri"/>
                <a:ea typeface="Calibri"/>
                <a:cs typeface="Calibri"/>
                <a:sym typeface="Calibri"/>
              </a:rPr>
              <a:t>Tell doctor all changes that you are seeing</a:t>
            </a:r>
            <a:endParaRPr sz="1400" b="0" i="0" u="none" strike="noStrike" cap="none" dirty="0">
              <a:solidFill>
                <a:srgbClr val="000000"/>
              </a:solidFill>
              <a:latin typeface="Calibri"/>
              <a:ea typeface="Calibri"/>
              <a:cs typeface="Calibri"/>
              <a:sym typeface="Calibri"/>
            </a:endParaRPr>
          </a:p>
          <a:p>
            <a:pPr marL="457200" marR="0" lvl="0" indent="-457200" algn="l" rtl="0">
              <a:lnSpc>
                <a:spcPct val="150000"/>
              </a:lnSpc>
              <a:spcBef>
                <a:spcPts val="0"/>
              </a:spcBef>
              <a:spcAft>
                <a:spcPts val="0"/>
              </a:spcAft>
              <a:buClr>
                <a:schemeClr val="dk1"/>
              </a:buClr>
              <a:buSzPts val="2800"/>
              <a:buFont typeface="Calibri"/>
              <a:buChar char="•"/>
            </a:pPr>
            <a:r>
              <a:rPr lang="en-US" sz="2800" b="0" i="0" u="none" strike="noStrike" cap="none" dirty="0">
                <a:solidFill>
                  <a:schemeClr val="dk1"/>
                </a:solidFill>
                <a:latin typeface="Calibri"/>
                <a:ea typeface="Calibri"/>
                <a:cs typeface="Calibri"/>
                <a:sym typeface="Calibri"/>
              </a:rPr>
              <a:t>Give doctor the Symptom Tracker/CDC Return to School Letter </a:t>
            </a:r>
            <a:endParaRPr sz="1400" b="0" i="0" u="none" strike="noStrike" cap="none" dirty="0">
              <a:solidFill>
                <a:srgbClr val="000000"/>
              </a:solidFill>
              <a:latin typeface="Calibri"/>
              <a:ea typeface="Calibri"/>
              <a:cs typeface="Calibri"/>
              <a:sym typeface="Calibri"/>
            </a:endParaRPr>
          </a:p>
          <a:p>
            <a:pPr marL="457200" marR="0" lvl="0" indent="-457200" algn="l" rtl="0">
              <a:lnSpc>
                <a:spcPct val="150000"/>
              </a:lnSpc>
              <a:spcBef>
                <a:spcPts val="0"/>
              </a:spcBef>
              <a:spcAft>
                <a:spcPts val="0"/>
              </a:spcAft>
              <a:buClr>
                <a:schemeClr val="dk1"/>
              </a:buClr>
              <a:buSzPts val="2800"/>
              <a:buFont typeface="Calibri"/>
              <a:buChar char="•"/>
            </a:pPr>
            <a:r>
              <a:rPr lang="en-US" sz="2800" b="0" i="0" u="none" strike="noStrike" cap="none" dirty="0">
                <a:solidFill>
                  <a:schemeClr val="dk1"/>
                </a:solidFill>
                <a:latin typeface="Calibri"/>
                <a:ea typeface="Calibri"/>
                <a:cs typeface="Calibri"/>
                <a:sym typeface="Calibri"/>
              </a:rPr>
              <a:t>Don’t hesitate to suggest what referrals you think may be needed</a:t>
            </a:r>
            <a:endParaRPr sz="1400" b="0" i="0" u="none" strike="noStrike" cap="none" dirty="0">
              <a:solidFill>
                <a:srgbClr val="000000"/>
              </a:solidFill>
              <a:latin typeface="Calibri"/>
              <a:ea typeface="Calibri"/>
              <a:cs typeface="Calibri"/>
              <a:sym typeface="Calibri"/>
            </a:endParaRPr>
          </a:p>
          <a:p>
            <a:pPr marL="457200" marR="0" lvl="0" indent="-457200" algn="l" rtl="0">
              <a:lnSpc>
                <a:spcPct val="150000"/>
              </a:lnSpc>
              <a:spcBef>
                <a:spcPts val="0"/>
              </a:spcBef>
              <a:spcAft>
                <a:spcPts val="0"/>
              </a:spcAft>
              <a:buClr>
                <a:schemeClr val="dk1"/>
              </a:buClr>
              <a:buSzPts val="2800"/>
              <a:buFont typeface="Calibri"/>
              <a:buChar char="•"/>
            </a:pPr>
            <a:r>
              <a:rPr lang="en-US" sz="2800" b="0" i="0" u="none" strike="noStrike" cap="none" dirty="0">
                <a:solidFill>
                  <a:schemeClr val="dk1"/>
                </a:solidFill>
                <a:latin typeface="Calibri"/>
                <a:ea typeface="Calibri"/>
                <a:cs typeface="Calibri"/>
                <a:sym typeface="Calibri"/>
              </a:rPr>
              <a:t>Take appropriate steps within the school</a:t>
            </a:r>
            <a:endParaRPr sz="28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528544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639505" y="2658359"/>
            <a:ext cx="473206" cy="369332"/>
          </a:xfrm>
          <a:prstGeom prst="rect">
            <a:avLst/>
          </a:prstGeom>
          <a:noFill/>
        </p:spPr>
        <p:txBody>
          <a:bodyPr wrap="none" rtlCol="0">
            <a:spAutoFit/>
          </a:bodyPr>
          <a:lstStyle/>
          <a:p>
            <a:pPr marL="285750" indent="-285750">
              <a:buFontTx/>
              <a:buBlip>
                <a:blip r:embed="rId3"/>
              </a:buBlip>
              <a:defRPr/>
            </a:pPr>
            <a:endParaRPr lang="en-US" dirty="0">
              <a:solidFill>
                <a:prstClr val="black"/>
              </a:solidFill>
            </a:endParaRPr>
          </a:p>
        </p:txBody>
      </p:sp>
      <p:sp>
        <p:nvSpPr>
          <p:cNvPr id="4" name="Rectangle 3"/>
          <p:cNvSpPr/>
          <p:nvPr/>
        </p:nvSpPr>
        <p:spPr>
          <a:xfrm>
            <a:off x="-2" y="333727"/>
            <a:ext cx="6621518" cy="1147601"/>
          </a:xfrm>
          <a:prstGeom prst="rect">
            <a:avLst/>
          </a:prstGeom>
          <a:solidFill>
            <a:srgbClr val="1D5EA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b="1" dirty="0">
                <a:solidFill>
                  <a:prstClr val="white"/>
                </a:solidFill>
              </a:rPr>
              <a:t>Service Coordination</a:t>
            </a:r>
          </a:p>
        </p:txBody>
      </p:sp>
      <p:sp>
        <p:nvSpPr>
          <p:cNvPr id="7" name="Rounded Rectangle 6"/>
          <p:cNvSpPr/>
          <p:nvPr/>
        </p:nvSpPr>
        <p:spPr>
          <a:xfrm>
            <a:off x="44604" y="1839950"/>
            <a:ext cx="7515922" cy="3821733"/>
          </a:xfrm>
          <a:prstGeom prst="roundRect">
            <a:avLst/>
          </a:prstGeom>
          <a:blipFill dpi="0" rotWithShape="1">
            <a:blip r:embed="rId4">
              <a:alphaModFix amt="48000"/>
            </a:blip>
            <a:srcRec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1"/>
          <p:cNvSpPr>
            <a:spLocks noChangeArrowheads="1"/>
          </p:cNvSpPr>
          <p:nvPr/>
        </p:nvSpPr>
        <p:spPr bwMode="auto">
          <a:xfrm>
            <a:off x="245536" y="2658359"/>
            <a:ext cx="7314990" cy="3631763"/>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2400" dirty="0">
                <a:solidFill>
                  <a:srgbClr val="131E29"/>
                </a:solidFill>
                <a:latin typeface="Calibri" panose="020F0502020204030204"/>
              </a:rPr>
              <a:t>The service coordinator works with survivors and their families to assess their current resources and needs. The service coordinator:</a:t>
            </a:r>
          </a:p>
          <a:p>
            <a:pPr>
              <a:defRPr/>
            </a:pPr>
            <a:endParaRPr lang="en-US" altLang="en-US" sz="1000" dirty="0">
              <a:solidFill>
                <a:prstClr val="black"/>
              </a:solidFill>
              <a:latin typeface="Calibri" panose="020F0502020204030204"/>
            </a:endParaRPr>
          </a:p>
          <a:p>
            <a:pPr lvl="1">
              <a:buSzPct val="85000"/>
              <a:buFontTx/>
              <a:buChar char="•"/>
              <a:defRPr/>
            </a:pPr>
            <a:r>
              <a:rPr lang="en-US" altLang="en-US" sz="2400" dirty="0">
                <a:solidFill>
                  <a:srgbClr val="131E29"/>
                </a:solidFill>
                <a:latin typeface="Calibri" panose="020F0502020204030204"/>
                <a:cs typeface="Arial" panose="020B0604020202020204" pitchFamily="34" charset="0"/>
              </a:rPr>
              <a:t> develops a comprehensive plan of care</a:t>
            </a:r>
            <a:endParaRPr lang="en-US" altLang="en-US" sz="2400" dirty="0">
              <a:solidFill>
                <a:srgbClr val="222222"/>
              </a:solidFill>
              <a:latin typeface="Calibri" panose="020F0502020204030204"/>
              <a:cs typeface="Arial" panose="020B0604020202020204" pitchFamily="34" charset="0"/>
            </a:endParaRPr>
          </a:p>
          <a:p>
            <a:pPr lvl="1">
              <a:buSzPct val="85000"/>
              <a:buFontTx/>
              <a:buChar char="•"/>
              <a:defRPr/>
            </a:pPr>
            <a:r>
              <a:rPr lang="en-US" altLang="en-US" sz="2400" dirty="0">
                <a:solidFill>
                  <a:srgbClr val="131E29"/>
                </a:solidFill>
                <a:latin typeface="Calibri" panose="020F0502020204030204"/>
                <a:cs typeface="Arial" panose="020B0604020202020204" pitchFamily="34" charset="0"/>
              </a:rPr>
              <a:t> provides referrals to available resources</a:t>
            </a:r>
            <a:endParaRPr lang="en-US" altLang="en-US" sz="2400" dirty="0">
              <a:solidFill>
                <a:srgbClr val="222222"/>
              </a:solidFill>
              <a:latin typeface="Calibri" panose="020F0502020204030204"/>
              <a:cs typeface="Arial" panose="020B0604020202020204" pitchFamily="34" charset="0"/>
            </a:endParaRPr>
          </a:p>
          <a:p>
            <a:pPr lvl="1">
              <a:buSzPct val="85000"/>
              <a:buFontTx/>
              <a:buChar char="•"/>
              <a:defRPr/>
            </a:pPr>
            <a:r>
              <a:rPr lang="en-US" altLang="en-US" sz="2400" dirty="0">
                <a:solidFill>
                  <a:srgbClr val="131E29"/>
                </a:solidFill>
                <a:latin typeface="Calibri" panose="020F0502020204030204"/>
                <a:cs typeface="Arial" panose="020B0604020202020204" pitchFamily="34" charset="0"/>
              </a:rPr>
              <a:t> coordinates services for individual client advocacy</a:t>
            </a:r>
            <a:endParaRPr lang="en-US" altLang="en-US" sz="2400" dirty="0">
              <a:solidFill>
                <a:srgbClr val="222222"/>
              </a:solidFill>
              <a:latin typeface="Calibri" panose="020F0502020204030204"/>
              <a:cs typeface="Arial" panose="020B0604020202020204" pitchFamily="34" charset="0"/>
            </a:endParaRPr>
          </a:p>
          <a:p>
            <a:pPr lvl="1">
              <a:buSzPct val="85000"/>
              <a:buFontTx/>
              <a:buChar char="•"/>
              <a:defRPr/>
            </a:pPr>
            <a:r>
              <a:rPr lang="en-US" altLang="en-US" sz="2400" dirty="0">
                <a:solidFill>
                  <a:srgbClr val="131E29"/>
                </a:solidFill>
                <a:latin typeface="Calibri" panose="020F0502020204030204"/>
                <a:cs typeface="Arial" panose="020B0604020202020204" pitchFamily="34" charset="0"/>
              </a:rPr>
              <a:t> assists in applying for the Family Support Fund </a:t>
            </a:r>
          </a:p>
          <a:p>
            <a:pPr lvl="1">
              <a:defRPr/>
            </a:pPr>
            <a:endParaRPr lang="en-US" altLang="en-US" sz="2400" dirty="0">
              <a:solidFill>
                <a:srgbClr val="131E29"/>
              </a:solidFill>
              <a:latin typeface="Calibri" panose="020F0502020204030204"/>
              <a:cs typeface="Arial" panose="020B0604020202020204" pitchFamily="34" charset="0"/>
            </a:endParaRPr>
          </a:p>
          <a:p>
            <a:pPr lvl="1">
              <a:defRPr/>
            </a:pPr>
            <a:r>
              <a:rPr lang="en-US" altLang="en-US" sz="2400" dirty="0">
                <a:solidFill>
                  <a:srgbClr val="FF0000"/>
                </a:solidFill>
                <a:latin typeface="Calibri" panose="020F0502020204030204"/>
                <a:cs typeface="Arial" panose="020B0604020202020204" pitchFamily="34" charset="0"/>
              </a:rPr>
              <a:t>CURRENTLY OFFERING VIRTUAL SUPPORT GROUPS</a:t>
            </a:r>
          </a:p>
        </p:txBody>
      </p:sp>
      <p:sp>
        <p:nvSpPr>
          <p:cNvPr id="6" name="TextBox 5"/>
          <p:cNvSpPr txBox="1"/>
          <p:nvPr/>
        </p:nvSpPr>
        <p:spPr>
          <a:xfrm>
            <a:off x="2674265" y="2012028"/>
            <a:ext cx="2457532" cy="646331"/>
          </a:xfrm>
          <a:prstGeom prst="rect">
            <a:avLst/>
          </a:prstGeom>
          <a:noFill/>
        </p:spPr>
        <p:txBody>
          <a:bodyPr wrap="none" rtlCol="0">
            <a:spAutoFit/>
          </a:bodyPr>
          <a:lstStyle/>
          <a:p>
            <a:pPr>
              <a:defRPr/>
            </a:pPr>
            <a:r>
              <a:rPr lang="en-US" sz="3600" dirty="0">
                <a:solidFill>
                  <a:srgbClr val="FF0000"/>
                </a:solidFill>
              </a:rPr>
              <a:t>Free Service</a:t>
            </a:r>
          </a:p>
        </p:txBody>
      </p:sp>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03879" y="333727"/>
            <a:ext cx="2701016" cy="6258393"/>
          </a:xfrm>
          <a:prstGeom prst="rect">
            <a:avLst/>
          </a:prstGeom>
          <a:effectLst>
            <a:outerShdw blurRad="215900" dist="38100" dir="2700000" sx="101000" sy="101000" algn="tl" rotWithShape="0">
              <a:prstClr val="black">
                <a:alpha val="60000"/>
              </a:prstClr>
            </a:outerShdw>
          </a:effectLst>
        </p:spPr>
      </p:pic>
      <p:sp>
        <p:nvSpPr>
          <p:cNvPr id="2" name="Rectangle 1"/>
          <p:cNvSpPr/>
          <p:nvPr/>
        </p:nvSpPr>
        <p:spPr>
          <a:xfrm>
            <a:off x="833330" y="6525403"/>
            <a:ext cx="5677388" cy="338554"/>
          </a:xfrm>
          <a:prstGeom prst="rect">
            <a:avLst/>
          </a:prstGeom>
        </p:spPr>
        <p:txBody>
          <a:bodyPr wrap="none">
            <a:spAutoFit/>
          </a:bodyPr>
          <a:lstStyle/>
          <a:p>
            <a:pPr>
              <a:buClr>
                <a:srgbClr val="000000"/>
              </a:buClr>
              <a:buSzPts val="2800"/>
            </a:pPr>
            <a:r>
              <a:rPr lang="en-US" sz="1600" u="sng" dirty="0">
                <a:solidFill>
                  <a:srgbClr val="000000"/>
                </a:solidFill>
                <a:latin typeface="Open Sans Semibold" panose="020B0706030804020204" pitchFamily="34" charset="0"/>
                <a:ea typeface="Open Sans Semibold" panose="020B0706030804020204" pitchFamily="34" charset="0"/>
                <a:cs typeface="Open Sans Semibold" panose="020B0706030804020204" pitchFamily="34" charset="0"/>
                <a:sym typeface="Calibri"/>
                <a:hlinkClick r:id="rId6"/>
              </a:rPr>
              <a:t>http://www.braininjurytn.org/service-coordination.html</a:t>
            </a:r>
            <a:endParaRPr lang="en-US" sz="1600" dirty="0">
              <a:solidFill>
                <a:srgbClr val="000000"/>
              </a:solidFill>
              <a:latin typeface="Open Sans Semibold" panose="020B0706030804020204" pitchFamily="34" charset="0"/>
              <a:ea typeface="Open Sans Semibold" panose="020B0706030804020204" pitchFamily="34" charset="0"/>
              <a:cs typeface="Open Sans Semibold" panose="020B0706030804020204" pitchFamily="34" charset="0"/>
              <a:sym typeface="Calibri"/>
            </a:endParaRPr>
          </a:p>
        </p:txBody>
      </p:sp>
    </p:spTree>
    <p:extLst>
      <p:ext uri="{BB962C8B-B14F-4D97-AF65-F5344CB8AC3E}">
        <p14:creationId xmlns:p14="http://schemas.microsoft.com/office/powerpoint/2010/main" val="42852494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rain, Thought, Mind, Idea, Psycholog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5170"/>
            <a:ext cx="12192000" cy="689316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528573" y="1737112"/>
            <a:ext cx="5097870" cy="1569660"/>
          </a:xfrm>
          <a:prstGeom prst="rect">
            <a:avLst/>
          </a:prstGeom>
          <a:noFill/>
        </p:spPr>
        <p:txBody>
          <a:bodyPr wrap="none" rtlCol="0">
            <a:spAutoFit/>
          </a:bodyPr>
          <a:lstStyle/>
          <a:p>
            <a:r>
              <a:rPr lang="en-US" sz="9600" b="1" dirty="0">
                <a:solidFill>
                  <a:prstClr val="black"/>
                </a:solidFill>
              </a:rPr>
              <a:t>Cognition</a:t>
            </a:r>
          </a:p>
        </p:txBody>
      </p:sp>
      <p:sp>
        <p:nvSpPr>
          <p:cNvPr id="3" name="TextBox 2"/>
          <p:cNvSpPr txBox="1"/>
          <p:nvPr/>
        </p:nvSpPr>
        <p:spPr>
          <a:xfrm>
            <a:off x="1071418" y="175491"/>
            <a:ext cx="1949316" cy="646331"/>
          </a:xfrm>
          <a:prstGeom prst="rect">
            <a:avLst/>
          </a:prstGeom>
          <a:noFill/>
        </p:spPr>
        <p:txBody>
          <a:bodyPr wrap="none" rtlCol="0">
            <a:spAutoFit/>
          </a:bodyPr>
          <a:lstStyle/>
          <a:p>
            <a:r>
              <a:rPr lang="en-US" sz="3600" dirty="0">
                <a:solidFill>
                  <a:prstClr val="white"/>
                </a:solidFill>
              </a:rPr>
              <a:t>Attention</a:t>
            </a:r>
          </a:p>
        </p:txBody>
      </p:sp>
      <p:sp>
        <p:nvSpPr>
          <p:cNvPr id="4" name="TextBox 3"/>
          <p:cNvSpPr txBox="1"/>
          <p:nvPr/>
        </p:nvSpPr>
        <p:spPr>
          <a:xfrm>
            <a:off x="254560" y="1662546"/>
            <a:ext cx="1791516" cy="646331"/>
          </a:xfrm>
          <a:prstGeom prst="rect">
            <a:avLst/>
          </a:prstGeom>
          <a:noFill/>
        </p:spPr>
        <p:txBody>
          <a:bodyPr wrap="none" rtlCol="0">
            <a:spAutoFit/>
          </a:bodyPr>
          <a:lstStyle/>
          <a:p>
            <a:r>
              <a:rPr lang="en-US" sz="3600" dirty="0">
                <a:solidFill>
                  <a:prstClr val="white"/>
                </a:solidFill>
              </a:rPr>
              <a:t>Memory</a:t>
            </a:r>
          </a:p>
        </p:txBody>
      </p:sp>
      <p:sp>
        <p:nvSpPr>
          <p:cNvPr id="5" name="TextBox 4"/>
          <p:cNvSpPr txBox="1"/>
          <p:nvPr/>
        </p:nvSpPr>
        <p:spPr>
          <a:xfrm>
            <a:off x="323272" y="5874327"/>
            <a:ext cx="3205301" cy="646331"/>
          </a:xfrm>
          <a:prstGeom prst="rect">
            <a:avLst/>
          </a:prstGeom>
          <a:noFill/>
        </p:spPr>
        <p:txBody>
          <a:bodyPr wrap="none" rtlCol="0">
            <a:spAutoFit/>
          </a:bodyPr>
          <a:lstStyle/>
          <a:p>
            <a:r>
              <a:rPr lang="en-US" sz="3600" dirty="0">
                <a:solidFill>
                  <a:prstClr val="white"/>
                </a:solidFill>
              </a:rPr>
              <a:t>Problem Solving</a:t>
            </a:r>
          </a:p>
        </p:txBody>
      </p:sp>
      <p:sp>
        <p:nvSpPr>
          <p:cNvPr id="6" name="TextBox 5"/>
          <p:cNvSpPr txBox="1"/>
          <p:nvPr/>
        </p:nvSpPr>
        <p:spPr>
          <a:xfrm>
            <a:off x="9227127" y="997313"/>
            <a:ext cx="2023824" cy="646331"/>
          </a:xfrm>
          <a:prstGeom prst="rect">
            <a:avLst/>
          </a:prstGeom>
          <a:noFill/>
        </p:spPr>
        <p:txBody>
          <a:bodyPr wrap="none" rtlCol="0">
            <a:spAutoFit/>
          </a:bodyPr>
          <a:lstStyle/>
          <a:p>
            <a:r>
              <a:rPr lang="en-US" sz="3600" dirty="0">
                <a:solidFill>
                  <a:prstClr val="white"/>
                </a:solidFill>
              </a:rPr>
              <a:t>Judgment</a:t>
            </a:r>
          </a:p>
        </p:txBody>
      </p:sp>
      <p:sp>
        <p:nvSpPr>
          <p:cNvPr id="7" name="TextBox 6"/>
          <p:cNvSpPr txBox="1"/>
          <p:nvPr/>
        </p:nvSpPr>
        <p:spPr>
          <a:xfrm>
            <a:off x="9791063" y="2567710"/>
            <a:ext cx="1952201" cy="646331"/>
          </a:xfrm>
          <a:prstGeom prst="rect">
            <a:avLst/>
          </a:prstGeom>
          <a:noFill/>
        </p:spPr>
        <p:txBody>
          <a:bodyPr wrap="none" rtlCol="0">
            <a:spAutoFit/>
          </a:bodyPr>
          <a:lstStyle/>
          <a:p>
            <a:r>
              <a:rPr lang="en-US" sz="3600" dirty="0">
                <a:solidFill>
                  <a:prstClr val="white"/>
                </a:solidFill>
              </a:rPr>
              <a:t>Flexibility</a:t>
            </a:r>
          </a:p>
        </p:txBody>
      </p:sp>
      <p:sp>
        <p:nvSpPr>
          <p:cNvPr id="8" name="TextBox 7"/>
          <p:cNvSpPr txBox="1"/>
          <p:nvPr/>
        </p:nvSpPr>
        <p:spPr>
          <a:xfrm>
            <a:off x="619397" y="4027055"/>
            <a:ext cx="2215607" cy="646331"/>
          </a:xfrm>
          <a:prstGeom prst="rect">
            <a:avLst/>
          </a:prstGeom>
          <a:noFill/>
        </p:spPr>
        <p:txBody>
          <a:bodyPr wrap="none" rtlCol="0">
            <a:spAutoFit/>
          </a:bodyPr>
          <a:lstStyle/>
          <a:p>
            <a:r>
              <a:rPr lang="en-US" sz="3600" dirty="0">
                <a:solidFill>
                  <a:prstClr val="white"/>
                </a:solidFill>
              </a:rPr>
              <a:t>Awareness</a:t>
            </a:r>
          </a:p>
        </p:txBody>
      </p:sp>
      <p:sp>
        <p:nvSpPr>
          <p:cNvPr id="9" name="TextBox 8"/>
          <p:cNvSpPr txBox="1"/>
          <p:nvPr/>
        </p:nvSpPr>
        <p:spPr>
          <a:xfrm>
            <a:off x="9356436" y="3888188"/>
            <a:ext cx="2560701" cy="646331"/>
          </a:xfrm>
          <a:prstGeom prst="rect">
            <a:avLst/>
          </a:prstGeom>
          <a:noFill/>
        </p:spPr>
        <p:txBody>
          <a:bodyPr wrap="none" rtlCol="0">
            <a:spAutoFit/>
          </a:bodyPr>
          <a:lstStyle/>
          <a:p>
            <a:r>
              <a:rPr lang="en-US" sz="3600" dirty="0">
                <a:solidFill>
                  <a:prstClr val="white"/>
                </a:solidFill>
              </a:rPr>
              <a:t>Organization</a:t>
            </a:r>
          </a:p>
        </p:txBody>
      </p:sp>
      <p:sp>
        <p:nvSpPr>
          <p:cNvPr id="10" name="TextBox 9"/>
          <p:cNvSpPr txBox="1"/>
          <p:nvPr/>
        </p:nvSpPr>
        <p:spPr>
          <a:xfrm>
            <a:off x="8959273" y="5671127"/>
            <a:ext cx="2109745" cy="646331"/>
          </a:xfrm>
          <a:prstGeom prst="rect">
            <a:avLst/>
          </a:prstGeom>
          <a:noFill/>
        </p:spPr>
        <p:txBody>
          <a:bodyPr wrap="none" rtlCol="0">
            <a:spAutoFit/>
          </a:bodyPr>
          <a:lstStyle/>
          <a:p>
            <a:r>
              <a:rPr lang="en-US" sz="3600" dirty="0">
                <a:solidFill>
                  <a:prstClr val="white"/>
                </a:solidFill>
              </a:rPr>
              <a:t>Reasoning</a:t>
            </a:r>
          </a:p>
        </p:txBody>
      </p:sp>
    </p:spTree>
    <p:extLst>
      <p:ext uri="{BB962C8B-B14F-4D97-AF65-F5344CB8AC3E}">
        <p14:creationId xmlns:p14="http://schemas.microsoft.com/office/powerpoint/2010/main" val="16429870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95BD3A-EA58-DF44-860C-DBDE968ABE8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39481"/>
            <a:ext cx="12192000" cy="6874933"/>
          </a:xfrm>
          <a:prstGeom prst="rect">
            <a:avLst/>
          </a:prstGeom>
        </p:spPr>
      </p:pic>
      <p:sp>
        <p:nvSpPr>
          <p:cNvPr id="9" name="TextBox 8"/>
          <p:cNvSpPr txBox="1"/>
          <p:nvPr/>
        </p:nvSpPr>
        <p:spPr>
          <a:xfrm>
            <a:off x="2639505" y="2658359"/>
            <a:ext cx="473206" cy="369332"/>
          </a:xfrm>
          <a:prstGeom prst="rect">
            <a:avLst/>
          </a:prstGeom>
          <a:noFill/>
        </p:spPr>
        <p:txBody>
          <a:bodyPr wrap="none" rtlCol="0">
            <a:spAutoFit/>
          </a:bodyPr>
          <a:lstStyle/>
          <a:p>
            <a:pPr marL="285750" indent="-285750">
              <a:buFontTx/>
              <a:buBlip>
                <a:blip r:embed="rId3"/>
              </a:buBlip>
              <a:defRPr/>
            </a:pPr>
            <a:endParaRPr lang="en-US" dirty="0">
              <a:solidFill>
                <a:prstClr val="black"/>
              </a:solidFill>
            </a:endParaRPr>
          </a:p>
        </p:txBody>
      </p:sp>
      <p:sp>
        <p:nvSpPr>
          <p:cNvPr id="6" name="Rectangle 5">
            <a:extLst>
              <a:ext uri="{FF2B5EF4-FFF2-40B4-BE49-F238E27FC236}">
                <a16:creationId xmlns:a16="http://schemas.microsoft.com/office/drawing/2014/main" id="{9AA0BE6F-1913-4149-8AB7-55C004DEDC05}"/>
              </a:ext>
            </a:extLst>
          </p:cNvPr>
          <p:cNvSpPr/>
          <p:nvPr/>
        </p:nvSpPr>
        <p:spPr>
          <a:xfrm>
            <a:off x="0" y="442995"/>
            <a:ext cx="7259782" cy="1005657"/>
          </a:xfrm>
          <a:prstGeom prst="rect">
            <a:avLst/>
          </a:prstGeom>
          <a:solidFill>
            <a:srgbClr val="1D5EA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400" b="1" dirty="0">
                <a:solidFill>
                  <a:prstClr val="white"/>
                </a:solidFill>
                <a:ea typeface="Open Sans Light" panose="020B0604020202020204" charset="0"/>
                <a:cs typeface="Open Sans Light" panose="020B0604020202020204" charset="0"/>
              </a:rPr>
              <a:t>Understanding Cognition</a:t>
            </a:r>
          </a:p>
        </p:txBody>
      </p:sp>
      <p:sp>
        <p:nvSpPr>
          <p:cNvPr id="2" name="TextBox 1"/>
          <p:cNvSpPr txBox="1"/>
          <p:nvPr/>
        </p:nvSpPr>
        <p:spPr>
          <a:xfrm>
            <a:off x="1079500" y="1810327"/>
            <a:ext cx="5566396" cy="4585871"/>
          </a:xfrm>
          <a:prstGeom prst="rect">
            <a:avLst/>
          </a:prstGeom>
          <a:solidFill>
            <a:schemeClr val="bg1"/>
          </a:solidFill>
        </p:spPr>
        <p:txBody>
          <a:bodyPr wrap="none" rtlCol="0">
            <a:spAutoFit/>
          </a:bodyPr>
          <a:lstStyle/>
          <a:p>
            <a:r>
              <a:rPr lang="en-US" sz="2800" b="1" dirty="0">
                <a:solidFill>
                  <a:prstClr val="black"/>
                </a:solidFill>
                <a:ea typeface="Open Sans Light" panose="020B0306030504020204" pitchFamily="34" charset="0"/>
                <a:cs typeface="Open Sans Light" panose="020B0306030504020204" pitchFamily="34" charset="0"/>
              </a:rPr>
              <a:t>Attention – not a unitary skill</a:t>
            </a:r>
          </a:p>
          <a:p>
            <a:pPr marL="800100" lvl="1" indent="-342900">
              <a:buFontTx/>
              <a:buBlip>
                <a:blip r:embed="rId3"/>
              </a:buBlip>
            </a:pPr>
            <a:r>
              <a:rPr lang="en-US" sz="2400" b="1" dirty="0">
                <a:solidFill>
                  <a:prstClr val="black"/>
                </a:solidFill>
                <a:ea typeface="Open Sans Light" panose="020B0306030504020204" pitchFamily="34" charset="0"/>
                <a:cs typeface="Open Sans Light" panose="020B0306030504020204" pitchFamily="34" charset="0"/>
              </a:rPr>
              <a:t>	Visual</a:t>
            </a:r>
          </a:p>
          <a:p>
            <a:pPr marL="800100" lvl="1" indent="-342900">
              <a:buFontTx/>
              <a:buBlip>
                <a:blip r:embed="rId3"/>
              </a:buBlip>
            </a:pPr>
            <a:r>
              <a:rPr lang="en-US" sz="2400" b="1" dirty="0">
                <a:solidFill>
                  <a:prstClr val="black"/>
                </a:solidFill>
                <a:ea typeface="Open Sans Light" panose="020B0306030504020204" pitchFamily="34" charset="0"/>
                <a:cs typeface="Open Sans Light" panose="020B0306030504020204" pitchFamily="34" charset="0"/>
              </a:rPr>
              <a:t>	Verbal</a:t>
            </a:r>
          </a:p>
          <a:p>
            <a:pPr marL="800100" lvl="1" indent="-342900">
              <a:buFontTx/>
              <a:buBlip>
                <a:blip r:embed="rId3"/>
              </a:buBlip>
            </a:pPr>
            <a:r>
              <a:rPr lang="en-US" sz="2400" b="1" dirty="0">
                <a:solidFill>
                  <a:prstClr val="black"/>
                </a:solidFill>
                <a:ea typeface="Open Sans Light" panose="020B0306030504020204" pitchFamily="34" charset="0"/>
                <a:cs typeface="Open Sans Light" panose="020B0306030504020204" pitchFamily="34" charset="0"/>
              </a:rPr>
              <a:t>	Task-specific</a:t>
            </a:r>
          </a:p>
          <a:p>
            <a:pPr lvl="1"/>
            <a:endParaRPr lang="en-US" sz="2400" b="1" dirty="0">
              <a:solidFill>
                <a:prstClr val="black"/>
              </a:solidFill>
              <a:ea typeface="Open Sans Light" panose="020B0306030504020204" pitchFamily="34" charset="0"/>
              <a:cs typeface="Open Sans Light" panose="020B0306030504020204" pitchFamily="34" charset="0"/>
            </a:endParaRPr>
          </a:p>
          <a:p>
            <a:pPr marL="800100" lvl="1" indent="-342900">
              <a:buFontTx/>
              <a:buBlip>
                <a:blip r:embed="rId3"/>
              </a:buBlip>
            </a:pPr>
            <a:r>
              <a:rPr lang="en-US" sz="2400" b="1" dirty="0">
                <a:solidFill>
                  <a:prstClr val="black"/>
                </a:solidFill>
                <a:ea typeface="Open Sans Light" panose="020B0306030504020204" pitchFamily="34" charset="0"/>
                <a:cs typeface="Open Sans Light" panose="020B0306030504020204" pitchFamily="34" charset="0"/>
              </a:rPr>
              <a:t>	How long (duration)</a:t>
            </a:r>
          </a:p>
          <a:p>
            <a:pPr marL="800100" lvl="1" indent="-342900">
              <a:buFontTx/>
              <a:buBlip>
                <a:blip r:embed="rId3"/>
              </a:buBlip>
            </a:pPr>
            <a:r>
              <a:rPr lang="en-US" sz="2400" b="1" dirty="0">
                <a:solidFill>
                  <a:prstClr val="black"/>
                </a:solidFill>
                <a:ea typeface="Open Sans Light" panose="020B0306030504020204" pitchFamily="34" charset="0"/>
                <a:cs typeface="Open Sans Light" panose="020B0306030504020204" pitchFamily="34" charset="0"/>
              </a:rPr>
              <a:t>	How much (density)</a:t>
            </a:r>
          </a:p>
          <a:p>
            <a:pPr marL="800100" lvl="1" indent="-342900">
              <a:buFontTx/>
              <a:buBlip>
                <a:blip r:embed="rId3"/>
              </a:buBlip>
            </a:pPr>
            <a:r>
              <a:rPr lang="en-US" sz="2400" b="1" dirty="0">
                <a:solidFill>
                  <a:prstClr val="black"/>
                </a:solidFill>
                <a:ea typeface="Open Sans Light" panose="020B0306030504020204" pitchFamily="34" charset="0"/>
                <a:cs typeface="Open Sans Light" panose="020B0306030504020204" pitchFamily="34" charset="0"/>
              </a:rPr>
              <a:t>	How hard (complexity)</a:t>
            </a:r>
          </a:p>
          <a:p>
            <a:pPr marL="342900" indent="-342900">
              <a:buFontTx/>
              <a:buBlip>
                <a:blip r:embed="rId3"/>
              </a:buBlip>
            </a:pPr>
            <a:endParaRPr lang="en-US" sz="2400" b="1" dirty="0">
              <a:solidFill>
                <a:prstClr val="black"/>
              </a:solidFill>
              <a:ea typeface="Open Sans Light" panose="020B0306030504020204" pitchFamily="34" charset="0"/>
              <a:cs typeface="Open Sans Light" panose="020B0306030504020204" pitchFamily="34" charset="0"/>
            </a:endParaRPr>
          </a:p>
          <a:p>
            <a:pPr marL="800100" lvl="1" indent="-342900">
              <a:buFontTx/>
              <a:buBlip>
                <a:blip r:embed="rId3"/>
              </a:buBlip>
            </a:pPr>
            <a:r>
              <a:rPr lang="en-US" sz="2400" b="1" dirty="0">
                <a:solidFill>
                  <a:prstClr val="black"/>
                </a:solidFill>
                <a:ea typeface="Open Sans Light" panose="020B0306030504020204" pitchFamily="34" charset="0"/>
                <a:cs typeface="Open Sans Light" panose="020B0306030504020204" pitchFamily="34" charset="0"/>
              </a:rPr>
              <a:t>	What environment</a:t>
            </a:r>
          </a:p>
          <a:p>
            <a:pPr marL="1714500" lvl="3" indent="-342900">
              <a:buFont typeface="Arial" panose="020B0604020202020204" pitchFamily="34" charset="0"/>
              <a:buChar char="•"/>
            </a:pPr>
            <a:r>
              <a:rPr lang="en-US" sz="2400" b="1" dirty="0">
                <a:solidFill>
                  <a:prstClr val="black"/>
                </a:solidFill>
                <a:ea typeface="Open Sans Light" panose="020B0306030504020204" pitchFamily="34" charset="0"/>
                <a:cs typeface="Open Sans Light" panose="020B0306030504020204" pitchFamily="34" charset="0"/>
              </a:rPr>
              <a:t>	Distractions/no distractions</a:t>
            </a:r>
          </a:p>
          <a:p>
            <a:pPr marL="1714500" lvl="3" indent="-342900">
              <a:buFont typeface="Arial" panose="020B0604020202020204" pitchFamily="34" charset="0"/>
              <a:buChar char="•"/>
            </a:pPr>
            <a:r>
              <a:rPr lang="en-US" sz="2400" b="1" dirty="0">
                <a:solidFill>
                  <a:prstClr val="black"/>
                </a:solidFill>
                <a:ea typeface="Open Sans Light" panose="020B0306030504020204" pitchFamily="34" charset="0"/>
                <a:cs typeface="Open Sans Light" panose="020B0306030504020204" pitchFamily="34" charset="0"/>
              </a:rPr>
              <a:t>	What type of distraction</a:t>
            </a:r>
          </a:p>
        </p:txBody>
      </p:sp>
      <p:sp>
        <p:nvSpPr>
          <p:cNvPr id="4" name="TextBox 3"/>
          <p:cNvSpPr txBox="1"/>
          <p:nvPr/>
        </p:nvSpPr>
        <p:spPr>
          <a:xfrm>
            <a:off x="7424513" y="2728035"/>
            <a:ext cx="4029054" cy="1938992"/>
          </a:xfrm>
          <a:prstGeom prst="rect">
            <a:avLst/>
          </a:prstGeom>
          <a:solidFill>
            <a:schemeClr val="accent1">
              <a:lumMod val="20000"/>
              <a:lumOff val="80000"/>
            </a:schemeClr>
          </a:solidFill>
          <a:ln>
            <a:solidFill>
              <a:srgbClr val="002060"/>
            </a:solidFill>
          </a:ln>
        </p:spPr>
        <p:txBody>
          <a:bodyPr wrap="square" rtlCol="0">
            <a:spAutoFit/>
          </a:bodyPr>
          <a:lstStyle/>
          <a:p>
            <a:r>
              <a:rPr lang="en-US" sz="2800" b="1" dirty="0">
                <a:solidFill>
                  <a:prstClr val="black"/>
                </a:solidFill>
                <a:ea typeface="Open Sans Light" panose="020B0604020202020204" charset="0"/>
                <a:cs typeface="Open Sans Light" panose="020B0604020202020204" charset="0"/>
              </a:rPr>
              <a:t>Breaking it down:</a:t>
            </a:r>
          </a:p>
          <a:p>
            <a:endParaRPr lang="en-US" sz="600" dirty="0">
              <a:solidFill>
                <a:prstClr val="black"/>
              </a:solidFill>
              <a:ea typeface="Open Sans Light" panose="020B0604020202020204" charset="0"/>
              <a:cs typeface="Open Sans Light" panose="020B0604020202020204" charset="0"/>
            </a:endParaRPr>
          </a:p>
          <a:p>
            <a:pPr marL="457200" indent="-457200">
              <a:buFont typeface="Arial" panose="020B0604020202020204" pitchFamily="34" charset="0"/>
              <a:buChar char="•"/>
            </a:pPr>
            <a:r>
              <a:rPr lang="en-US" sz="2800" b="1" dirty="0">
                <a:solidFill>
                  <a:prstClr val="black"/>
                </a:solidFill>
                <a:ea typeface="Open Sans Light" panose="020B0604020202020204" charset="0"/>
                <a:cs typeface="Open Sans Light" panose="020B0604020202020204" charset="0"/>
              </a:rPr>
              <a:t>Sustained Attention</a:t>
            </a:r>
          </a:p>
          <a:p>
            <a:pPr marL="457200" indent="-457200">
              <a:buFont typeface="Arial" panose="020B0604020202020204" pitchFamily="34" charset="0"/>
              <a:buChar char="•"/>
            </a:pPr>
            <a:r>
              <a:rPr lang="en-US" sz="2800" b="1" dirty="0">
                <a:solidFill>
                  <a:prstClr val="black"/>
                </a:solidFill>
                <a:ea typeface="Open Sans Light" panose="020B0604020202020204" charset="0"/>
                <a:cs typeface="Open Sans Light" panose="020B0604020202020204" charset="0"/>
              </a:rPr>
              <a:t>Divided Attention</a:t>
            </a:r>
          </a:p>
          <a:p>
            <a:pPr marL="457200" indent="-457200">
              <a:buFont typeface="Arial" panose="020B0604020202020204" pitchFamily="34" charset="0"/>
              <a:buChar char="•"/>
            </a:pPr>
            <a:r>
              <a:rPr lang="en-US" sz="2800" b="1" dirty="0">
                <a:solidFill>
                  <a:prstClr val="black"/>
                </a:solidFill>
                <a:ea typeface="Open Sans Light" panose="020B0604020202020204" charset="0"/>
                <a:cs typeface="Open Sans Light" panose="020B0604020202020204" charset="0"/>
              </a:rPr>
              <a:t>Alternating Attention</a:t>
            </a:r>
          </a:p>
        </p:txBody>
      </p:sp>
    </p:spTree>
    <p:extLst>
      <p:ext uri="{BB962C8B-B14F-4D97-AF65-F5344CB8AC3E}">
        <p14:creationId xmlns:p14="http://schemas.microsoft.com/office/powerpoint/2010/main" val="17198887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pic>
        <p:nvPicPr>
          <p:cNvPr id="524" name="Google Shape;524;p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4378" y="0"/>
            <a:ext cx="12192000" cy="6874933"/>
          </a:xfrm>
          <a:prstGeom prst="rect">
            <a:avLst/>
          </a:prstGeom>
          <a:noFill/>
          <a:ln>
            <a:noFill/>
          </a:ln>
        </p:spPr>
      </p:pic>
      <p:sp>
        <p:nvSpPr>
          <p:cNvPr id="526" name="Google Shape;526;p6"/>
          <p:cNvSpPr txBox="1"/>
          <p:nvPr/>
        </p:nvSpPr>
        <p:spPr>
          <a:xfrm>
            <a:off x="2639505" y="2658359"/>
            <a:ext cx="473206" cy="369332"/>
          </a:xfrm>
          <a:prstGeom prst="rect">
            <a:avLst/>
          </a:prstGeom>
          <a:noFill/>
          <a:ln>
            <a:noFill/>
          </a:ln>
        </p:spPr>
        <p:txBody>
          <a:bodyPr spcFirstLastPara="1" wrap="square" lIns="91425" tIns="45700" rIns="91425" bIns="45700" anchor="t" anchorCtr="0">
            <a:spAutoFit/>
          </a:bodyPr>
          <a:lstStyle/>
          <a:p>
            <a:pPr marL="285750" marR="0" lvl="0" indent="-17145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527" name="Google Shape;527;p6"/>
          <p:cNvSpPr/>
          <p:nvPr/>
        </p:nvSpPr>
        <p:spPr>
          <a:xfrm>
            <a:off x="5569708" y="1504657"/>
            <a:ext cx="3927976" cy="998861"/>
          </a:xfrm>
          <a:prstGeom prst="rect">
            <a:avLst/>
          </a:prstGeom>
          <a:solidFill>
            <a:srgbClr val="1D5EAC"/>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400"/>
              <a:buFont typeface="Arial"/>
              <a:buNone/>
            </a:pPr>
            <a:r>
              <a:rPr lang="en-US" sz="5400" b="1" i="0" u="none" strike="noStrike" cap="none" dirty="0">
                <a:solidFill>
                  <a:srgbClr val="FFFFFF"/>
                </a:solidFill>
                <a:latin typeface="Calibri"/>
                <a:ea typeface="Calibri"/>
                <a:cs typeface="Calibri"/>
                <a:sym typeface="Calibri"/>
              </a:rPr>
              <a:t>What is TBI?</a:t>
            </a:r>
            <a:endParaRPr sz="1400" b="1" i="0" u="none" strike="noStrike" cap="none" dirty="0">
              <a:solidFill>
                <a:srgbClr val="000000"/>
              </a:solidFill>
              <a:latin typeface="Arial"/>
              <a:ea typeface="Arial"/>
              <a:cs typeface="Arial"/>
              <a:sym typeface="Arial"/>
            </a:endParaRPr>
          </a:p>
        </p:txBody>
      </p:sp>
      <p:pic>
        <p:nvPicPr>
          <p:cNvPr id="529" name="Google Shape;529;p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flipH="1">
            <a:off x="84378" y="807760"/>
            <a:ext cx="3983071" cy="6050240"/>
          </a:xfrm>
          <a:prstGeom prst="rect">
            <a:avLst/>
          </a:prstGeom>
          <a:noFill/>
          <a:ln>
            <a:noFill/>
          </a:ln>
        </p:spPr>
      </p:pic>
      <p:sp>
        <p:nvSpPr>
          <p:cNvPr id="528" name="Google Shape;528;p6"/>
          <p:cNvSpPr txBox="1"/>
          <p:nvPr/>
        </p:nvSpPr>
        <p:spPr>
          <a:xfrm>
            <a:off x="4115213" y="3027691"/>
            <a:ext cx="7254402" cy="2339102"/>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dirty="0">
                <a:solidFill>
                  <a:srgbClr val="000000"/>
                </a:solidFill>
                <a:latin typeface="Calibri"/>
                <a:ea typeface="Calibri"/>
                <a:cs typeface="Calibri"/>
                <a:sym typeface="Calibri"/>
              </a:rPr>
              <a:t>A Traumatic Brain Injury is caused by a bump, blow or jolt to the </a:t>
            </a:r>
            <a:r>
              <a:rPr lang="en-US" sz="3200" b="1" i="0" u="none" strike="noStrike" cap="none" dirty="0">
                <a:solidFill>
                  <a:srgbClr val="1D5EAC"/>
                </a:solidFill>
                <a:latin typeface="Calibri"/>
                <a:ea typeface="Calibri"/>
                <a:cs typeface="Calibri"/>
                <a:sym typeface="Calibri"/>
              </a:rPr>
              <a:t>head or body</a:t>
            </a:r>
            <a:r>
              <a:rPr lang="en-US" sz="3200" b="1" i="0" u="none" strike="noStrike" cap="none" dirty="0">
                <a:solidFill>
                  <a:srgbClr val="000000"/>
                </a:solidFill>
                <a:latin typeface="Calibri"/>
                <a:ea typeface="Calibri"/>
                <a:cs typeface="Calibri"/>
                <a:sym typeface="Calibri"/>
              </a:rPr>
              <a:t>, or a penetrating head injury that disrupts the normal function of the brain.</a:t>
            </a:r>
            <a:r>
              <a:rPr lang="en-US" sz="1800" b="0" i="0" u="none" strike="noStrike" cap="none" dirty="0">
                <a:solidFill>
                  <a:srgbClr val="000000"/>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5754875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95BD3A-EA58-DF44-860C-DBDE968ABE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6933"/>
            <a:ext cx="12192000" cy="6874933"/>
          </a:xfrm>
          <a:prstGeom prst="rect">
            <a:avLst/>
          </a:prstGeom>
        </p:spPr>
      </p:pic>
      <p:sp>
        <p:nvSpPr>
          <p:cNvPr id="9" name="TextBox 8"/>
          <p:cNvSpPr txBox="1"/>
          <p:nvPr/>
        </p:nvSpPr>
        <p:spPr>
          <a:xfrm>
            <a:off x="2639505" y="2658359"/>
            <a:ext cx="473206" cy="369332"/>
          </a:xfrm>
          <a:prstGeom prst="rect">
            <a:avLst/>
          </a:prstGeom>
          <a:noFill/>
        </p:spPr>
        <p:txBody>
          <a:bodyPr wrap="none" rtlCol="0">
            <a:spAutoFit/>
          </a:bodyPr>
          <a:lstStyle/>
          <a:p>
            <a:pPr marL="285750" indent="-285750">
              <a:buFontTx/>
              <a:buBlip>
                <a:blip r:embed="rId4"/>
              </a:buBlip>
              <a:defRPr/>
            </a:pPr>
            <a:endParaRPr lang="en-US" dirty="0">
              <a:solidFill>
                <a:prstClr val="black"/>
              </a:solidFill>
            </a:endParaRPr>
          </a:p>
        </p:txBody>
      </p:sp>
      <p:sp>
        <p:nvSpPr>
          <p:cNvPr id="6" name="Rectangle 5">
            <a:extLst>
              <a:ext uri="{FF2B5EF4-FFF2-40B4-BE49-F238E27FC236}">
                <a16:creationId xmlns:a16="http://schemas.microsoft.com/office/drawing/2014/main" id="{9AA0BE6F-1913-4149-8AB7-55C004DEDC05}"/>
              </a:ext>
            </a:extLst>
          </p:cNvPr>
          <p:cNvSpPr/>
          <p:nvPr/>
        </p:nvSpPr>
        <p:spPr>
          <a:xfrm>
            <a:off x="0" y="438770"/>
            <a:ext cx="8124497" cy="1005657"/>
          </a:xfrm>
          <a:prstGeom prst="rect">
            <a:avLst/>
          </a:prstGeom>
          <a:solidFill>
            <a:srgbClr val="1D5EA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400" b="1" dirty="0">
                <a:solidFill>
                  <a:prstClr val="white"/>
                </a:solidFill>
                <a:ea typeface="Open Sans Light" panose="020B0604020202020204" charset="0"/>
                <a:cs typeface="Open Sans Light" panose="020B0604020202020204" charset="0"/>
              </a:rPr>
              <a:t>Special Case of ADHD &amp; TBI</a:t>
            </a:r>
          </a:p>
        </p:txBody>
      </p:sp>
      <p:sp>
        <p:nvSpPr>
          <p:cNvPr id="2" name="TextBox 1"/>
          <p:cNvSpPr txBox="1"/>
          <p:nvPr/>
        </p:nvSpPr>
        <p:spPr>
          <a:xfrm>
            <a:off x="659606" y="2411335"/>
            <a:ext cx="184731" cy="1384995"/>
          </a:xfrm>
          <a:prstGeom prst="rect">
            <a:avLst/>
          </a:prstGeom>
          <a:noFill/>
        </p:spPr>
        <p:txBody>
          <a:bodyPr wrap="none" rtlCol="0">
            <a:spAutoFit/>
          </a:bodyPr>
          <a:lstStyle/>
          <a:p>
            <a:endParaRPr lang="en-US" sz="2800" dirty="0">
              <a:solidFill>
                <a:prstClr val="black"/>
              </a:solidFill>
            </a:endParaRPr>
          </a:p>
          <a:p>
            <a:endParaRPr lang="en-US" sz="2800" dirty="0">
              <a:solidFill>
                <a:prstClr val="black"/>
              </a:solidFill>
            </a:endParaRPr>
          </a:p>
          <a:p>
            <a:endParaRPr lang="en-US" sz="2800" dirty="0">
              <a:solidFill>
                <a:prstClr val="black"/>
              </a:solidFill>
            </a:endParaRPr>
          </a:p>
        </p:txBody>
      </p:sp>
      <p:sp>
        <p:nvSpPr>
          <p:cNvPr id="4" name="TextBox 3"/>
          <p:cNvSpPr txBox="1"/>
          <p:nvPr/>
        </p:nvSpPr>
        <p:spPr>
          <a:xfrm>
            <a:off x="405798" y="1788615"/>
            <a:ext cx="10119132" cy="1231106"/>
          </a:xfrm>
          <a:prstGeom prst="rect">
            <a:avLst/>
          </a:prstGeom>
          <a:solidFill>
            <a:schemeClr val="bg1"/>
          </a:solidFill>
        </p:spPr>
        <p:txBody>
          <a:bodyPr wrap="square" rtlCol="0">
            <a:spAutoFit/>
          </a:bodyPr>
          <a:lstStyle/>
          <a:p>
            <a:r>
              <a:rPr lang="en-US" sz="2800" b="1" dirty="0">
                <a:solidFill>
                  <a:prstClr val="black"/>
                </a:solidFill>
                <a:ea typeface="Open Sans Light" panose="020B0604020202020204" charset="0"/>
                <a:cs typeface="Open Sans Light" panose="020B0604020202020204" charset="0"/>
              </a:rPr>
              <a:t>Children with TBI and attention problems are often referred for treatment of the ADHD problem.</a:t>
            </a:r>
          </a:p>
          <a:p>
            <a:endParaRPr lang="en-US" dirty="0">
              <a:solidFill>
                <a:prstClr val="black"/>
              </a:solidFill>
            </a:endParaRPr>
          </a:p>
        </p:txBody>
      </p:sp>
      <p:pic>
        <p:nvPicPr>
          <p:cNvPr id="5" name="Picture 4"/>
          <p:cNvPicPr>
            <a:picLocks noChangeAspect="1"/>
          </p:cNvPicPr>
          <p:nvPr/>
        </p:nvPicPr>
        <p:blipFill>
          <a:blip r:embed="rId5"/>
          <a:stretch>
            <a:fillRect/>
          </a:stretch>
        </p:blipFill>
        <p:spPr>
          <a:xfrm>
            <a:off x="5764024" y="2953128"/>
            <a:ext cx="5594441" cy="3474038"/>
          </a:xfrm>
          <a:prstGeom prst="rect">
            <a:avLst/>
          </a:prstGeom>
          <a:ln>
            <a:solidFill>
              <a:schemeClr val="tx1"/>
            </a:solidFill>
          </a:ln>
          <a:effectLst>
            <a:outerShdw blurRad="50800" dist="38100" dir="2700000" algn="tl" rotWithShape="0">
              <a:prstClr val="black">
                <a:alpha val="40000"/>
              </a:prstClr>
            </a:outerShdw>
          </a:effectLst>
        </p:spPr>
      </p:pic>
      <p:sp>
        <p:nvSpPr>
          <p:cNvPr id="7" name="TextBox 6"/>
          <p:cNvSpPr txBox="1"/>
          <p:nvPr/>
        </p:nvSpPr>
        <p:spPr>
          <a:xfrm>
            <a:off x="6482812" y="4992271"/>
            <a:ext cx="1340432" cy="646331"/>
          </a:xfrm>
          <a:prstGeom prst="rect">
            <a:avLst/>
          </a:prstGeom>
          <a:noFill/>
        </p:spPr>
        <p:txBody>
          <a:bodyPr wrap="none" rtlCol="0">
            <a:spAutoFit/>
          </a:bodyPr>
          <a:lstStyle/>
          <a:p>
            <a:r>
              <a:rPr lang="en-US" sz="3600" b="1" dirty="0">
                <a:solidFill>
                  <a:prstClr val="black"/>
                </a:solidFill>
              </a:rPr>
              <a:t>ADHD</a:t>
            </a:r>
          </a:p>
        </p:txBody>
      </p:sp>
      <p:sp>
        <p:nvSpPr>
          <p:cNvPr id="8" name="TextBox 7"/>
          <p:cNvSpPr txBox="1"/>
          <p:nvPr/>
        </p:nvSpPr>
        <p:spPr>
          <a:xfrm>
            <a:off x="405797" y="3864320"/>
            <a:ext cx="3845691" cy="954107"/>
          </a:xfrm>
          <a:prstGeom prst="rect">
            <a:avLst/>
          </a:prstGeom>
          <a:solidFill>
            <a:schemeClr val="bg1"/>
          </a:solidFill>
        </p:spPr>
        <p:txBody>
          <a:bodyPr wrap="square" rtlCol="0">
            <a:spAutoFit/>
          </a:bodyPr>
          <a:lstStyle/>
          <a:p>
            <a:r>
              <a:rPr lang="en-US" sz="2800" b="1" dirty="0">
                <a:solidFill>
                  <a:prstClr val="black"/>
                </a:solidFill>
                <a:ea typeface="Open Sans Light" panose="020B0604020202020204" charset="0"/>
                <a:cs typeface="Open Sans Light" panose="020B0604020202020204" charset="0"/>
              </a:rPr>
              <a:t>That’s fine, but need to look at whole picture.</a:t>
            </a:r>
          </a:p>
        </p:txBody>
      </p:sp>
      <p:sp>
        <p:nvSpPr>
          <p:cNvPr id="11" name="TextBox 10"/>
          <p:cNvSpPr txBox="1"/>
          <p:nvPr/>
        </p:nvSpPr>
        <p:spPr>
          <a:xfrm>
            <a:off x="7153028" y="3277676"/>
            <a:ext cx="3835688" cy="1569660"/>
          </a:xfrm>
          <a:prstGeom prst="rect">
            <a:avLst/>
          </a:prstGeom>
          <a:noFill/>
        </p:spPr>
        <p:txBody>
          <a:bodyPr wrap="square" rtlCol="0">
            <a:spAutoFit/>
          </a:bodyPr>
          <a:lstStyle/>
          <a:p>
            <a:r>
              <a:rPr lang="en-US" sz="3200" b="1" dirty="0">
                <a:solidFill>
                  <a:prstClr val="black"/>
                </a:solidFill>
              </a:rPr>
              <a:t>Cognitive Problems 		Following 			TBI</a:t>
            </a:r>
          </a:p>
        </p:txBody>
      </p:sp>
    </p:spTree>
    <p:extLst>
      <p:ext uri="{BB962C8B-B14F-4D97-AF65-F5344CB8AC3E}">
        <p14:creationId xmlns:p14="http://schemas.microsoft.com/office/powerpoint/2010/main" val="5544944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4"/>
          <p:cNvPicPr>
            <a:picLocks noChangeAspect="1"/>
          </p:cNvPicPr>
          <p:nvPr/>
        </p:nvPicPr>
        <p:blipFill>
          <a:blip r:embed="rId3"/>
          <a:stretch>
            <a:fillRect/>
          </a:stretch>
        </p:blipFill>
        <p:spPr>
          <a:xfrm>
            <a:off x="8251459" y="-30361"/>
            <a:ext cx="3925649" cy="6869888"/>
          </a:xfrm>
          <a:prstGeom prst="rect">
            <a:avLst/>
          </a:prstGeom>
        </p:spPr>
      </p:pic>
      <p:sp>
        <p:nvSpPr>
          <p:cNvPr id="4" name="TextBox 3"/>
          <p:cNvSpPr txBox="1"/>
          <p:nvPr/>
        </p:nvSpPr>
        <p:spPr>
          <a:xfrm>
            <a:off x="5012348" y="2932070"/>
            <a:ext cx="3959157" cy="2677656"/>
          </a:xfrm>
          <a:prstGeom prst="rect">
            <a:avLst/>
          </a:prstGeom>
          <a:noFill/>
        </p:spPr>
        <p:txBody>
          <a:bodyPr wrap="square" rtlCol="0">
            <a:spAutoFit/>
          </a:bodyPr>
          <a:lstStyle/>
          <a:p>
            <a:pPr marL="457200" indent="-457200">
              <a:buFont typeface="Arial" panose="020B0604020202020204" pitchFamily="34" charset="0"/>
              <a:buChar char="•"/>
              <a:defRPr/>
            </a:pPr>
            <a:r>
              <a:rPr lang="en-US" sz="2800" dirty="0">
                <a:solidFill>
                  <a:prstClr val="black"/>
                </a:solidFill>
                <a:ea typeface="Open Sans Light" panose="020B0604020202020204" charset="0"/>
                <a:cs typeface="Open Sans Light" panose="020B0604020202020204" charset="0"/>
              </a:rPr>
              <a:t>Memory</a:t>
            </a:r>
          </a:p>
          <a:p>
            <a:pPr marL="457200" indent="-457200">
              <a:buFont typeface="Arial" panose="020B0604020202020204" pitchFamily="34" charset="0"/>
              <a:buChar char="•"/>
              <a:defRPr/>
            </a:pPr>
            <a:r>
              <a:rPr lang="en-US" sz="2800" dirty="0">
                <a:solidFill>
                  <a:prstClr val="black"/>
                </a:solidFill>
                <a:ea typeface="Open Sans Light" panose="020B0604020202020204" charset="0"/>
                <a:cs typeface="Open Sans Light" panose="020B0604020202020204" charset="0"/>
              </a:rPr>
              <a:t>Attention</a:t>
            </a:r>
          </a:p>
          <a:p>
            <a:pPr marL="457200" indent="-457200">
              <a:buFont typeface="Arial" panose="020B0604020202020204" pitchFamily="34" charset="0"/>
              <a:buChar char="•"/>
              <a:defRPr/>
            </a:pPr>
            <a:r>
              <a:rPr lang="en-US" sz="2800" dirty="0">
                <a:solidFill>
                  <a:prstClr val="black"/>
                </a:solidFill>
                <a:ea typeface="Open Sans Light" panose="020B0604020202020204" charset="0"/>
                <a:cs typeface="Open Sans Light" panose="020B0604020202020204" charset="0"/>
              </a:rPr>
              <a:t>Depression</a:t>
            </a:r>
          </a:p>
          <a:p>
            <a:pPr marL="457200" indent="-457200">
              <a:buFont typeface="Arial" panose="020B0604020202020204" pitchFamily="34" charset="0"/>
              <a:buChar char="•"/>
              <a:defRPr/>
            </a:pPr>
            <a:r>
              <a:rPr lang="en-US" sz="2800" dirty="0">
                <a:solidFill>
                  <a:prstClr val="black"/>
                </a:solidFill>
                <a:ea typeface="Open Sans Light" panose="020B0604020202020204" charset="0"/>
                <a:cs typeface="Open Sans Light" panose="020B0604020202020204" charset="0"/>
              </a:rPr>
              <a:t>Lack of organization</a:t>
            </a:r>
          </a:p>
          <a:p>
            <a:pPr marL="457200" indent="-457200">
              <a:buFont typeface="Arial" panose="020B0604020202020204" pitchFamily="34" charset="0"/>
              <a:buChar char="•"/>
              <a:defRPr/>
            </a:pPr>
            <a:r>
              <a:rPr lang="en-US" sz="2800" dirty="0">
                <a:solidFill>
                  <a:prstClr val="black"/>
                </a:solidFill>
                <a:ea typeface="Open Sans Light" panose="020B0604020202020204" charset="0"/>
                <a:cs typeface="Open Sans Light" panose="020B0604020202020204" charset="0"/>
              </a:rPr>
              <a:t>Initiation</a:t>
            </a:r>
          </a:p>
          <a:p>
            <a:pPr marL="457200" indent="-457200">
              <a:buFont typeface="Arial" panose="020B0604020202020204" pitchFamily="34" charset="0"/>
              <a:buChar char="•"/>
              <a:defRPr/>
            </a:pPr>
            <a:r>
              <a:rPr lang="en-US" sz="2800" dirty="0">
                <a:solidFill>
                  <a:prstClr val="black"/>
                </a:solidFill>
                <a:ea typeface="Open Sans Light" panose="020B0604020202020204" charset="0"/>
                <a:cs typeface="Open Sans Light" panose="020B0604020202020204" charset="0"/>
              </a:rPr>
              <a:t>Something else?</a:t>
            </a:r>
          </a:p>
        </p:txBody>
      </p:sp>
      <p:sp>
        <p:nvSpPr>
          <p:cNvPr id="6" name="TextBox 5"/>
          <p:cNvSpPr txBox="1"/>
          <p:nvPr/>
        </p:nvSpPr>
        <p:spPr>
          <a:xfrm>
            <a:off x="4078932" y="2113907"/>
            <a:ext cx="3959157" cy="523220"/>
          </a:xfrm>
          <a:prstGeom prst="rect">
            <a:avLst/>
          </a:prstGeom>
          <a:noFill/>
        </p:spPr>
        <p:txBody>
          <a:bodyPr wrap="square" rtlCol="0">
            <a:spAutoFit/>
          </a:bodyPr>
          <a:lstStyle/>
          <a:p>
            <a:pPr>
              <a:defRPr/>
            </a:pPr>
            <a:r>
              <a:rPr lang="en-US" sz="2800" b="1" dirty="0">
                <a:solidFill>
                  <a:prstClr val="black"/>
                </a:solidFill>
                <a:ea typeface="Open Sans Light" panose="020B0604020202020204" charset="0"/>
                <a:cs typeface="Open Sans Light" panose="020B0604020202020204" charset="0"/>
              </a:rPr>
              <a:t>Charlie is “Forgetting”</a:t>
            </a:r>
          </a:p>
        </p:txBody>
      </p:sp>
      <p:pic>
        <p:nvPicPr>
          <p:cNvPr id="10" name="Content Placeholder 4"/>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421772" y="2530706"/>
            <a:ext cx="1975855" cy="1969582"/>
          </a:xfrm>
        </p:spPr>
      </p:pic>
      <p:sp>
        <p:nvSpPr>
          <p:cNvPr id="2" name="Rectangle 1"/>
          <p:cNvSpPr/>
          <p:nvPr/>
        </p:nvSpPr>
        <p:spPr>
          <a:xfrm>
            <a:off x="3032770" y="884106"/>
            <a:ext cx="8565156" cy="769441"/>
          </a:xfrm>
          <a:prstGeom prst="rect">
            <a:avLst/>
          </a:prstGeom>
        </p:spPr>
        <p:txBody>
          <a:bodyPr wrap="square">
            <a:spAutoFit/>
          </a:bodyPr>
          <a:lstStyle/>
          <a:p>
            <a:pPr>
              <a:defRPr/>
            </a:pPr>
            <a:r>
              <a:rPr lang="en-US" sz="4400" b="1" dirty="0">
                <a:solidFill>
                  <a:prstClr val="black"/>
                </a:solidFill>
                <a:ea typeface="Open Sans Light" panose="020B0604020202020204" charset="0"/>
                <a:cs typeface="Open Sans Light" panose="020B0604020202020204" charset="0"/>
              </a:rPr>
              <a:t>Dig Deeper into Problem Areas</a:t>
            </a:r>
            <a:endParaRPr lang="en-US" b="1" dirty="0">
              <a:solidFill>
                <a:prstClr val="black"/>
              </a:solidFill>
              <a:ea typeface="Open Sans Light" panose="020B0604020202020204" charset="0"/>
              <a:cs typeface="Open Sans Light" panose="020B0604020202020204" charset="0"/>
            </a:endParaRPr>
          </a:p>
        </p:txBody>
      </p:sp>
    </p:spTree>
    <p:extLst>
      <p:ext uri="{BB962C8B-B14F-4D97-AF65-F5344CB8AC3E}">
        <p14:creationId xmlns:p14="http://schemas.microsoft.com/office/powerpoint/2010/main" val="1936569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5938" y="374172"/>
            <a:ext cx="4645571" cy="824440"/>
          </a:xfrm>
          <a:solidFill>
            <a:srgbClr val="1D5EAC"/>
          </a:solidFill>
        </p:spPr>
        <p:txBody>
          <a:bodyPr>
            <a:noAutofit/>
          </a:bodyPr>
          <a:lstStyle/>
          <a:p>
            <a:pPr algn="ctr"/>
            <a:r>
              <a:rPr lang="en-US" b="1" dirty="0">
                <a:solidFill>
                  <a:schemeClr val="bg1"/>
                </a:solidFill>
                <a:latin typeface="+mn-lt"/>
                <a:ea typeface="Open Sans Light" panose="020B0604020202020204" charset="0"/>
                <a:cs typeface="Open Sans Light" panose="020B0604020202020204" charset="0"/>
              </a:rPr>
              <a:t>Testing Options</a:t>
            </a:r>
          </a:p>
        </p:txBody>
      </p:sp>
      <p:pic>
        <p:nvPicPr>
          <p:cNvPr id="5" name="Content Placeholder 4"/>
          <p:cNvPicPr>
            <a:picLocks noGrp="1" noChangeAspect="1"/>
          </p:cNvPicPr>
          <p:nvPr>
            <p:ph idx="1"/>
          </p:nvPr>
        </p:nvPicPr>
        <p:blipFill>
          <a:blip r:embed="rId3"/>
          <a:stretch>
            <a:fillRect/>
          </a:stretch>
        </p:blipFill>
        <p:spPr>
          <a:xfrm>
            <a:off x="8266351" y="-11888"/>
            <a:ext cx="3925649" cy="6869888"/>
          </a:xfrm>
          <a:prstGeom prst="rect">
            <a:avLst/>
          </a:prstGeom>
        </p:spPr>
      </p:pic>
      <p:sp>
        <p:nvSpPr>
          <p:cNvPr id="3" name="Rectangle 2"/>
          <p:cNvSpPr/>
          <p:nvPr/>
        </p:nvSpPr>
        <p:spPr>
          <a:xfrm>
            <a:off x="4910433" y="1438719"/>
            <a:ext cx="6148251" cy="4339650"/>
          </a:xfrm>
          <a:prstGeom prst="rect">
            <a:avLst/>
          </a:prstGeom>
        </p:spPr>
        <p:txBody>
          <a:bodyPr wrap="square">
            <a:spAutoFit/>
          </a:bodyPr>
          <a:lstStyle/>
          <a:p>
            <a:pPr lvl="1"/>
            <a:r>
              <a:rPr lang="en-US" sz="2400" b="1" dirty="0">
                <a:solidFill>
                  <a:prstClr val="black"/>
                </a:solidFill>
                <a:ea typeface="Open Sans Semibold" panose="020B0706030804020204" pitchFamily="34" charset="0"/>
                <a:cs typeface="Open Sans Semibold" panose="020B0706030804020204" pitchFamily="34" charset="0"/>
              </a:rPr>
              <a:t>Neuropsychological Testing</a:t>
            </a:r>
            <a:r>
              <a:rPr lang="en-US" sz="2400" dirty="0">
                <a:solidFill>
                  <a:prstClr val="black"/>
                </a:solidFill>
                <a:ea typeface="Open Sans Semibold" panose="020B0706030804020204" pitchFamily="34" charset="0"/>
                <a:cs typeface="Open Sans Semibold" panose="020B0706030804020204" pitchFamily="34" charset="0"/>
              </a:rPr>
              <a:t>: </a:t>
            </a:r>
          </a:p>
          <a:p>
            <a:pPr lvl="1"/>
            <a:r>
              <a:rPr lang="en-US" sz="2400" dirty="0">
                <a:solidFill>
                  <a:prstClr val="black"/>
                </a:solidFill>
                <a:ea typeface="Open Sans Light" panose="020B0604020202020204" charset="0"/>
                <a:cs typeface="Open Sans Light" panose="020B0604020202020204" charset="0"/>
              </a:rPr>
              <a:t>Gold Standard for TBI Testing</a:t>
            </a:r>
          </a:p>
          <a:p>
            <a:endParaRPr lang="en-US" sz="1200" dirty="0">
              <a:solidFill>
                <a:prstClr val="black"/>
              </a:solidFill>
              <a:latin typeface="Open Sans Light" panose="020B0604020202020204" charset="0"/>
              <a:ea typeface="Open Sans Light" panose="020B0604020202020204" charset="0"/>
              <a:cs typeface="Open Sans Light" panose="020B0604020202020204" charset="0"/>
            </a:endParaRPr>
          </a:p>
          <a:p>
            <a:pPr marL="800100" lvl="1" indent="-342900">
              <a:buFont typeface="Arial" panose="020B0604020202020204" pitchFamily="34" charset="0"/>
              <a:buChar char="•"/>
            </a:pPr>
            <a:r>
              <a:rPr lang="en-US" sz="2400" dirty="0">
                <a:solidFill>
                  <a:prstClr val="black"/>
                </a:solidFill>
                <a:ea typeface="Open Sans Light" panose="020B0604020202020204" charset="0"/>
                <a:cs typeface="Open Sans Light" panose="020B0604020202020204" charset="0"/>
              </a:rPr>
              <a:t>Brain-Behavior Relationships</a:t>
            </a:r>
          </a:p>
          <a:p>
            <a:pPr marL="800100" lvl="1" indent="-342900">
              <a:buFont typeface="Arial" panose="020B0604020202020204" pitchFamily="34" charset="0"/>
              <a:buChar char="•"/>
            </a:pPr>
            <a:r>
              <a:rPr lang="en-US" sz="2400" dirty="0">
                <a:solidFill>
                  <a:prstClr val="black"/>
                </a:solidFill>
                <a:ea typeface="Open Sans Light" panose="020B0604020202020204" charset="0"/>
                <a:cs typeface="Open Sans Light" panose="020B0604020202020204" charset="0"/>
              </a:rPr>
              <a:t>Academic Testing</a:t>
            </a:r>
          </a:p>
          <a:p>
            <a:pPr marL="800100" lvl="1" indent="-342900">
              <a:buFont typeface="Arial" panose="020B0604020202020204" pitchFamily="34" charset="0"/>
              <a:buChar char="•"/>
            </a:pPr>
            <a:r>
              <a:rPr lang="en-US" sz="2400" dirty="0">
                <a:solidFill>
                  <a:prstClr val="black"/>
                </a:solidFill>
                <a:ea typeface="Open Sans Light" panose="020B0604020202020204" charset="0"/>
                <a:cs typeface="Open Sans Light" panose="020B0604020202020204" charset="0"/>
              </a:rPr>
              <a:t>IQ Testing</a:t>
            </a:r>
          </a:p>
          <a:p>
            <a:pPr marL="800100" lvl="1" indent="-342900">
              <a:buFont typeface="Arial" panose="020B0604020202020204" pitchFamily="34" charset="0"/>
              <a:buChar char="•"/>
            </a:pPr>
            <a:r>
              <a:rPr lang="en-US" sz="2400" dirty="0">
                <a:solidFill>
                  <a:prstClr val="black"/>
                </a:solidFill>
                <a:ea typeface="Open Sans Light" panose="020B0604020202020204" charset="0"/>
                <a:cs typeface="Open Sans Light" panose="020B0604020202020204" charset="0"/>
              </a:rPr>
              <a:t>Specific Domains of Cognitive Function</a:t>
            </a:r>
          </a:p>
          <a:p>
            <a:pPr lvl="2"/>
            <a:r>
              <a:rPr lang="en-US" sz="2400" dirty="0">
                <a:solidFill>
                  <a:prstClr val="black"/>
                </a:solidFill>
                <a:ea typeface="Open Sans Light" panose="020B0604020202020204" charset="0"/>
                <a:cs typeface="Open Sans Light" panose="020B0604020202020204" charset="0"/>
              </a:rPr>
              <a:t>Attention</a:t>
            </a:r>
          </a:p>
          <a:p>
            <a:pPr lvl="2"/>
            <a:r>
              <a:rPr lang="en-US" sz="2400" dirty="0">
                <a:solidFill>
                  <a:prstClr val="black"/>
                </a:solidFill>
                <a:ea typeface="Open Sans Light" panose="020B0604020202020204" charset="0"/>
                <a:cs typeface="Open Sans Light" panose="020B0604020202020204" charset="0"/>
              </a:rPr>
              <a:t>Memory</a:t>
            </a:r>
          </a:p>
          <a:p>
            <a:pPr lvl="2"/>
            <a:r>
              <a:rPr lang="en-US" sz="2400" dirty="0">
                <a:solidFill>
                  <a:prstClr val="black"/>
                </a:solidFill>
                <a:ea typeface="Open Sans Light" panose="020B0604020202020204" charset="0"/>
                <a:cs typeface="Open Sans Light" panose="020B0604020202020204" charset="0"/>
              </a:rPr>
              <a:t>Executive Functioning</a:t>
            </a:r>
          </a:p>
          <a:p>
            <a:pPr lvl="2"/>
            <a:r>
              <a:rPr lang="en-US" sz="2400" dirty="0">
                <a:solidFill>
                  <a:prstClr val="black"/>
                </a:solidFill>
                <a:ea typeface="Open Sans Light" panose="020B0604020202020204" charset="0"/>
                <a:cs typeface="Open Sans Light" panose="020B0604020202020204" charset="0"/>
              </a:rPr>
              <a:t>Visual-spatial Function</a:t>
            </a:r>
          </a:p>
          <a:p>
            <a:pPr lvl="2"/>
            <a:r>
              <a:rPr lang="en-US" sz="2400" dirty="0">
                <a:solidFill>
                  <a:prstClr val="black"/>
                </a:solidFill>
                <a:ea typeface="Open Sans Light" panose="020B0604020202020204" charset="0"/>
                <a:cs typeface="Open Sans Light" panose="020B0604020202020204" charset="0"/>
              </a:rPr>
              <a:t>Information Processing</a:t>
            </a:r>
          </a:p>
        </p:txBody>
      </p:sp>
      <p:sp>
        <p:nvSpPr>
          <p:cNvPr id="6" name="Rectangle 5"/>
          <p:cNvSpPr/>
          <p:nvPr/>
        </p:nvSpPr>
        <p:spPr>
          <a:xfrm>
            <a:off x="458767" y="1478217"/>
            <a:ext cx="3988526" cy="2296526"/>
          </a:xfrm>
          <a:prstGeom prst="rect">
            <a:avLst/>
          </a:prstGeom>
        </p:spPr>
        <p:txBody>
          <a:bodyPr wrap="square">
            <a:spAutoFit/>
          </a:bodyPr>
          <a:lstStyle/>
          <a:p>
            <a:pPr lvl="1">
              <a:lnSpc>
                <a:spcPct val="90000"/>
              </a:lnSpc>
              <a:spcBef>
                <a:spcPts val="1000"/>
              </a:spcBef>
            </a:pPr>
            <a:r>
              <a:rPr lang="en-US" sz="2400" b="1" dirty="0">
                <a:solidFill>
                  <a:prstClr val="black"/>
                </a:solidFill>
                <a:ea typeface="Open Sans Semibold" panose="020B0706030804020204" pitchFamily="34" charset="0"/>
                <a:cs typeface="Open Sans Semibold" panose="020B0706030804020204" pitchFamily="34" charset="0"/>
              </a:rPr>
              <a:t>School Psychologist or Learning Specialist</a:t>
            </a:r>
          </a:p>
          <a:p>
            <a:pPr>
              <a:lnSpc>
                <a:spcPct val="90000"/>
              </a:lnSpc>
              <a:spcBef>
                <a:spcPts val="1000"/>
              </a:spcBef>
            </a:pPr>
            <a:endParaRPr lang="en-US" sz="1200" b="1" dirty="0">
              <a:solidFill>
                <a:prstClr val="black"/>
              </a:solidFill>
              <a:ea typeface="Open Sans Light" panose="020B0604020202020204" charset="0"/>
              <a:cs typeface="Open Sans Light" panose="020B0604020202020204" charset="0"/>
            </a:endParaRPr>
          </a:p>
          <a:p>
            <a:pPr marL="685800" lvl="1" indent="-228600">
              <a:lnSpc>
                <a:spcPct val="90000"/>
              </a:lnSpc>
              <a:spcBef>
                <a:spcPts val="500"/>
              </a:spcBef>
              <a:buFont typeface="Arial" panose="020B0604020202020204" pitchFamily="34" charset="0"/>
              <a:buChar char="•"/>
            </a:pPr>
            <a:r>
              <a:rPr lang="en-US" sz="2400" dirty="0">
                <a:solidFill>
                  <a:prstClr val="black"/>
                </a:solidFill>
                <a:ea typeface="Open Sans Light" panose="020B0604020202020204" charset="0"/>
                <a:cs typeface="Open Sans Light" panose="020B0604020202020204" charset="0"/>
              </a:rPr>
              <a:t>Academic Testing </a:t>
            </a:r>
          </a:p>
          <a:p>
            <a:pPr marL="685800" lvl="1" indent="-228600">
              <a:lnSpc>
                <a:spcPct val="90000"/>
              </a:lnSpc>
              <a:spcBef>
                <a:spcPts val="500"/>
              </a:spcBef>
              <a:buFont typeface="Arial" panose="020B0604020202020204" pitchFamily="34" charset="0"/>
              <a:buChar char="•"/>
            </a:pPr>
            <a:r>
              <a:rPr lang="en-US" sz="2400" dirty="0">
                <a:solidFill>
                  <a:prstClr val="black"/>
                </a:solidFill>
                <a:ea typeface="Open Sans Light" panose="020B0604020202020204" charset="0"/>
                <a:cs typeface="Open Sans Light" panose="020B0604020202020204" charset="0"/>
              </a:rPr>
              <a:t>IQ Testing</a:t>
            </a:r>
          </a:p>
          <a:p>
            <a:pPr marL="685800" lvl="1" indent="-228600">
              <a:lnSpc>
                <a:spcPct val="90000"/>
              </a:lnSpc>
              <a:spcBef>
                <a:spcPts val="500"/>
              </a:spcBef>
              <a:buFont typeface="Arial" panose="020B0604020202020204" pitchFamily="34" charset="0"/>
              <a:buChar char="•"/>
            </a:pPr>
            <a:r>
              <a:rPr lang="en-US" sz="2400" dirty="0">
                <a:solidFill>
                  <a:prstClr val="black"/>
                </a:solidFill>
                <a:ea typeface="Open Sans Light" panose="020B0604020202020204" charset="0"/>
                <a:cs typeface="Open Sans Light" panose="020B0604020202020204" charset="0"/>
              </a:rPr>
              <a:t>May add other tes</a:t>
            </a:r>
            <a:r>
              <a:rPr lang="en-US" sz="2400" dirty="0">
                <a:solidFill>
                  <a:prstClr val="black"/>
                </a:solidFill>
                <a:latin typeface="Open Sans Light" panose="020B0604020202020204" charset="0"/>
                <a:ea typeface="Open Sans Light" panose="020B0604020202020204" charset="0"/>
                <a:cs typeface="Open Sans Light" panose="020B0604020202020204" charset="0"/>
              </a:rPr>
              <a:t>ts</a:t>
            </a:r>
          </a:p>
        </p:txBody>
      </p:sp>
    </p:spTree>
    <p:extLst>
      <p:ext uri="{BB962C8B-B14F-4D97-AF65-F5344CB8AC3E}">
        <p14:creationId xmlns:p14="http://schemas.microsoft.com/office/powerpoint/2010/main" val="21018529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Brain, Inflammation, Stroke, Medical, Healthcar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102473" y="1502228"/>
            <a:ext cx="8406932" cy="535577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0"/>
            <a:ext cx="4351564" cy="1466024"/>
          </a:xfrm>
          <a:prstGeom prst="rect">
            <a:avLst/>
          </a:prstGeom>
          <a:solidFill>
            <a:srgbClr val="1D5EA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000000"/>
              </a:solidFill>
              <a:latin typeface="Calibri" panose="020F0502020204030204" pitchFamily="34" charset="0"/>
              <a:ea typeface="Open Sans Light" panose="020B0604020202020204" charset="0"/>
              <a:cs typeface="Calibri" panose="020F0502020204030204" pitchFamily="34" charset="0"/>
            </a:endParaRPr>
          </a:p>
          <a:p>
            <a:pPr algn="ctr"/>
            <a:r>
              <a:rPr lang="en-US" sz="3200" b="1" dirty="0">
                <a:solidFill>
                  <a:schemeClr val="bg1"/>
                </a:solidFill>
                <a:latin typeface="Calibri" panose="020F0502020204030204" pitchFamily="34" charset="0"/>
                <a:ea typeface="Open Sans Light" panose="020B0604020202020204" charset="0"/>
                <a:cs typeface="Calibri" panose="020F0502020204030204" pitchFamily="34" charset="0"/>
              </a:rPr>
              <a:t>Need to understand this so we:</a:t>
            </a:r>
          </a:p>
          <a:p>
            <a:pPr algn="ctr"/>
            <a:endParaRPr lang="en-US" sz="3200" dirty="0">
              <a:solidFill>
                <a:srgbClr val="FFFFFF"/>
              </a:solidFill>
              <a:latin typeface="Open Sans Light" panose="020B0604020202020204" charset="0"/>
              <a:ea typeface="Open Sans Light" panose="020B0604020202020204" charset="0"/>
              <a:cs typeface="Open Sans Light" panose="020B0604020202020204" charset="0"/>
            </a:endParaRPr>
          </a:p>
        </p:txBody>
      </p:sp>
      <p:sp>
        <p:nvSpPr>
          <p:cNvPr id="5" name="Rectangle 4"/>
          <p:cNvSpPr/>
          <p:nvPr/>
        </p:nvSpPr>
        <p:spPr>
          <a:xfrm>
            <a:off x="5414414" y="702256"/>
            <a:ext cx="6603787" cy="615553"/>
          </a:xfrm>
          <a:prstGeom prst="rect">
            <a:avLst/>
          </a:prstGeom>
          <a:solidFill>
            <a:schemeClr val="bg1"/>
          </a:solidFill>
        </p:spPr>
        <p:txBody>
          <a:bodyPr wrap="square">
            <a:spAutoFit/>
          </a:bodyPr>
          <a:lstStyle/>
          <a:p>
            <a:r>
              <a:rPr lang="en-US" sz="3400" b="1" dirty="0">
                <a:solidFill>
                  <a:srgbClr val="000000"/>
                </a:solidFill>
                <a:latin typeface="Calibri" panose="020F0502020204030204" pitchFamily="34" charset="0"/>
                <a:ea typeface="Open Sans Light" panose="020B0604020202020204" charset="0"/>
                <a:cs typeface="Calibri" panose="020F0502020204030204" pitchFamily="34" charset="0"/>
              </a:rPr>
              <a:t>The Brain is causing the behavior</a:t>
            </a:r>
          </a:p>
        </p:txBody>
      </p:sp>
      <p:pic>
        <p:nvPicPr>
          <p:cNvPr id="6" name="Picture 5"/>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540088" y="627156"/>
            <a:ext cx="768190" cy="765751"/>
          </a:xfrm>
          <a:prstGeom prst="rect">
            <a:avLst/>
          </a:prstGeom>
        </p:spPr>
      </p:pic>
      <p:sp>
        <p:nvSpPr>
          <p:cNvPr id="9" name="TextBox 8"/>
          <p:cNvSpPr txBox="1"/>
          <p:nvPr/>
        </p:nvSpPr>
        <p:spPr>
          <a:xfrm>
            <a:off x="73151" y="1975754"/>
            <a:ext cx="4466937" cy="3947234"/>
          </a:xfrm>
          <a:prstGeom prst="rect">
            <a:avLst/>
          </a:prstGeom>
          <a:solidFill>
            <a:schemeClr val="bg1"/>
          </a:solidFill>
        </p:spPr>
        <p:txBody>
          <a:bodyPr wrap="square" rtlCol="0">
            <a:spAutoFit/>
          </a:bodyPr>
          <a:lstStyle/>
          <a:p>
            <a:endParaRPr lang="en-US" sz="1050" b="1" dirty="0">
              <a:solidFill>
                <a:srgbClr val="000000"/>
              </a:solidFill>
              <a:latin typeface="Calibri" panose="020F0502020204030204" pitchFamily="34" charset="0"/>
              <a:ea typeface="Open Sans Light" panose="020B0604020202020204" charset="0"/>
              <a:cs typeface="Calibri" panose="020F0502020204030204" pitchFamily="34" charset="0"/>
            </a:endParaRPr>
          </a:p>
          <a:p>
            <a:pPr marL="285750" indent="-285750">
              <a:buFont typeface="Arial" panose="020B0604020202020204" pitchFamily="34" charset="0"/>
              <a:buChar char="•"/>
            </a:pPr>
            <a:r>
              <a:rPr lang="en-US" sz="2400" b="1" dirty="0">
                <a:solidFill>
                  <a:srgbClr val="000000"/>
                </a:solidFill>
                <a:latin typeface="Calibri" panose="020F0502020204030204" pitchFamily="34" charset="0"/>
                <a:ea typeface="Open Sans Light" panose="020B0604020202020204" charset="0"/>
                <a:cs typeface="Calibri" panose="020F0502020204030204" pitchFamily="34" charset="0"/>
              </a:rPr>
              <a:t>Help and don’t punish</a:t>
            </a:r>
          </a:p>
          <a:p>
            <a:pPr marL="285750" indent="-285750">
              <a:buFont typeface="Arial" panose="020B0604020202020204" pitchFamily="34" charset="0"/>
              <a:buChar char="•"/>
            </a:pPr>
            <a:endParaRPr lang="en-US" sz="2400" b="1" dirty="0">
              <a:solidFill>
                <a:srgbClr val="000000"/>
              </a:solidFill>
              <a:latin typeface="Calibri" panose="020F0502020204030204" pitchFamily="34" charset="0"/>
              <a:ea typeface="Open Sans Light" panose="020B0604020202020204" charset="0"/>
              <a:cs typeface="Calibri" panose="020F0502020204030204" pitchFamily="34" charset="0"/>
            </a:endParaRPr>
          </a:p>
          <a:p>
            <a:pPr marL="285750" indent="-285750">
              <a:buFont typeface="Arial" panose="020B0604020202020204" pitchFamily="34" charset="0"/>
              <a:buChar char="•"/>
            </a:pPr>
            <a:r>
              <a:rPr lang="en-US" sz="2400" b="1" dirty="0">
                <a:solidFill>
                  <a:srgbClr val="000000"/>
                </a:solidFill>
                <a:latin typeface="Calibri" panose="020F0502020204030204" pitchFamily="34" charset="0"/>
                <a:ea typeface="Open Sans Light" panose="020B0604020202020204" charset="0"/>
                <a:cs typeface="Calibri" panose="020F0502020204030204" pitchFamily="34" charset="0"/>
              </a:rPr>
              <a:t>Help them to understand and control the behavior</a:t>
            </a:r>
          </a:p>
          <a:p>
            <a:pPr marL="285750" indent="-285750">
              <a:buFont typeface="Arial" panose="020B0604020202020204" pitchFamily="34" charset="0"/>
              <a:buChar char="•"/>
            </a:pPr>
            <a:endParaRPr lang="en-US" sz="2400" b="1" dirty="0">
              <a:solidFill>
                <a:srgbClr val="000000"/>
              </a:solidFill>
              <a:latin typeface="Calibri" panose="020F0502020204030204" pitchFamily="34" charset="0"/>
              <a:ea typeface="Open Sans Light" panose="020B0604020202020204" charset="0"/>
              <a:cs typeface="Calibri" panose="020F0502020204030204" pitchFamily="34" charset="0"/>
            </a:endParaRPr>
          </a:p>
          <a:p>
            <a:pPr marL="285750" indent="-285750">
              <a:buFont typeface="Arial" panose="020B0604020202020204" pitchFamily="34" charset="0"/>
              <a:buChar char="•"/>
            </a:pPr>
            <a:r>
              <a:rPr lang="en-US" sz="2400" b="1" dirty="0">
                <a:solidFill>
                  <a:srgbClr val="000000"/>
                </a:solidFill>
                <a:latin typeface="Calibri" panose="020F0502020204030204" pitchFamily="34" charset="0"/>
                <a:ea typeface="Open Sans Light" panose="020B0604020202020204" charset="0"/>
                <a:cs typeface="Calibri" panose="020F0502020204030204" pitchFamily="34" charset="0"/>
              </a:rPr>
              <a:t>Change the behavior and we change the brain</a:t>
            </a:r>
          </a:p>
          <a:p>
            <a:endParaRPr lang="en-US" sz="2400" b="1" dirty="0">
              <a:solidFill>
                <a:srgbClr val="000000"/>
              </a:solidFill>
              <a:latin typeface="Calibri" panose="020F0502020204030204" pitchFamily="34" charset="0"/>
              <a:ea typeface="Open Sans Light" panose="020B0604020202020204" charset="0"/>
              <a:cs typeface="Calibri" panose="020F0502020204030204" pitchFamily="34" charset="0"/>
            </a:endParaRPr>
          </a:p>
          <a:p>
            <a:pPr marL="285750" indent="-285750">
              <a:buFont typeface="Arial" panose="020B0604020202020204" pitchFamily="34" charset="0"/>
              <a:buChar char="•"/>
            </a:pPr>
            <a:r>
              <a:rPr lang="en-US" sz="2400" b="1" dirty="0">
                <a:solidFill>
                  <a:srgbClr val="000000"/>
                </a:solidFill>
                <a:latin typeface="Calibri" panose="020F0502020204030204" pitchFamily="34" charset="0"/>
                <a:ea typeface="Open Sans Light" panose="020B0604020202020204" charset="0"/>
                <a:cs typeface="Calibri" panose="020F0502020204030204" pitchFamily="34" charset="0"/>
              </a:rPr>
              <a:t>Change the brain and we change the behavior</a:t>
            </a:r>
          </a:p>
        </p:txBody>
      </p:sp>
    </p:spTree>
    <p:extLst>
      <p:ext uri="{BB962C8B-B14F-4D97-AF65-F5344CB8AC3E}">
        <p14:creationId xmlns:p14="http://schemas.microsoft.com/office/powerpoint/2010/main" val="13682674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17477"/>
            <a:ext cx="6306532" cy="971243"/>
          </a:xfrm>
          <a:prstGeom prst="rect">
            <a:avLst/>
          </a:prstGeom>
          <a:solidFill>
            <a:srgbClr val="1D5EA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800" b="1" dirty="0">
                <a:solidFill>
                  <a:prstClr val="white"/>
                </a:solidFill>
                <a:ea typeface="Open Sans Light" panose="020B0604020202020204" charset="0"/>
                <a:cs typeface="Calibri" panose="020F0502020204030204" pitchFamily="34" charset="0"/>
              </a:rPr>
              <a:t>Behavioral Issues</a:t>
            </a:r>
            <a:endParaRPr lang="en-US" sz="4800" dirty="0">
              <a:solidFill>
                <a:prstClr val="white"/>
              </a:solidFill>
              <a:ea typeface="Open Sans Light" panose="020B0604020202020204" charset="0"/>
              <a:cs typeface="Calibri" panose="020F0502020204030204" pitchFamily="34" charset="0"/>
            </a:endParaRPr>
          </a:p>
        </p:txBody>
      </p:sp>
      <p:sp>
        <p:nvSpPr>
          <p:cNvPr id="4" name="Text Placeholder 3"/>
          <p:cNvSpPr>
            <a:spLocks noGrp="1"/>
          </p:cNvSpPr>
          <p:nvPr>
            <p:ph type="body" idx="1"/>
          </p:nvPr>
        </p:nvSpPr>
        <p:spPr>
          <a:xfrm>
            <a:off x="5865916" y="1580005"/>
            <a:ext cx="6233556" cy="3521921"/>
          </a:xfrm>
        </p:spPr>
        <p:txBody>
          <a:bodyPr>
            <a:normAutofit lnSpcReduction="10000"/>
          </a:bodyPr>
          <a:lstStyle/>
          <a:p>
            <a:pPr marL="114300" indent="0">
              <a:buNone/>
            </a:pPr>
            <a:r>
              <a:rPr lang="en-US" dirty="0">
                <a:latin typeface="Calibri" panose="020F0502020204030204" pitchFamily="34" charset="0"/>
                <a:ea typeface="Open Sans Light" panose="020B0604020202020204" charset="0"/>
                <a:cs typeface="Calibri" panose="020F0502020204030204" pitchFamily="34" charset="0"/>
              </a:rPr>
              <a:t>Behavior is Communication</a:t>
            </a:r>
          </a:p>
          <a:p>
            <a:pPr marL="114300" indent="0">
              <a:buNone/>
            </a:pPr>
            <a:endParaRPr lang="en-US" dirty="0">
              <a:latin typeface="Calibri" panose="020F0502020204030204" pitchFamily="34" charset="0"/>
              <a:ea typeface="Open Sans Light" panose="020B0604020202020204" charset="0"/>
              <a:cs typeface="Calibri" panose="020F0502020204030204" pitchFamily="34" charset="0"/>
            </a:endParaRPr>
          </a:p>
          <a:p>
            <a:pPr marL="114300" indent="0">
              <a:buNone/>
            </a:pPr>
            <a:r>
              <a:rPr lang="en-US" b="1" dirty="0">
                <a:latin typeface="Calibri" panose="020F0502020204030204" pitchFamily="34" charset="0"/>
                <a:ea typeface="Open Sans Light" panose="020B0604020202020204" charset="0"/>
                <a:cs typeface="Calibri" panose="020F0502020204030204" pitchFamily="34" charset="0"/>
              </a:rPr>
              <a:t>What are they Communicating?</a:t>
            </a:r>
          </a:p>
          <a:p>
            <a:pPr lvl="1"/>
            <a:r>
              <a:rPr lang="en-US" sz="2800" dirty="0">
                <a:latin typeface="Calibri" panose="020F0502020204030204" pitchFamily="34" charset="0"/>
                <a:ea typeface="Open Sans Light" panose="020B0604020202020204" charset="0"/>
                <a:cs typeface="Calibri" panose="020F0502020204030204" pitchFamily="34" charset="0"/>
              </a:rPr>
              <a:t>Confusion</a:t>
            </a:r>
          </a:p>
          <a:p>
            <a:pPr lvl="1"/>
            <a:r>
              <a:rPr lang="en-US" sz="2800" dirty="0">
                <a:latin typeface="Calibri" panose="020F0502020204030204" pitchFamily="34" charset="0"/>
                <a:ea typeface="Open Sans Light" panose="020B0604020202020204" charset="0"/>
                <a:cs typeface="Calibri" panose="020F0502020204030204" pitchFamily="34" charset="0"/>
              </a:rPr>
              <a:t>Frustration</a:t>
            </a:r>
          </a:p>
          <a:p>
            <a:pPr lvl="1"/>
            <a:r>
              <a:rPr lang="en-US" sz="2800" dirty="0">
                <a:latin typeface="Calibri" panose="020F0502020204030204" pitchFamily="34" charset="0"/>
                <a:ea typeface="Open Sans Light" panose="020B0604020202020204" charset="0"/>
                <a:cs typeface="Calibri" panose="020F0502020204030204" pitchFamily="34" charset="0"/>
              </a:rPr>
              <a:t>Anger </a:t>
            </a:r>
          </a:p>
          <a:p>
            <a:pPr lvl="1"/>
            <a:r>
              <a:rPr lang="en-US" sz="2800" dirty="0">
                <a:latin typeface="Calibri" panose="020F0502020204030204" pitchFamily="34" charset="0"/>
                <a:ea typeface="Open Sans Light" panose="020B0604020202020204" charset="0"/>
                <a:cs typeface="Calibri" panose="020F0502020204030204" pitchFamily="34" charset="0"/>
              </a:rPr>
              <a:t>Pain</a:t>
            </a:r>
          </a:p>
          <a:p>
            <a:pPr lvl="1"/>
            <a:r>
              <a:rPr lang="en-US" sz="2800" dirty="0">
                <a:latin typeface="Calibri" panose="020F0502020204030204" pitchFamily="34" charset="0"/>
                <a:ea typeface="Open Sans Light" panose="020B0604020202020204" charset="0"/>
                <a:cs typeface="Calibri" panose="020F0502020204030204" pitchFamily="34" charset="0"/>
              </a:rPr>
              <a:t>“I feel stupid”, etc. </a:t>
            </a:r>
          </a:p>
        </p:txBody>
      </p:sp>
      <p:pic>
        <p:nvPicPr>
          <p:cNvPr id="5" name="Picture 4"/>
          <p:cNvPicPr>
            <a:picLocks noChangeAspect="1"/>
          </p:cNvPicPr>
          <p:nvPr/>
        </p:nvPicPr>
        <p:blipFill>
          <a:blip r:embed="rId4"/>
          <a:stretch>
            <a:fillRect/>
          </a:stretch>
        </p:blipFill>
        <p:spPr>
          <a:xfrm>
            <a:off x="604406" y="1721716"/>
            <a:ext cx="4686300" cy="3238500"/>
          </a:xfrm>
          <a:prstGeom prst="rect">
            <a:avLst/>
          </a:prstGeom>
        </p:spPr>
      </p:pic>
      <p:sp>
        <p:nvSpPr>
          <p:cNvPr id="7" name="TextBox 6"/>
          <p:cNvSpPr txBox="1"/>
          <p:nvPr/>
        </p:nvSpPr>
        <p:spPr>
          <a:xfrm>
            <a:off x="706581" y="5614018"/>
            <a:ext cx="10530127" cy="461665"/>
          </a:xfrm>
          <a:prstGeom prst="rect">
            <a:avLst/>
          </a:prstGeom>
          <a:noFill/>
        </p:spPr>
        <p:txBody>
          <a:bodyPr wrap="none" rtlCol="0">
            <a:spAutoFit/>
          </a:bodyPr>
          <a:lstStyle/>
          <a:p>
            <a:r>
              <a:rPr lang="en-US" sz="2400" b="1" dirty="0">
                <a:solidFill>
                  <a:srgbClr val="4472C4"/>
                </a:solidFill>
                <a:cs typeface="Calibri" panose="020F0502020204030204" pitchFamily="34" charset="0"/>
              </a:rPr>
              <a:t>With help, they may be able to put words to what they are feeling, want or need.</a:t>
            </a:r>
          </a:p>
        </p:txBody>
      </p:sp>
    </p:spTree>
    <p:custDataLst>
      <p:tags r:id="rId1"/>
    </p:custDataLst>
    <p:extLst>
      <p:ext uri="{BB962C8B-B14F-4D97-AF65-F5344CB8AC3E}">
        <p14:creationId xmlns:p14="http://schemas.microsoft.com/office/powerpoint/2010/main" val="17553884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9354" y="2400955"/>
            <a:ext cx="7369286" cy="4557656"/>
          </a:xfrm>
        </p:spPr>
        <p:txBody>
          <a:bodyPr>
            <a:normAutofit/>
          </a:bodyPr>
          <a:lstStyle/>
          <a:p>
            <a:pPr lvl="0">
              <a:lnSpc>
                <a:spcPct val="150000"/>
              </a:lnSpc>
              <a:buSzPct val="100000"/>
              <a:buBlip>
                <a:blip r:embed="rId4"/>
              </a:buBlip>
            </a:pPr>
            <a:r>
              <a:rPr lang="en-US" sz="2200" dirty="0">
                <a:solidFill>
                  <a:prstClr val="black"/>
                </a:solidFill>
                <a:latin typeface="Calibri" panose="020F0502020204030204" pitchFamily="34" charset="0"/>
                <a:ea typeface="Open Sans Light" panose="020B0604020202020204" charset="0"/>
                <a:cs typeface="Calibri" panose="020F0502020204030204" pitchFamily="34" charset="0"/>
              </a:rPr>
              <a:t>Understand their </a:t>
            </a:r>
            <a:r>
              <a:rPr lang="en-US" sz="2200" b="1" dirty="0">
                <a:solidFill>
                  <a:prstClr val="black"/>
                </a:solidFill>
                <a:latin typeface="Calibri" panose="020F0502020204030204" pitchFamily="34" charset="0"/>
                <a:ea typeface="Open Sans Light" panose="020B0604020202020204" charset="0"/>
                <a:cs typeface="Calibri" panose="020F0502020204030204" pitchFamily="34" charset="0"/>
              </a:rPr>
              <a:t>communication </a:t>
            </a:r>
            <a:r>
              <a:rPr lang="en-US" sz="2200" dirty="0">
                <a:solidFill>
                  <a:prstClr val="black"/>
                </a:solidFill>
                <a:latin typeface="Calibri" panose="020F0502020204030204" pitchFamily="34" charset="0"/>
                <a:ea typeface="Open Sans Light" panose="020B0604020202020204" charset="0"/>
                <a:cs typeface="Calibri" panose="020F0502020204030204" pitchFamily="34" charset="0"/>
              </a:rPr>
              <a:t>strengths and weaknesses</a:t>
            </a:r>
          </a:p>
          <a:p>
            <a:pPr lvl="1">
              <a:lnSpc>
                <a:spcPct val="150000"/>
              </a:lnSpc>
              <a:buSzPct val="100000"/>
              <a:buBlip>
                <a:blip r:embed="rId4"/>
              </a:buBlip>
            </a:pPr>
            <a:r>
              <a:rPr lang="en-US" sz="2200" dirty="0">
                <a:solidFill>
                  <a:prstClr val="black"/>
                </a:solidFill>
                <a:latin typeface="Calibri" panose="020F0502020204030204" pitchFamily="34" charset="0"/>
                <a:ea typeface="Open Sans Light" panose="020B0604020202020204" charset="0"/>
                <a:cs typeface="Calibri" panose="020F0502020204030204" pitchFamily="34" charset="0"/>
              </a:rPr>
              <a:t>Speech &amp; Language Evaluation</a:t>
            </a:r>
          </a:p>
          <a:p>
            <a:pPr lvl="0">
              <a:lnSpc>
                <a:spcPct val="150000"/>
              </a:lnSpc>
              <a:buSzPct val="100000"/>
              <a:buBlip>
                <a:blip r:embed="rId4"/>
              </a:buBlip>
            </a:pPr>
            <a:r>
              <a:rPr lang="en-US" sz="2200" dirty="0">
                <a:solidFill>
                  <a:prstClr val="black"/>
                </a:solidFill>
                <a:latin typeface="Calibri" panose="020F0502020204030204" pitchFamily="34" charset="0"/>
                <a:ea typeface="Open Sans Light" panose="020B0604020202020204" charset="0"/>
                <a:cs typeface="Calibri" panose="020F0502020204030204" pitchFamily="34" charset="0"/>
              </a:rPr>
              <a:t>Understand their </a:t>
            </a:r>
            <a:r>
              <a:rPr lang="en-US" sz="2200" b="1" dirty="0">
                <a:solidFill>
                  <a:prstClr val="black"/>
                </a:solidFill>
                <a:latin typeface="Calibri" panose="020F0502020204030204" pitchFamily="34" charset="0"/>
                <a:ea typeface="Open Sans Light" panose="020B0604020202020204" charset="0"/>
                <a:cs typeface="Calibri" panose="020F0502020204030204" pitchFamily="34" charset="0"/>
              </a:rPr>
              <a:t>cognitive </a:t>
            </a:r>
            <a:r>
              <a:rPr lang="en-US" sz="2200" dirty="0">
                <a:solidFill>
                  <a:prstClr val="black"/>
                </a:solidFill>
                <a:latin typeface="Calibri" panose="020F0502020204030204" pitchFamily="34" charset="0"/>
                <a:ea typeface="Open Sans Light" panose="020B0604020202020204" charset="0"/>
                <a:cs typeface="Calibri" panose="020F0502020204030204" pitchFamily="34" charset="0"/>
              </a:rPr>
              <a:t>strengths and weaknesses</a:t>
            </a:r>
          </a:p>
          <a:p>
            <a:pPr lvl="1">
              <a:lnSpc>
                <a:spcPct val="150000"/>
              </a:lnSpc>
              <a:buSzPct val="100000"/>
              <a:buBlip>
                <a:blip r:embed="rId4"/>
              </a:buBlip>
            </a:pPr>
            <a:r>
              <a:rPr lang="en-US" sz="2200" dirty="0">
                <a:solidFill>
                  <a:prstClr val="black"/>
                </a:solidFill>
                <a:latin typeface="Calibri" panose="020F0502020204030204" pitchFamily="34" charset="0"/>
                <a:ea typeface="Open Sans Light" panose="020B0604020202020204" charset="0"/>
                <a:cs typeface="Calibri" panose="020F0502020204030204" pitchFamily="34" charset="0"/>
              </a:rPr>
              <a:t>Neuropsychological Evaluation</a:t>
            </a:r>
          </a:p>
          <a:p>
            <a:pPr lvl="1">
              <a:lnSpc>
                <a:spcPct val="150000"/>
              </a:lnSpc>
              <a:buSzPct val="100000"/>
              <a:buBlip>
                <a:blip r:embed="rId4"/>
              </a:buBlip>
            </a:pPr>
            <a:r>
              <a:rPr lang="en-US" sz="2200" dirty="0">
                <a:solidFill>
                  <a:prstClr val="black"/>
                </a:solidFill>
                <a:latin typeface="Calibri" panose="020F0502020204030204" pitchFamily="34" charset="0"/>
                <a:ea typeface="Open Sans Light" panose="020B0604020202020204" charset="0"/>
                <a:cs typeface="Calibri" panose="020F0502020204030204" pitchFamily="34" charset="0"/>
              </a:rPr>
              <a:t>Brainstorming Solutions Tool</a:t>
            </a:r>
          </a:p>
          <a:p>
            <a:pPr>
              <a:lnSpc>
                <a:spcPct val="150000"/>
              </a:lnSpc>
              <a:buSzPct val="100000"/>
              <a:buBlip>
                <a:blip r:embed="rId4"/>
              </a:buBlip>
            </a:pPr>
            <a:r>
              <a:rPr lang="en-US" sz="2200" dirty="0">
                <a:solidFill>
                  <a:prstClr val="black"/>
                </a:solidFill>
                <a:latin typeface="Calibri" panose="020F0502020204030204" pitchFamily="34" charset="0"/>
                <a:ea typeface="Open Sans Light" panose="020B0604020202020204" charset="0"/>
                <a:cs typeface="Calibri" panose="020F0502020204030204" pitchFamily="34" charset="0"/>
              </a:rPr>
              <a:t>Help identify triggers</a:t>
            </a:r>
          </a:p>
          <a:p>
            <a:pPr marL="114300" lvl="0" indent="0">
              <a:lnSpc>
                <a:spcPct val="150000"/>
              </a:lnSpc>
              <a:buSzPct val="100000"/>
              <a:buNone/>
            </a:pPr>
            <a:endParaRPr lang="en-US" sz="2000" dirty="0">
              <a:solidFill>
                <a:prstClr val="black"/>
              </a:solidFill>
              <a:latin typeface="Open Sans Light" panose="020B0604020202020204" charset="0"/>
              <a:ea typeface="Open Sans Light" panose="020B0604020202020204" charset="0"/>
              <a:cs typeface="Open Sans Light" panose="020B0604020202020204" charset="0"/>
            </a:endParaRPr>
          </a:p>
        </p:txBody>
      </p:sp>
      <p:sp>
        <p:nvSpPr>
          <p:cNvPr id="6" name="Rectangle 5"/>
          <p:cNvSpPr/>
          <p:nvPr/>
        </p:nvSpPr>
        <p:spPr>
          <a:xfrm>
            <a:off x="0" y="217477"/>
            <a:ext cx="6306532" cy="971243"/>
          </a:xfrm>
          <a:prstGeom prst="rect">
            <a:avLst/>
          </a:prstGeom>
          <a:solidFill>
            <a:srgbClr val="1D5EA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800" b="1" dirty="0">
                <a:solidFill>
                  <a:prstClr val="white"/>
                </a:solidFill>
                <a:ea typeface="Open Sans Light" panose="020B0604020202020204" charset="0"/>
                <a:cs typeface="Calibri" panose="020F0502020204030204" pitchFamily="34" charset="0"/>
              </a:rPr>
              <a:t>B</a:t>
            </a:r>
            <a:r>
              <a:rPr lang="en-US" sz="4800" b="1" dirty="0">
                <a:solidFill>
                  <a:prstClr val="white"/>
                </a:solidFill>
                <a:ea typeface="Open Sans Light" panose="020B0306030504020204" pitchFamily="34" charset="0"/>
                <a:cs typeface="Calibri" panose="020F0502020204030204" pitchFamily="34" charset="0"/>
              </a:rPr>
              <a:t>eh</a:t>
            </a:r>
            <a:r>
              <a:rPr lang="en-US" sz="4800" b="1" dirty="0">
                <a:solidFill>
                  <a:prstClr val="white"/>
                </a:solidFill>
                <a:ea typeface="Open Sans Light" panose="020B0604020202020204" charset="0"/>
                <a:cs typeface="Calibri" panose="020F0502020204030204" pitchFamily="34" charset="0"/>
              </a:rPr>
              <a:t>avioral Issues</a:t>
            </a:r>
            <a:endParaRPr lang="en-US" sz="4800" dirty="0">
              <a:solidFill>
                <a:prstClr val="white"/>
              </a:solidFill>
              <a:ea typeface="Open Sans Light" panose="020B0604020202020204" charset="0"/>
              <a:cs typeface="Calibri" panose="020F0502020204030204" pitchFamily="34" charset="0"/>
            </a:endParaRPr>
          </a:p>
        </p:txBody>
      </p:sp>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08640" y="2583602"/>
            <a:ext cx="4352450" cy="3619157"/>
          </a:xfrm>
          <a:prstGeom prst="rect">
            <a:avLst/>
          </a:prstGeom>
          <a:noFill/>
          <a:ln w="9525">
            <a:solidFill>
              <a:schemeClr val="tx1"/>
            </a:solidFill>
          </a:ln>
          <a:effectLst>
            <a:outerShdw blurRad="50800" dist="38100" dir="2700000" algn="tl" rotWithShape="0">
              <a:prstClr val="black">
                <a:alpha val="40000"/>
              </a:prstClr>
            </a:outerShdw>
          </a:effectLst>
        </p:spPr>
      </p:pic>
      <p:sp>
        <p:nvSpPr>
          <p:cNvPr id="4" name="Rectangle 3"/>
          <p:cNvSpPr/>
          <p:nvPr/>
        </p:nvSpPr>
        <p:spPr>
          <a:xfrm>
            <a:off x="239353" y="1375200"/>
            <a:ext cx="11721737" cy="671851"/>
          </a:xfrm>
          <a:prstGeom prst="rect">
            <a:avLst/>
          </a:prstGeom>
        </p:spPr>
        <p:txBody>
          <a:bodyPr wrap="square">
            <a:spAutoFit/>
          </a:bodyPr>
          <a:lstStyle/>
          <a:p>
            <a:pPr marL="114300">
              <a:lnSpc>
                <a:spcPct val="150000"/>
              </a:lnSpc>
              <a:buSzPct val="100000"/>
            </a:pPr>
            <a:r>
              <a:rPr lang="en-US" sz="2800" dirty="0">
                <a:solidFill>
                  <a:prstClr val="black"/>
                </a:solidFill>
                <a:ea typeface="Open Sans Light" panose="020B0604020202020204" charset="0"/>
                <a:cs typeface="Calibri" panose="020F0502020204030204" pitchFamily="34" charset="0"/>
              </a:rPr>
              <a:t>Always look at </a:t>
            </a:r>
            <a:r>
              <a:rPr lang="en-US" sz="2800" b="1" dirty="0">
                <a:solidFill>
                  <a:prstClr val="black"/>
                </a:solidFill>
                <a:ea typeface="Open Sans Light" panose="020B0604020202020204" charset="0"/>
                <a:cs typeface="Calibri" panose="020F0502020204030204" pitchFamily="34" charset="0"/>
              </a:rPr>
              <a:t>communication</a:t>
            </a:r>
            <a:r>
              <a:rPr lang="en-US" sz="2800" dirty="0">
                <a:solidFill>
                  <a:prstClr val="black"/>
                </a:solidFill>
                <a:ea typeface="Open Sans Light" panose="020B0604020202020204" charset="0"/>
                <a:cs typeface="Calibri" panose="020F0502020204030204" pitchFamily="34" charset="0"/>
              </a:rPr>
              <a:t> and </a:t>
            </a:r>
            <a:r>
              <a:rPr lang="en-US" sz="2800" b="1" dirty="0">
                <a:solidFill>
                  <a:prstClr val="black"/>
                </a:solidFill>
                <a:ea typeface="Open Sans Light" panose="020B0604020202020204" charset="0"/>
                <a:cs typeface="Calibri" panose="020F0502020204030204" pitchFamily="34" charset="0"/>
              </a:rPr>
              <a:t>cognitive </a:t>
            </a:r>
            <a:r>
              <a:rPr lang="en-US" sz="2800" dirty="0">
                <a:solidFill>
                  <a:prstClr val="black"/>
                </a:solidFill>
                <a:ea typeface="Open Sans Light" panose="020B0604020202020204" charset="0"/>
                <a:cs typeface="Calibri" panose="020F0502020204030204" pitchFamily="34" charset="0"/>
              </a:rPr>
              <a:t>demands of the situation</a:t>
            </a:r>
          </a:p>
        </p:txBody>
      </p:sp>
    </p:spTree>
    <p:custDataLst>
      <p:tags r:id="rId1"/>
    </p:custDataLst>
    <p:extLst>
      <p:ext uri="{BB962C8B-B14F-4D97-AF65-F5344CB8AC3E}">
        <p14:creationId xmlns:p14="http://schemas.microsoft.com/office/powerpoint/2010/main" val="477259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95BD3A-EA58-DF44-860C-DBDE968ABE8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74933"/>
          </a:xfrm>
          <a:prstGeom prst="rect">
            <a:avLst/>
          </a:prstGeom>
          <a:ln>
            <a:noFill/>
          </a:ln>
          <a:effectLst/>
        </p:spPr>
      </p:pic>
      <p:sp>
        <p:nvSpPr>
          <p:cNvPr id="5" name="Rectangle 4"/>
          <p:cNvSpPr/>
          <p:nvPr/>
        </p:nvSpPr>
        <p:spPr>
          <a:xfrm>
            <a:off x="428988" y="339838"/>
            <a:ext cx="7407564" cy="87564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rgbClr val="000000"/>
                </a:solidFill>
                <a:ea typeface="Open Sans Light" panose="020B0604020202020204" charset="0"/>
                <a:cs typeface="Calibri" panose="020F0502020204030204" pitchFamily="34" charset="0"/>
              </a:rPr>
              <a:t>Communication Demands: </a:t>
            </a:r>
            <a:r>
              <a:rPr lang="en-US" sz="3600" b="1" dirty="0">
                <a:solidFill>
                  <a:srgbClr val="00A8A2"/>
                </a:solidFill>
                <a:ea typeface="Open Sans Light" panose="020B0604020202020204" charset="0"/>
                <a:cs typeface="Calibri" panose="020F0502020204030204" pitchFamily="34" charset="0"/>
              </a:rPr>
              <a:t>Kelly</a:t>
            </a:r>
          </a:p>
        </p:txBody>
      </p:sp>
      <p:sp>
        <p:nvSpPr>
          <p:cNvPr id="6" name="TextBox 5"/>
          <p:cNvSpPr txBox="1"/>
          <p:nvPr/>
        </p:nvSpPr>
        <p:spPr>
          <a:xfrm>
            <a:off x="439354" y="1811389"/>
            <a:ext cx="10915584" cy="4708981"/>
          </a:xfrm>
          <a:prstGeom prst="rect">
            <a:avLst/>
          </a:prstGeom>
          <a:solidFill>
            <a:schemeClr val="bg1"/>
          </a:solidFill>
        </p:spPr>
        <p:txBody>
          <a:bodyPr wrap="square" rtlCol="0">
            <a:spAutoFit/>
          </a:bodyPr>
          <a:lstStyle/>
          <a:p>
            <a:r>
              <a:rPr lang="en-US" sz="2000" b="1" dirty="0">
                <a:solidFill>
                  <a:srgbClr val="000000"/>
                </a:solidFill>
                <a:ea typeface="Open Sans Light" panose="020B0604020202020204" charset="0"/>
                <a:cs typeface="Calibri" panose="020F0502020204030204" pitchFamily="34" charset="0"/>
              </a:rPr>
              <a:t>First grader Kelly had a near-drowning accident 3 months ago</a:t>
            </a:r>
            <a:r>
              <a:rPr lang="en-US" sz="2000" dirty="0">
                <a:solidFill>
                  <a:srgbClr val="000000"/>
                </a:solidFill>
                <a:ea typeface="Open Sans Light" panose="020B0604020202020204" charset="0"/>
                <a:cs typeface="Calibri" panose="020F0502020204030204" pitchFamily="34" charset="0"/>
              </a:rPr>
              <a:t>. As a result, early on she had expressive and receptive aphasia. She progressed nicely in rehab and returned home. In simple conversation, you would never know that Kelly had aphasia after the accident.</a:t>
            </a:r>
          </a:p>
          <a:p>
            <a:endParaRPr lang="en-US" sz="2000" dirty="0">
              <a:solidFill>
                <a:srgbClr val="000000"/>
              </a:solidFill>
              <a:ea typeface="Open Sans Light" panose="020B0604020202020204" charset="0"/>
              <a:cs typeface="Calibri" panose="020F0502020204030204" pitchFamily="34" charset="0"/>
            </a:endParaRPr>
          </a:p>
          <a:p>
            <a:r>
              <a:rPr lang="en-US" sz="2000" b="1" dirty="0">
                <a:solidFill>
                  <a:srgbClr val="000000"/>
                </a:solidFill>
                <a:ea typeface="Open Sans Light" panose="020B0604020202020204" charset="0"/>
                <a:cs typeface="Calibri" panose="020F0502020204030204" pitchFamily="34" charset="0"/>
              </a:rPr>
              <a:t>Behavior: </a:t>
            </a:r>
            <a:r>
              <a:rPr lang="en-US" sz="2000" dirty="0">
                <a:solidFill>
                  <a:srgbClr val="000000"/>
                </a:solidFill>
                <a:ea typeface="Open Sans Light" panose="020B0604020202020204" charset="0"/>
                <a:cs typeface="Calibri" panose="020F0502020204030204" pitchFamily="34" charset="0"/>
              </a:rPr>
              <a:t>When Kelly returned to school, she would often push other kids and would refuse to participate in group activities.</a:t>
            </a:r>
          </a:p>
          <a:p>
            <a:r>
              <a:rPr lang="en-US" sz="2000" dirty="0">
                <a:solidFill>
                  <a:srgbClr val="000000"/>
                </a:solidFill>
                <a:ea typeface="Open Sans Light" panose="020B0604020202020204" charset="0"/>
                <a:cs typeface="Calibri" panose="020F0502020204030204" pitchFamily="34" charset="0"/>
              </a:rPr>
              <a:t> </a:t>
            </a:r>
          </a:p>
          <a:p>
            <a:r>
              <a:rPr lang="en-US" sz="2000" dirty="0">
                <a:solidFill>
                  <a:srgbClr val="000000"/>
                </a:solidFill>
                <a:ea typeface="Open Sans Light" panose="020B0604020202020204" charset="0"/>
                <a:cs typeface="Calibri" panose="020F0502020204030204" pitchFamily="34" charset="0"/>
              </a:rPr>
              <a:t>The SLP was brought in and it was determined that Kelly continued to have difficulty with language, especially expressing herself. </a:t>
            </a:r>
            <a:r>
              <a:rPr lang="en-US" sz="2000" b="1" dirty="0">
                <a:solidFill>
                  <a:srgbClr val="000000"/>
                </a:solidFill>
                <a:ea typeface="Open Sans Light" panose="020B0604020202020204" charset="0"/>
                <a:cs typeface="Calibri" panose="020F0502020204030204" pitchFamily="34" charset="0"/>
              </a:rPr>
              <a:t>Kelly learned simple phrases that helped her manage the situations, including:</a:t>
            </a:r>
          </a:p>
          <a:p>
            <a:endParaRPr lang="en-US" sz="2000" dirty="0">
              <a:solidFill>
                <a:srgbClr val="000000"/>
              </a:solidFill>
              <a:ea typeface="Open Sans Light" panose="020B0604020202020204" charset="0"/>
              <a:cs typeface="Calibri" panose="020F0502020204030204" pitchFamily="34" charset="0"/>
            </a:endParaRPr>
          </a:p>
          <a:p>
            <a:pPr marL="800100" lvl="1" indent="-342900">
              <a:buFontTx/>
              <a:buBlip>
                <a:blip r:embed="rId3"/>
              </a:buBlip>
            </a:pPr>
            <a:r>
              <a:rPr lang="en-US" sz="2000" dirty="0">
                <a:solidFill>
                  <a:srgbClr val="000000"/>
                </a:solidFill>
                <a:ea typeface="Open Sans Light" panose="020B0604020202020204" charset="0"/>
                <a:cs typeface="Calibri" panose="020F0502020204030204" pitchFamily="34" charset="0"/>
              </a:rPr>
              <a:t>“I’m frustrated.”</a:t>
            </a:r>
          </a:p>
          <a:p>
            <a:pPr marL="800100" lvl="1" indent="-342900">
              <a:buFontTx/>
              <a:buBlip>
                <a:blip r:embed="rId3"/>
              </a:buBlip>
            </a:pPr>
            <a:r>
              <a:rPr lang="en-US" sz="2000" dirty="0">
                <a:solidFill>
                  <a:srgbClr val="000000"/>
                </a:solidFill>
                <a:ea typeface="Open Sans Light" panose="020B0604020202020204" charset="0"/>
                <a:cs typeface="Calibri" panose="020F0502020204030204" pitchFamily="34" charset="0"/>
              </a:rPr>
              <a:t>“I’m angry.”</a:t>
            </a:r>
          </a:p>
          <a:p>
            <a:pPr marL="800100" lvl="1" indent="-342900">
              <a:buFontTx/>
              <a:buBlip>
                <a:blip r:embed="rId3"/>
              </a:buBlip>
            </a:pPr>
            <a:r>
              <a:rPr lang="en-US" sz="2000" dirty="0">
                <a:solidFill>
                  <a:srgbClr val="000000"/>
                </a:solidFill>
                <a:ea typeface="Open Sans Light" panose="020B0604020202020204" charset="0"/>
                <a:cs typeface="Calibri" panose="020F0502020204030204" pitchFamily="34" charset="0"/>
              </a:rPr>
              <a:t>“I need a minute.”</a:t>
            </a:r>
          </a:p>
          <a:p>
            <a:pPr lvl="1"/>
            <a:endParaRPr lang="en-US" sz="2000" dirty="0">
              <a:solidFill>
                <a:srgbClr val="000000"/>
              </a:solidFill>
              <a:ea typeface="Open Sans Light" panose="020B0604020202020204" charset="0"/>
              <a:cs typeface="Calibri" panose="020F0502020204030204" pitchFamily="34" charset="0"/>
            </a:endParaRPr>
          </a:p>
        </p:txBody>
      </p:sp>
      <p:pic>
        <p:nvPicPr>
          <p:cNvPr id="6146" name="Picture 2" descr="Floating Tire, Summer, Water, Wav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601240" y="4773292"/>
            <a:ext cx="4393910" cy="1611716"/>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11230" y="252801"/>
            <a:ext cx="2377438" cy="1337309"/>
          </a:xfrm>
          <a:prstGeom prst="rect">
            <a:avLst/>
          </a:prstGeom>
          <a:ln w="952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331681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95BD3A-EA58-DF44-860C-DBDE968ABE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217" y="0"/>
            <a:ext cx="12192000" cy="6874933"/>
          </a:xfrm>
          <a:prstGeom prst="rect">
            <a:avLst/>
          </a:prstGeom>
          <a:ln>
            <a:noFill/>
          </a:ln>
        </p:spPr>
      </p:pic>
      <p:sp>
        <p:nvSpPr>
          <p:cNvPr id="5" name="Rectangle 4"/>
          <p:cNvSpPr/>
          <p:nvPr/>
        </p:nvSpPr>
        <p:spPr>
          <a:xfrm>
            <a:off x="684547" y="36010"/>
            <a:ext cx="7407564" cy="87745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rgbClr val="000000"/>
                </a:solidFill>
                <a:ea typeface="Open Sans Light" panose="020B0604020202020204" charset="0"/>
                <a:cs typeface="Calibri" panose="020F0502020204030204" pitchFamily="34" charset="0"/>
              </a:rPr>
              <a:t>Cognitive Demands: </a:t>
            </a:r>
            <a:r>
              <a:rPr lang="en-US" sz="3600" b="1" dirty="0">
                <a:solidFill>
                  <a:srgbClr val="00A8A2"/>
                </a:solidFill>
                <a:ea typeface="Open Sans Light" panose="020B0604020202020204" charset="0"/>
                <a:cs typeface="Calibri" panose="020F0502020204030204" pitchFamily="34" charset="0"/>
              </a:rPr>
              <a:t>Zack</a:t>
            </a:r>
          </a:p>
        </p:txBody>
      </p:sp>
      <p:sp>
        <p:nvSpPr>
          <p:cNvPr id="6" name="TextBox 5"/>
          <p:cNvSpPr txBox="1"/>
          <p:nvPr/>
        </p:nvSpPr>
        <p:spPr>
          <a:xfrm>
            <a:off x="684547" y="913465"/>
            <a:ext cx="11046689" cy="3139321"/>
          </a:xfrm>
          <a:prstGeom prst="rect">
            <a:avLst/>
          </a:prstGeom>
          <a:solidFill>
            <a:schemeClr val="bg1"/>
          </a:solidFill>
        </p:spPr>
        <p:txBody>
          <a:bodyPr wrap="square" rtlCol="0">
            <a:spAutoFit/>
          </a:bodyPr>
          <a:lstStyle/>
          <a:p>
            <a:r>
              <a:rPr lang="en-US" sz="2200" b="1" dirty="0">
                <a:solidFill>
                  <a:srgbClr val="000000"/>
                </a:solidFill>
                <a:ea typeface="Open Sans Light" panose="020B0604020202020204" charset="0"/>
                <a:cs typeface="Calibri" panose="020F0502020204030204" pitchFamily="34" charset="0"/>
              </a:rPr>
              <a:t>Five year old Zack was in a major car accident. </a:t>
            </a:r>
            <a:r>
              <a:rPr lang="en-US" sz="2200" dirty="0">
                <a:solidFill>
                  <a:srgbClr val="000000"/>
                </a:solidFill>
                <a:ea typeface="Open Sans Light" panose="020B0604020202020204" charset="0"/>
                <a:cs typeface="Calibri" panose="020F0502020204030204" pitchFamily="34" charset="0"/>
              </a:rPr>
              <a:t>The SUV he was in rolled twice. He was in the hospital for 5 nights, then released. </a:t>
            </a:r>
          </a:p>
          <a:p>
            <a:endParaRPr lang="en-US" sz="2200" dirty="0">
              <a:solidFill>
                <a:srgbClr val="000000"/>
              </a:solidFill>
              <a:ea typeface="Open Sans Light" panose="020B0604020202020204" charset="0"/>
              <a:cs typeface="Calibri" panose="020F0502020204030204" pitchFamily="34" charset="0"/>
            </a:endParaRPr>
          </a:p>
          <a:p>
            <a:r>
              <a:rPr lang="en-US" sz="2200" dirty="0">
                <a:solidFill>
                  <a:srgbClr val="000000"/>
                </a:solidFill>
                <a:ea typeface="Open Sans Light" panose="020B0604020202020204" charset="0"/>
                <a:cs typeface="Calibri" panose="020F0502020204030204" pitchFamily="34" charset="0"/>
              </a:rPr>
              <a:t>He recovered remarkably well and everyone thought the accident was behind them. He went to kindergarten 5 months later, that following August. </a:t>
            </a:r>
          </a:p>
          <a:p>
            <a:endParaRPr lang="en-US" sz="2200" dirty="0">
              <a:solidFill>
                <a:srgbClr val="000000"/>
              </a:solidFill>
              <a:ea typeface="Open Sans Light" panose="020B0604020202020204" charset="0"/>
              <a:cs typeface="Calibri" panose="020F0502020204030204" pitchFamily="34" charset="0"/>
            </a:endParaRPr>
          </a:p>
          <a:p>
            <a:r>
              <a:rPr lang="en-US" sz="2200" b="1" dirty="0">
                <a:solidFill>
                  <a:srgbClr val="000000"/>
                </a:solidFill>
                <a:ea typeface="Open Sans Light" panose="020B0604020202020204" charset="0"/>
                <a:cs typeface="Calibri" panose="020F0502020204030204" pitchFamily="34" charset="0"/>
              </a:rPr>
              <a:t>Behavior: </a:t>
            </a:r>
            <a:r>
              <a:rPr lang="en-US" sz="2200" dirty="0">
                <a:solidFill>
                  <a:srgbClr val="000000"/>
                </a:solidFill>
                <a:ea typeface="Open Sans Light" panose="020B0604020202020204" charset="0"/>
                <a:cs typeface="Calibri" panose="020F0502020204030204" pitchFamily="34" charset="0"/>
              </a:rPr>
              <a:t>By October, he was wandering around the classroom and pushed other children. Zack often got in trouble at lunch, in PE classes and at recess. Teacher said she often knew he was going to have a bad day as soon as he walked in the door.</a:t>
            </a:r>
          </a:p>
        </p:txBody>
      </p:sp>
      <p:pic>
        <p:nvPicPr>
          <p:cNvPr id="3074" name="Picture 2" descr="Accident, Car, Rescue, First Responder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353965" y="4052786"/>
            <a:ext cx="4111320" cy="2740881"/>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83588" y="4064150"/>
            <a:ext cx="5874572" cy="2677656"/>
          </a:xfrm>
          <a:prstGeom prst="rect">
            <a:avLst/>
          </a:prstGeom>
          <a:solidFill>
            <a:schemeClr val="bg1"/>
          </a:solidFill>
        </p:spPr>
        <p:txBody>
          <a:bodyPr wrap="square" rtlCol="0">
            <a:spAutoFit/>
          </a:bodyPr>
          <a:lstStyle/>
          <a:p>
            <a:r>
              <a:rPr lang="en-US" sz="2200" b="1" dirty="0">
                <a:solidFill>
                  <a:srgbClr val="000000"/>
                </a:solidFill>
                <a:ea typeface="Open Sans Light" panose="020B0604020202020204" charset="0"/>
                <a:cs typeface="Calibri" panose="020F0502020204030204" pitchFamily="34" charset="0"/>
              </a:rPr>
              <a:t>He was referred for cognitive testing and it was revealed that Zack had issues with:</a:t>
            </a:r>
          </a:p>
          <a:p>
            <a:endParaRPr lang="en-US" sz="400" dirty="0">
              <a:solidFill>
                <a:srgbClr val="000000"/>
              </a:solidFill>
              <a:ea typeface="Open Sans Light" panose="020B0604020202020204" charset="0"/>
              <a:cs typeface="Calibri" panose="020F0502020204030204" pitchFamily="34" charset="0"/>
            </a:endParaRPr>
          </a:p>
          <a:p>
            <a:pPr marL="2114550" lvl="4" indent="-285750">
              <a:buFontTx/>
              <a:buBlip>
                <a:blip r:embed="rId5"/>
              </a:buBlip>
            </a:pPr>
            <a:r>
              <a:rPr lang="en-US" sz="2000" dirty="0">
                <a:solidFill>
                  <a:srgbClr val="000000"/>
                </a:solidFill>
                <a:ea typeface="Open Sans Light" panose="020B0604020202020204" charset="0"/>
                <a:cs typeface="Calibri" panose="020F0502020204030204" pitchFamily="34" charset="0"/>
              </a:rPr>
              <a:t>Impulse control</a:t>
            </a:r>
          </a:p>
          <a:p>
            <a:pPr marL="2114550" lvl="4" indent="-285750">
              <a:buFontTx/>
              <a:buBlip>
                <a:blip r:embed="rId5"/>
              </a:buBlip>
            </a:pPr>
            <a:r>
              <a:rPr lang="en-US" sz="2000" dirty="0">
                <a:solidFill>
                  <a:srgbClr val="000000"/>
                </a:solidFill>
                <a:ea typeface="Open Sans Light" panose="020B0604020202020204" charset="0"/>
                <a:cs typeface="Calibri" panose="020F0502020204030204" pitchFamily="34" charset="0"/>
              </a:rPr>
              <a:t>Attention</a:t>
            </a:r>
          </a:p>
          <a:p>
            <a:pPr marL="2114550" lvl="4" indent="-285750">
              <a:buFontTx/>
              <a:buBlip>
                <a:blip r:embed="rId5"/>
              </a:buBlip>
            </a:pPr>
            <a:r>
              <a:rPr lang="en-US" sz="2000" dirty="0">
                <a:solidFill>
                  <a:srgbClr val="000000"/>
                </a:solidFill>
                <a:ea typeface="Open Sans Light" panose="020B0604020202020204" charset="0"/>
                <a:cs typeface="Calibri" panose="020F0502020204030204" pitchFamily="34" charset="0"/>
              </a:rPr>
              <a:t>New learning</a:t>
            </a:r>
          </a:p>
          <a:p>
            <a:pPr marL="2114550" lvl="4" indent="-285750">
              <a:buFontTx/>
              <a:buBlip>
                <a:blip r:embed="rId5"/>
              </a:buBlip>
            </a:pPr>
            <a:r>
              <a:rPr lang="en-US" sz="2000" dirty="0">
                <a:solidFill>
                  <a:srgbClr val="000000"/>
                </a:solidFill>
                <a:ea typeface="Open Sans Light" panose="020B0604020202020204" charset="0"/>
                <a:cs typeface="Calibri" panose="020F0502020204030204" pitchFamily="34" charset="0"/>
              </a:rPr>
              <a:t>Frustration tolerance</a:t>
            </a:r>
          </a:p>
          <a:p>
            <a:pPr marL="2114550" lvl="4" indent="-285750">
              <a:buFontTx/>
              <a:buBlip>
                <a:blip r:embed="rId5"/>
              </a:buBlip>
            </a:pPr>
            <a:r>
              <a:rPr lang="en-US" sz="2000" dirty="0">
                <a:solidFill>
                  <a:srgbClr val="000000"/>
                </a:solidFill>
                <a:ea typeface="Open Sans Light" panose="020B0604020202020204" charset="0"/>
                <a:cs typeface="Calibri" panose="020F0502020204030204" pitchFamily="34" charset="0"/>
              </a:rPr>
              <a:t>Problem solving</a:t>
            </a:r>
          </a:p>
          <a:p>
            <a:pPr marL="2114550" lvl="4" indent="-285750">
              <a:buFontTx/>
              <a:buBlip>
                <a:blip r:embed="rId5"/>
              </a:buBlip>
            </a:pPr>
            <a:r>
              <a:rPr lang="en-US" sz="2000" dirty="0">
                <a:solidFill>
                  <a:srgbClr val="000000"/>
                </a:solidFill>
                <a:ea typeface="Open Sans Light" panose="020B0604020202020204" charset="0"/>
                <a:cs typeface="Calibri" panose="020F0502020204030204" pitchFamily="34" charset="0"/>
              </a:rPr>
              <a:t>Social skills</a:t>
            </a:r>
          </a:p>
        </p:txBody>
      </p:sp>
    </p:spTree>
    <p:extLst>
      <p:ext uri="{BB962C8B-B14F-4D97-AF65-F5344CB8AC3E}">
        <p14:creationId xmlns:p14="http://schemas.microsoft.com/office/powerpoint/2010/main" val="19025581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595BD3A-EA58-DF44-860C-DBDE968ABE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74933"/>
          </a:xfrm>
          <a:prstGeom prst="rect">
            <a:avLst/>
          </a:prstGeom>
          <a:ln>
            <a:noFill/>
          </a:ln>
        </p:spPr>
      </p:pic>
      <p:sp>
        <p:nvSpPr>
          <p:cNvPr id="5" name="Rectangle 4"/>
          <p:cNvSpPr/>
          <p:nvPr/>
        </p:nvSpPr>
        <p:spPr>
          <a:xfrm>
            <a:off x="0" y="249382"/>
            <a:ext cx="7620000" cy="988292"/>
          </a:xfrm>
          <a:prstGeom prst="rect">
            <a:avLst/>
          </a:prstGeom>
          <a:solidFill>
            <a:srgbClr val="1D5EA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FFFFFF"/>
                </a:solidFill>
                <a:ea typeface="Open Sans Light" panose="020B0604020202020204" charset="0"/>
                <a:cs typeface="Calibri" panose="020F0502020204030204" pitchFamily="34" charset="0"/>
              </a:rPr>
              <a:t>Zack’s Interventions</a:t>
            </a:r>
          </a:p>
        </p:txBody>
      </p:sp>
      <p:sp>
        <p:nvSpPr>
          <p:cNvPr id="7" name="TextBox 6"/>
          <p:cNvSpPr txBox="1"/>
          <p:nvPr/>
        </p:nvSpPr>
        <p:spPr>
          <a:xfrm>
            <a:off x="444060" y="1603581"/>
            <a:ext cx="10980185" cy="4770537"/>
          </a:xfrm>
          <a:prstGeom prst="rect">
            <a:avLst/>
          </a:prstGeom>
          <a:solidFill>
            <a:schemeClr val="bg1"/>
          </a:solidFill>
        </p:spPr>
        <p:txBody>
          <a:bodyPr wrap="none" rtlCol="0">
            <a:spAutoFit/>
          </a:bodyPr>
          <a:lstStyle/>
          <a:p>
            <a:r>
              <a:rPr lang="en-US" sz="2800" b="1" dirty="0">
                <a:solidFill>
                  <a:srgbClr val="000000"/>
                </a:solidFill>
                <a:ea typeface="Open Sans Light" panose="020B0604020202020204" charset="0"/>
                <a:cs typeface="Calibri" panose="020F0502020204030204" pitchFamily="34" charset="0"/>
              </a:rPr>
              <a:t>Zack gets in trouble in less structured environments:</a:t>
            </a:r>
          </a:p>
          <a:p>
            <a:pPr marL="800100" lvl="1" indent="-342900">
              <a:buFontTx/>
              <a:buBlip>
                <a:blip r:embed="rId4"/>
              </a:buBlip>
            </a:pPr>
            <a:r>
              <a:rPr lang="en-US" sz="2800" dirty="0">
                <a:solidFill>
                  <a:srgbClr val="000000"/>
                </a:solidFill>
                <a:ea typeface="Open Sans Light" panose="020B0604020202020204" charset="0"/>
                <a:cs typeface="Calibri" panose="020F0502020204030204" pitchFamily="34" charset="0"/>
              </a:rPr>
              <a:t>Control/Structure the environment</a:t>
            </a:r>
          </a:p>
          <a:p>
            <a:pPr marL="1257300" lvl="2" indent="-342900">
              <a:buFont typeface="Arial" panose="020B0604020202020204" pitchFamily="34" charset="0"/>
              <a:buChar char="•"/>
            </a:pPr>
            <a:r>
              <a:rPr lang="en-US" sz="2800" dirty="0">
                <a:solidFill>
                  <a:srgbClr val="000000"/>
                </a:solidFill>
                <a:ea typeface="Open Sans Light" panose="020B0604020202020204" charset="0"/>
                <a:cs typeface="Calibri" panose="020F0502020204030204" pitchFamily="34" charset="0"/>
              </a:rPr>
              <a:t>Help him decide what he’s going to do before going outside</a:t>
            </a:r>
          </a:p>
          <a:p>
            <a:pPr marL="1257300" lvl="2" indent="-342900">
              <a:buFont typeface="Arial" panose="020B0604020202020204" pitchFamily="34" charset="0"/>
              <a:buChar char="•"/>
            </a:pPr>
            <a:r>
              <a:rPr lang="en-US" sz="2800" dirty="0">
                <a:solidFill>
                  <a:srgbClr val="000000"/>
                </a:solidFill>
                <a:ea typeface="Open Sans Light" panose="020B0604020202020204" charset="0"/>
                <a:cs typeface="Calibri" panose="020F0502020204030204" pitchFamily="34" charset="0"/>
              </a:rPr>
              <a:t>Provide more supervision</a:t>
            </a:r>
          </a:p>
          <a:p>
            <a:pPr marL="1257300" lvl="2" indent="-342900">
              <a:buFont typeface="Arial" panose="020B0604020202020204" pitchFamily="34" charset="0"/>
              <a:buChar char="•"/>
            </a:pPr>
            <a:r>
              <a:rPr lang="en-US" sz="2800" dirty="0">
                <a:solidFill>
                  <a:srgbClr val="000000"/>
                </a:solidFill>
                <a:ea typeface="Open Sans Light" panose="020B0604020202020204" charset="0"/>
                <a:cs typeface="Calibri" panose="020F0502020204030204" pitchFamily="34" charset="0"/>
              </a:rPr>
              <a:t>Reduce distractions at lunch – sit with back to most of lunchroom</a:t>
            </a:r>
          </a:p>
          <a:p>
            <a:pPr marL="1257300" lvl="2" indent="-342900">
              <a:buFont typeface="Arial" panose="020B0604020202020204" pitchFamily="34" charset="0"/>
              <a:buChar char="•"/>
            </a:pPr>
            <a:r>
              <a:rPr lang="en-US" sz="2800" dirty="0">
                <a:solidFill>
                  <a:srgbClr val="000000"/>
                </a:solidFill>
                <a:ea typeface="Open Sans Light" panose="020B0604020202020204" charset="0"/>
                <a:cs typeface="Calibri" panose="020F0502020204030204" pitchFamily="34" charset="0"/>
              </a:rPr>
              <a:t>Give him a job – gather the balls, line leader, etc.</a:t>
            </a:r>
          </a:p>
          <a:p>
            <a:pPr lvl="2"/>
            <a:endParaRPr lang="en-US" sz="2800" dirty="0">
              <a:solidFill>
                <a:srgbClr val="000000"/>
              </a:solidFill>
              <a:ea typeface="Open Sans Light" panose="020B0604020202020204" charset="0"/>
              <a:cs typeface="Calibri" panose="020F0502020204030204" pitchFamily="34" charset="0"/>
            </a:endParaRPr>
          </a:p>
          <a:p>
            <a:r>
              <a:rPr lang="en-US" sz="2800" b="1" dirty="0">
                <a:solidFill>
                  <a:srgbClr val="000000"/>
                </a:solidFill>
                <a:ea typeface="Open Sans Light" panose="020B0604020202020204" charset="0"/>
                <a:cs typeface="Calibri" panose="020F0502020204030204" pitchFamily="34" charset="0"/>
              </a:rPr>
              <a:t>Wanders the classroom</a:t>
            </a:r>
          </a:p>
          <a:p>
            <a:pPr marL="800100" lvl="1" indent="-342900">
              <a:buFontTx/>
              <a:buBlip>
                <a:blip r:embed="rId4"/>
              </a:buBlip>
            </a:pPr>
            <a:r>
              <a:rPr lang="en-US" sz="2800" dirty="0">
                <a:solidFill>
                  <a:srgbClr val="000000"/>
                </a:solidFill>
                <a:ea typeface="Open Sans Light" panose="020B0604020202020204" charset="0"/>
                <a:cs typeface="Calibri" panose="020F0502020204030204" pitchFamily="34" charset="0"/>
              </a:rPr>
              <a:t>Positive reinforcement for staying in seat</a:t>
            </a:r>
          </a:p>
          <a:p>
            <a:pPr marL="800100" lvl="1" indent="-342900">
              <a:buFontTx/>
              <a:buBlip>
                <a:blip r:embed="rId4"/>
              </a:buBlip>
            </a:pPr>
            <a:r>
              <a:rPr lang="en-US" sz="2800" dirty="0">
                <a:solidFill>
                  <a:srgbClr val="000000"/>
                </a:solidFill>
                <a:ea typeface="Open Sans Light" panose="020B0604020202020204" charset="0"/>
                <a:cs typeface="Calibri" panose="020F0502020204030204" pitchFamily="34" charset="0"/>
              </a:rPr>
              <a:t>Can’t wander, but can go sit in bean bag chair </a:t>
            </a:r>
          </a:p>
          <a:p>
            <a:endParaRPr lang="en-US" sz="2400" dirty="0">
              <a:solidFill>
                <a:srgbClr val="000000"/>
              </a:solidFill>
            </a:endParaRPr>
          </a:p>
        </p:txBody>
      </p:sp>
      <p:pic>
        <p:nvPicPr>
          <p:cNvPr id="3" name="Picture 2"/>
          <p:cNvPicPr>
            <a:picLocks noChangeAspect="1"/>
          </p:cNvPicPr>
          <p:nvPr/>
        </p:nvPicPr>
        <p:blipFill>
          <a:blip r:embed="rId5"/>
          <a:stretch>
            <a:fillRect/>
          </a:stretch>
        </p:blipFill>
        <p:spPr>
          <a:xfrm>
            <a:off x="8125621" y="4306165"/>
            <a:ext cx="3798524" cy="2293759"/>
          </a:xfrm>
          <a:prstGeom prst="rect">
            <a:avLst/>
          </a:prstGeom>
          <a:ln>
            <a:solidFill>
              <a:schemeClr val="tx1"/>
            </a:solidFill>
          </a:ln>
          <a:effectLst>
            <a:outerShdw blurRad="50800" dist="38100" dir="2700000" algn="tl" rotWithShape="0">
              <a:prstClr val="black">
                <a:alpha val="40000"/>
              </a:prstClr>
            </a:outerShdw>
            <a:softEdge rad="127000"/>
          </a:effectLst>
        </p:spPr>
      </p:pic>
    </p:spTree>
    <p:extLst>
      <p:ext uri="{BB962C8B-B14F-4D97-AF65-F5344CB8AC3E}">
        <p14:creationId xmlns:p14="http://schemas.microsoft.com/office/powerpoint/2010/main" val="8488812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95BD3A-EA58-DF44-860C-DBDE968ABE8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74933"/>
          </a:xfrm>
          <a:prstGeom prst="rect">
            <a:avLst/>
          </a:prstGeom>
          <a:ln>
            <a:noFill/>
          </a:ln>
          <a:effectLst/>
        </p:spPr>
      </p:pic>
      <p:sp>
        <p:nvSpPr>
          <p:cNvPr id="5" name="Rectangle 4"/>
          <p:cNvSpPr/>
          <p:nvPr/>
        </p:nvSpPr>
        <p:spPr>
          <a:xfrm>
            <a:off x="428988" y="339838"/>
            <a:ext cx="7407564" cy="87564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rgbClr val="000000"/>
                </a:solidFill>
                <a:ea typeface="Open Sans Light" panose="020B0604020202020204" charset="0"/>
                <a:cs typeface="Calibri" panose="020F0502020204030204" pitchFamily="34" charset="0"/>
              </a:rPr>
              <a:t>Communication Demands: </a:t>
            </a:r>
            <a:r>
              <a:rPr lang="en-US" sz="3600" b="1" dirty="0">
                <a:solidFill>
                  <a:srgbClr val="00A8A2"/>
                </a:solidFill>
                <a:ea typeface="Open Sans Light" panose="020B0604020202020204" charset="0"/>
                <a:cs typeface="Calibri" panose="020F0502020204030204" pitchFamily="34" charset="0"/>
              </a:rPr>
              <a:t>Kelly</a:t>
            </a:r>
          </a:p>
        </p:txBody>
      </p:sp>
      <p:sp>
        <p:nvSpPr>
          <p:cNvPr id="6" name="TextBox 5"/>
          <p:cNvSpPr txBox="1"/>
          <p:nvPr/>
        </p:nvSpPr>
        <p:spPr>
          <a:xfrm>
            <a:off x="439354" y="1811389"/>
            <a:ext cx="10915584" cy="4708981"/>
          </a:xfrm>
          <a:prstGeom prst="rect">
            <a:avLst/>
          </a:prstGeom>
          <a:solidFill>
            <a:schemeClr val="bg1"/>
          </a:solidFill>
        </p:spPr>
        <p:txBody>
          <a:bodyPr wrap="square" rtlCol="0">
            <a:spAutoFit/>
          </a:bodyPr>
          <a:lstStyle/>
          <a:p>
            <a:r>
              <a:rPr lang="en-US" sz="2000" b="1" dirty="0">
                <a:solidFill>
                  <a:srgbClr val="000000"/>
                </a:solidFill>
                <a:ea typeface="Open Sans Light" panose="020B0604020202020204" charset="0"/>
                <a:cs typeface="Calibri" panose="020F0502020204030204" pitchFamily="34" charset="0"/>
              </a:rPr>
              <a:t>First grader Kelly had a near-drowning accident 3 months ago</a:t>
            </a:r>
            <a:r>
              <a:rPr lang="en-US" sz="2000" dirty="0">
                <a:solidFill>
                  <a:srgbClr val="000000"/>
                </a:solidFill>
                <a:ea typeface="Open Sans Light" panose="020B0604020202020204" charset="0"/>
                <a:cs typeface="Calibri" panose="020F0502020204030204" pitchFamily="34" charset="0"/>
              </a:rPr>
              <a:t>. As a result, early on she had expressive and receptive aphasia. She progressed nicely in rehab and returned home. In simple conversation, you would never know that Kelly had aphasia after the accident.</a:t>
            </a:r>
          </a:p>
          <a:p>
            <a:endParaRPr lang="en-US" sz="2000" dirty="0">
              <a:solidFill>
                <a:srgbClr val="000000"/>
              </a:solidFill>
              <a:ea typeface="Open Sans Light" panose="020B0604020202020204" charset="0"/>
              <a:cs typeface="Calibri" panose="020F0502020204030204" pitchFamily="34" charset="0"/>
            </a:endParaRPr>
          </a:p>
          <a:p>
            <a:r>
              <a:rPr lang="en-US" sz="2000" b="1" dirty="0">
                <a:solidFill>
                  <a:srgbClr val="000000"/>
                </a:solidFill>
                <a:ea typeface="Open Sans Light" panose="020B0604020202020204" charset="0"/>
                <a:cs typeface="Calibri" panose="020F0502020204030204" pitchFamily="34" charset="0"/>
              </a:rPr>
              <a:t>Behavior: </a:t>
            </a:r>
            <a:r>
              <a:rPr lang="en-US" sz="2000" dirty="0">
                <a:solidFill>
                  <a:srgbClr val="000000"/>
                </a:solidFill>
                <a:ea typeface="Open Sans Light" panose="020B0604020202020204" charset="0"/>
                <a:cs typeface="Calibri" panose="020F0502020204030204" pitchFamily="34" charset="0"/>
              </a:rPr>
              <a:t>When Kelly returned to school, she would often push other kids and would refuse to participate in group activities.</a:t>
            </a:r>
          </a:p>
          <a:p>
            <a:r>
              <a:rPr lang="en-US" sz="2000" dirty="0">
                <a:solidFill>
                  <a:srgbClr val="000000"/>
                </a:solidFill>
                <a:ea typeface="Open Sans Light" panose="020B0604020202020204" charset="0"/>
                <a:cs typeface="Calibri" panose="020F0502020204030204" pitchFamily="34" charset="0"/>
              </a:rPr>
              <a:t> </a:t>
            </a:r>
          </a:p>
          <a:p>
            <a:r>
              <a:rPr lang="en-US" sz="2000" dirty="0">
                <a:solidFill>
                  <a:srgbClr val="000000"/>
                </a:solidFill>
                <a:ea typeface="Open Sans Light" panose="020B0604020202020204" charset="0"/>
                <a:cs typeface="Calibri" panose="020F0502020204030204" pitchFamily="34" charset="0"/>
              </a:rPr>
              <a:t>The SLP was brought in and it was determined that Kelly continued to have difficulty with language, especially expressing herself. </a:t>
            </a:r>
            <a:r>
              <a:rPr lang="en-US" sz="2000" b="1" dirty="0">
                <a:solidFill>
                  <a:srgbClr val="000000"/>
                </a:solidFill>
                <a:ea typeface="Open Sans Light" panose="020B0604020202020204" charset="0"/>
                <a:cs typeface="Calibri" panose="020F0502020204030204" pitchFamily="34" charset="0"/>
              </a:rPr>
              <a:t>Kelly learned simple phrases that helped her manage the situations, including:</a:t>
            </a:r>
          </a:p>
          <a:p>
            <a:endParaRPr lang="en-US" sz="2000" dirty="0">
              <a:solidFill>
                <a:srgbClr val="000000"/>
              </a:solidFill>
              <a:ea typeface="Open Sans Light" panose="020B0604020202020204" charset="0"/>
              <a:cs typeface="Calibri" panose="020F0502020204030204" pitchFamily="34" charset="0"/>
            </a:endParaRPr>
          </a:p>
          <a:p>
            <a:pPr marL="800100" lvl="1" indent="-342900">
              <a:buFontTx/>
              <a:buBlip>
                <a:blip r:embed="rId3"/>
              </a:buBlip>
            </a:pPr>
            <a:r>
              <a:rPr lang="en-US" sz="2000" dirty="0">
                <a:solidFill>
                  <a:srgbClr val="000000"/>
                </a:solidFill>
                <a:ea typeface="Open Sans Light" panose="020B0604020202020204" charset="0"/>
                <a:cs typeface="Calibri" panose="020F0502020204030204" pitchFamily="34" charset="0"/>
              </a:rPr>
              <a:t>“I’m frustrated.”</a:t>
            </a:r>
          </a:p>
          <a:p>
            <a:pPr marL="800100" lvl="1" indent="-342900">
              <a:buFontTx/>
              <a:buBlip>
                <a:blip r:embed="rId3"/>
              </a:buBlip>
            </a:pPr>
            <a:r>
              <a:rPr lang="en-US" sz="2000" dirty="0">
                <a:solidFill>
                  <a:srgbClr val="000000"/>
                </a:solidFill>
                <a:ea typeface="Open Sans Light" panose="020B0604020202020204" charset="0"/>
                <a:cs typeface="Calibri" panose="020F0502020204030204" pitchFamily="34" charset="0"/>
              </a:rPr>
              <a:t>“I’m angry.”</a:t>
            </a:r>
          </a:p>
          <a:p>
            <a:pPr marL="800100" lvl="1" indent="-342900">
              <a:buFontTx/>
              <a:buBlip>
                <a:blip r:embed="rId3"/>
              </a:buBlip>
            </a:pPr>
            <a:r>
              <a:rPr lang="en-US" sz="2000" dirty="0">
                <a:solidFill>
                  <a:srgbClr val="000000"/>
                </a:solidFill>
                <a:ea typeface="Open Sans Light" panose="020B0604020202020204" charset="0"/>
                <a:cs typeface="Calibri" panose="020F0502020204030204" pitchFamily="34" charset="0"/>
              </a:rPr>
              <a:t>“I need a minute.”</a:t>
            </a:r>
          </a:p>
          <a:p>
            <a:pPr lvl="1"/>
            <a:endParaRPr lang="en-US" sz="2000" dirty="0">
              <a:solidFill>
                <a:srgbClr val="000000"/>
              </a:solidFill>
              <a:ea typeface="Open Sans Light" panose="020B0604020202020204" charset="0"/>
              <a:cs typeface="Calibri" panose="020F0502020204030204" pitchFamily="34" charset="0"/>
            </a:endParaRPr>
          </a:p>
        </p:txBody>
      </p:sp>
      <p:pic>
        <p:nvPicPr>
          <p:cNvPr id="6146" name="Picture 2" descr="Floating Tire, Summer, Water, Wav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601240" y="4773292"/>
            <a:ext cx="4393910" cy="1611716"/>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11230" y="252801"/>
            <a:ext cx="2377438" cy="1337309"/>
          </a:xfrm>
          <a:prstGeom prst="rect">
            <a:avLst/>
          </a:prstGeom>
          <a:ln w="952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572838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pic>
        <p:nvPicPr>
          <p:cNvPr id="535" name="Google Shape;535;p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12192000" cy="6874933"/>
          </a:xfrm>
          <a:prstGeom prst="rect">
            <a:avLst/>
          </a:prstGeom>
          <a:noFill/>
          <a:ln>
            <a:noFill/>
          </a:ln>
        </p:spPr>
      </p:pic>
      <p:sp>
        <p:nvSpPr>
          <p:cNvPr id="538" name="Google Shape;538;p7"/>
          <p:cNvSpPr/>
          <p:nvPr/>
        </p:nvSpPr>
        <p:spPr>
          <a:xfrm>
            <a:off x="0" y="91302"/>
            <a:ext cx="7354266" cy="950634"/>
          </a:xfrm>
          <a:prstGeom prst="rect">
            <a:avLst/>
          </a:prstGeom>
          <a:solidFill>
            <a:srgbClr val="1D5EAC"/>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E5595"/>
              </a:solidFill>
              <a:latin typeface="Calibri"/>
              <a:ea typeface="Calibri"/>
              <a:cs typeface="Calibri"/>
              <a:sym typeface="Calibri"/>
            </a:endParaRPr>
          </a:p>
        </p:txBody>
      </p:sp>
      <p:sp>
        <p:nvSpPr>
          <p:cNvPr id="539" name="Google Shape;539;p7"/>
          <p:cNvSpPr txBox="1"/>
          <p:nvPr/>
        </p:nvSpPr>
        <p:spPr>
          <a:xfrm>
            <a:off x="239712" y="212676"/>
            <a:ext cx="7021657"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dirty="0">
                <a:solidFill>
                  <a:srgbClr val="FFFFFF"/>
                </a:solidFill>
                <a:latin typeface="Calibri"/>
                <a:ea typeface="Calibri"/>
                <a:cs typeface="Calibri"/>
                <a:sym typeface="Calibri"/>
              </a:rPr>
              <a:t>TBI Can Happen in Many Ways</a:t>
            </a:r>
            <a:endParaRPr sz="1400" b="0" i="0" u="none" strike="noStrike" cap="none" dirty="0">
              <a:solidFill>
                <a:srgbClr val="000000"/>
              </a:solidFill>
              <a:latin typeface="Arial"/>
              <a:ea typeface="Arial"/>
              <a:cs typeface="Arial"/>
              <a:sym typeface="Arial"/>
            </a:endParaRPr>
          </a:p>
        </p:txBody>
      </p:sp>
      <p:sp>
        <p:nvSpPr>
          <p:cNvPr id="540" name="Google Shape;540;p7"/>
          <p:cNvSpPr txBox="1"/>
          <p:nvPr/>
        </p:nvSpPr>
        <p:spPr>
          <a:xfrm>
            <a:off x="641666" y="1586754"/>
            <a:ext cx="5275039" cy="5029200"/>
          </a:xfrm>
          <a:prstGeom prst="rect">
            <a:avLst/>
          </a:prstGeom>
          <a:solidFill>
            <a:schemeClr val="lt1"/>
          </a:solidFill>
          <a:ln>
            <a:noFill/>
          </a:ln>
        </p:spPr>
        <p:txBody>
          <a:bodyPr spcFirstLastPara="1" wrap="square" lIns="91425" tIns="45700" rIns="91425" bIns="45700" anchor="t" anchorCtr="0">
            <a:normAutofit lnSpcReduction="10000"/>
          </a:bodyPr>
          <a:lstStyle/>
          <a:p>
            <a:pPr marL="228600" marR="0" lvl="0" indent="-228600" algn="l" rtl="0">
              <a:lnSpc>
                <a:spcPct val="90000"/>
              </a:lnSpc>
              <a:spcBef>
                <a:spcPts val="0"/>
              </a:spcBef>
              <a:spcAft>
                <a:spcPts val="0"/>
              </a:spcAft>
              <a:buClr>
                <a:srgbClr val="000000"/>
              </a:buClr>
              <a:buSzPts val="2800"/>
              <a:buFont typeface="Arial"/>
              <a:buChar char="•"/>
            </a:pPr>
            <a:r>
              <a:rPr lang="en-US" sz="2800" b="0" i="0" u="none" strike="noStrike" cap="none" dirty="0">
                <a:solidFill>
                  <a:srgbClr val="000000"/>
                </a:solidFill>
                <a:latin typeface="Calibri"/>
                <a:ea typeface="Calibri"/>
                <a:cs typeface="Calibri"/>
                <a:sym typeface="Calibri"/>
              </a:rPr>
              <a:t>Falls</a:t>
            </a:r>
            <a:endParaRPr sz="1400" b="0" i="0" u="none" strike="noStrike" cap="none" dirty="0">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rgbClr val="000000"/>
              </a:buClr>
              <a:buSzPts val="2800"/>
              <a:buFont typeface="Arial"/>
              <a:buChar char="•"/>
            </a:pPr>
            <a:r>
              <a:rPr lang="en-US" sz="2800" b="0" i="0" u="none" strike="noStrike" cap="none" dirty="0">
                <a:solidFill>
                  <a:srgbClr val="000000"/>
                </a:solidFill>
                <a:latin typeface="Calibri"/>
                <a:ea typeface="Calibri"/>
                <a:cs typeface="Calibri"/>
                <a:sym typeface="Calibri"/>
              </a:rPr>
              <a:t>Car Crashes</a:t>
            </a:r>
            <a:endParaRPr sz="1400" b="0" i="0" u="none" strike="noStrike" cap="none" dirty="0">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rgbClr val="000000"/>
              </a:buClr>
              <a:buSzPts val="2800"/>
              <a:buFont typeface="Arial"/>
              <a:buChar char="•"/>
            </a:pPr>
            <a:r>
              <a:rPr lang="en-US" sz="2800" b="0" i="0" u="none" strike="noStrike" cap="none" dirty="0">
                <a:solidFill>
                  <a:srgbClr val="000000"/>
                </a:solidFill>
                <a:latin typeface="Calibri"/>
                <a:ea typeface="Calibri"/>
                <a:cs typeface="Calibri"/>
                <a:sym typeface="Calibri"/>
              </a:rPr>
              <a:t>ATVs</a:t>
            </a:r>
          </a:p>
          <a:p>
            <a:pPr marL="228600" marR="0" lvl="0" indent="-228600" algn="l" rtl="0">
              <a:lnSpc>
                <a:spcPct val="90000"/>
              </a:lnSpc>
              <a:spcBef>
                <a:spcPts val="1000"/>
              </a:spcBef>
              <a:spcAft>
                <a:spcPts val="0"/>
              </a:spcAft>
              <a:buClr>
                <a:srgbClr val="000000"/>
              </a:buClr>
              <a:buSzPts val="2800"/>
              <a:buFont typeface="Arial"/>
              <a:buChar char="•"/>
            </a:pPr>
            <a:r>
              <a:rPr lang="en-US" sz="2800" dirty="0">
                <a:solidFill>
                  <a:srgbClr val="000000"/>
                </a:solidFill>
                <a:latin typeface="Calibri"/>
                <a:ea typeface="Calibri"/>
                <a:cs typeface="Calibri"/>
                <a:sym typeface="Calibri"/>
              </a:rPr>
              <a:t>Whiplash</a:t>
            </a:r>
          </a:p>
          <a:p>
            <a:pPr marL="228600" marR="0" lvl="0" indent="-228600" algn="l" rtl="0">
              <a:lnSpc>
                <a:spcPct val="90000"/>
              </a:lnSpc>
              <a:spcBef>
                <a:spcPts val="1000"/>
              </a:spcBef>
              <a:spcAft>
                <a:spcPts val="0"/>
              </a:spcAft>
              <a:buClr>
                <a:srgbClr val="000000"/>
              </a:buClr>
              <a:buSzPts val="2800"/>
              <a:buFont typeface="Arial"/>
              <a:buChar char="•"/>
            </a:pPr>
            <a:r>
              <a:rPr lang="en-US" sz="2800" b="0" i="0" u="none" strike="noStrike" cap="none" dirty="0">
                <a:solidFill>
                  <a:srgbClr val="000000"/>
                </a:solidFill>
                <a:latin typeface="Calibri"/>
                <a:ea typeface="Calibri"/>
                <a:cs typeface="Calibri"/>
                <a:sym typeface="Calibri"/>
              </a:rPr>
              <a:t>Sports Injuries</a:t>
            </a:r>
          </a:p>
          <a:p>
            <a:pPr marL="228600" marR="0" lvl="0" indent="-228600" algn="l" rtl="0">
              <a:lnSpc>
                <a:spcPct val="90000"/>
              </a:lnSpc>
              <a:spcBef>
                <a:spcPts val="1000"/>
              </a:spcBef>
              <a:spcAft>
                <a:spcPts val="0"/>
              </a:spcAft>
              <a:buClr>
                <a:srgbClr val="000000"/>
              </a:buClr>
              <a:buSzPts val="2800"/>
              <a:buFont typeface="Arial"/>
              <a:buChar char="•"/>
            </a:pPr>
            <a:r>
              <a:rPr lang="en-US" sz="2800" dirty="0">
                <a:solidFill>
                  <a:srgbClr val="000000"/>
                </a:solidFill>
                <a:latin typeface="Calibri"/>
                <a:ea typeface="Calibri"/>
                <a:cs typeface="Calibri"/>
                <a:sym typeface="Calibri"/>
              </a:rPr>
              <a:t>Being Shaken Violently</a:t>
            </a:r>
          </a:p>
          <a:p>
            <a:pPr marL="228600" marR="0" lvl="0" indent="-228600" algn="l" rtl="0">
              <a:lnSpc>
                <a:spcPct val="90000"/>
              </a:lnSpc>
              <a:spcBef>
                <a:spcPts val="1000"/>
              </a:spcBef>
              <a:spcAft>
                <a:spcPts val="0"/>
              </a:spcAft>
              <a:buClr>
                <a:srgbClr val="000000"/>
              </a:buClr>
              <a:buSzPts val="2800"/>
              <a:buFont typeface="Arial"/>
              <a:buChar char="•"/>
            </a:pPr>
            <a:r>
              <a:rPr lang="en-US" sz="2800" b="0" i="0" u="none" strike="noStrike" cap="none" dirty="0">
                <a:solidFill>
                  <a:srgbClr val="000000"/>
                </a:solidFill>
                <a:latin typeface="Calibri"/>
                <a:ea typeface="Calibri"/>
                <a:cs typeface="Calibri"/>
                <a:sym typeface="Calibri"/>
              </a:rPr>
              <a:t>Domestic Violence</a:t>
            </a:r>
          </a:p>
          <a:p>
            <a:pPr marL="228600" marR="0" lvl="0" indent="-228600" algn="l" rtl="0">
              <a:lnSpc>
                <a:spcPct val="90000"/>
              </a:lnSpc>
              <a:spcBef>
                <a:spcPts val="1000"/>
              </a:spcBef>
              <a:spcAft>
                <a:spcPts val="0"/>
              </a:spcAft>
              <a:buClr>
                <a:srgbClr val="000000"/>
              </a:buClr>
              <a:buSzPts val="2800"/>
              <a:buFont typeface="Arial"/>
              <a:buChar char="•"/>
            </a:pPr>
            <a:r>
              <a:rPr lang="en-US" sz="2800" dirty="0">
                <a:solidFill>
                  <a:srgbClr val="000000"/>
                </a:solidFill>
                <a:latin typeface="Calibri"/>
                <a:ea typeface="Calibri"/>
                <a:cs typeface="Calibri"/>
                <a:sym typeface="Calibri"/>
              </a:rPr>
              <a:t>Cycling</a:t>
            </a:r>
          </a:p>
          <a:p>
            <a:pPr marL="228600" marR="0" lvl="0" indent="-228600" algn="l" rtl="0">
              <a:lnSpc>
                <a:spcPct val="90000"/>
              </a:lnSpc>
              <a:spcBef>
                <a:spcPts val="1000"/>
              </a:spcBef>
              <a:spcAft>
                <a:spcPts val="0"/>
              </a:spcAft>
              <a:buClr>
                <a:srgbClr val="000000"/>
              </a:buClr>
              <a:buSzPts val="2800"/>
              <a:buFont typeface="Arial"/>
              <a:buChar char="•"/>
            </a:pPr>
            <a:r>
              <a:rPr lang="en-US" sz="2800" b="0" i="0" u="none" strike="noStrike" cap="none" dirty="0">
                <a:solidFill>
                  <a:srgbClr val="000000"/>
                </a:solidFill>
                <a:latin typeface="Calibri"/>
                <a:ea typeface="Calibri"/>
                <a:cs typeface="Calibri"/>
                <a:sym typeface="Calibri"/>
              </a:rPr>
              <a:t>Jumping on the bed/playing</a:t>
            </a:r>
          </a:p>
          <a:p>
            <a:pPr marL="228600" marR="0" lvl="0" indent="-228600" algn="l" rtl="0">
              <a:lnSpc>
                <a:spcPct val="90000"/>
              </a:lnSpc>
              <a:spcBef>
                <a:spcPts val="1000"/>
              </a:spcBef>
              <a:spcAft>
                <a:spcPts val="0"/>
              </a:spcAft>
              <a:buClr>
                <a:srgbClr val="000000"/>
              </a:buClr>
              <a:buSzPts val="2800"/>
              <a:buFont typeface="Arial"/>
              <a:buChar char="•"/>
            </a:pPr>
            <a:r>
              <a:rPr lang="en-US" sz="2800" b="0" i="0" u="none" strike="noStrike" cap="none" dirty="0">
                <a:solidFill>
                  <a:srgbClr val="000000"/>
                </a:solidFill>
                <a:latin typeface="Calibri"/>
                <a:ea typeface="Calibri"/>
                <a:cs typeface="Calibri"/>
                <a:sym typeface="Calibri"/>
              </a:rPr>
              <a:t>Assault/Self-harm related TBI</a:t>
            </a:r>
            <a:endParaRPr sz="1400" b="0" i="0" u="none" strike="noStrike" cap="none" dirty="0">
              <a:solidFill>
                <a:srgbClr val="000000"/>
              </a:solidFill>
              <a:latin typeface="Arial"/>
              <a:ea typeface="Arial"/>
              <a:cs typeface="Arial"/>
              <a:sym typeface="Arial"/>
            </a:endParaRPr>
          </a:p>
          <a:p>
            <a:pPr marL="228600" marR="0" lvl="0" indent="-50800" algn="l" rtl="0">
              <a:lnSpc>
                <a:spcPct val="90000"/>
              </a:lnSpc>
              <a:spcBef>
                <a:spcPts val="1000"/>
              </a:spcBef>
              <a:spcAft>
                <a:spcPts val="0"/>
              </a:spcAft>
              <a:buClr>
                <a:schemeClr val="dk1"/>
              </a:buClr>
              <a:buSzPts val="2800"/>
              <a:buFont typeface="Arial"/>
              <a:buNone/>
            </a:pPr>
            <a:endParaRPr sz="2800" b="0" i="0" u="none" strike="noStrike" cap="none" dirty="0">
              <a:solidFill>
                <a:srgbClr val="000000"/>
              </a:solidFill>
              <a:latin typeface="Calibri"/>
              <a:ea typeface="Calibri"/>
              <a:cs typeface="Calibri"/>
              <a:sym typeface="Calibri"/>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460384" y="1586754"/>
            <a:ext cx="5386057" cy="4276616"/>
          </a:xfrm>
          <a:prstGeom prst="rect">
            <a:avLst/>
          </a:prstGeom>
          <a:ln>
            <a:solidFill>
              <a:schemeClr val="tx1"/>
            </a:solidFill>
          </a:ln>
        </p:spPr>
      </p:pic>
    </p:spTree>
    <p:extLst>
      <p:ext uri="{BB962C8B-B14F-4D97-AF65-F5344CB8AC3E}">
        <p14:creationId xmlns:p14="http://schemas.microsoft.com/office/powerpoint/2010/main" val="6445027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595BD3A-EA58-DF44-860C-DBDE968ABE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74933"/>
          </a:xfrm>
          <a:prstGeom prst="rect">
            <a:avLst/>
          </a:prstGeom>
          <a:ln>
            <a:noFill/>
          </a:ln>
        </p:spPr>
      </p:pic>
      <p:sp>
        <p:nvSpPr>
          <p:cNvPr id="5" name="Rectangle 4"/>
          <p:cNvSpPr/>
          <p:nvPr/>
        </p:nvSpPr>
        <p:spPr>
          <a:xfrm>
            <a:off x="0" y="249382"/>
            <a:ext cx="7620000" cy="988292"/>
          </a:xfrm>
          <a:prstGeom prst="rect">
            <a:avLst/>
          </a:prstGeom>
          <a:solidFill>
            <a:srgbClr val="1D5EA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FFFFFF"/>
                </a:solidFill>
                <a:ea typeface="Open Sans Light" panose="020B0604020202020204" charset="0"/>
                <a:cs typeface="Calibri" panose="020F0502020204030204" pitchFamily="34" charset="0"/>
              </a:rPr>
              <a:t>Zack’s Interventions</a:t>
            </a:r>
          </a:p>
        </p:txBody>
      </p:sp>
      <p:sp>
        <p:nvSpPr>
          <p:cNvPr id="7" name="TextBox 6"/>
          <p:cNvSpPr txBox="1"/>
          <p:nvPr/>
        </p:nvSpPr>
        <p:spPr>
          <a:xfrm>
            <a:off x="444060" y="1603581"/>
            <a:ext cx="10980185" cy="4770537"/>
          </a:xfrm>
          <a:prstGeom prst="rect">
            <a:avLst/>
          </a:prstGeom>
          <a:solidFill>
            <a:schemeClr val="bg1"/>
          </a:solidFill>
        </p:spPr>
        <p:txBody>
          <a:bodyPr wrap="none" rtlCol="0">
            <a:spAutoFit/>
          </a:bodyPr>
          <a:lstStyle/>
          <a:p>
            <a:r>
              <a:rPr lang="en-US" sz="2800" b="1" dirty="0">
                <a:solidFill>
                  <a:srgbClr val="000000"/>
                </a:solidFill>
                <a:ea typeface="Open Sans Light" panose="020B0604020202020204" charset="0"/>
                <a:cs typeface="Calibri" panose="020F0502020204030204" pitchFamily="34" charset="0"/>
              </a:rPr>
              <a:t>Zack gets in trouble in less structured environments:</a:t>
            </a:r>
          </a:p>
          <a:p>
            <a:pPr marL="800100" lvl="1" indent="-342900">
              <a:buFontTx/>
              <a:buBlip>
                <a:blip r:embed="rId4"/>
              </a:buBlip>
            </a:pPr>
            <a:r>
              <a:rPr lang="en-US" sz="2800" dirty="0">
                <a:solidFill>
                  <a:srgbClr val="000000"/>
                </a:solidFill>
                <a:ea typeface="Open Sans Light" panose="020B0604020202020204" charset="0"/>
                <a:cs typeface="Calibri" panose="020F0502020204030204" pitchFamily="34" charset="0"/>
              </a:rPr>
              <a:t>Control/Structure the environment</a:t>
            </a:r>
          </a:p>
          <a:p>
            <a:pPr marL="1257300" lvl="2" indent="-342900">
              <a:buFont typeface="Arial" panose="020B0604020202020204" pitchFamily="34" charset="0"/>
              <a:buChar char="•"/>
            </a:pPr>
            <a:r>
              <a:rPr lang="en-US" sz="2800" dirty="0">
                <a:solidFill>
                  <a:srgbClr val="000000"/>
                </a:solidFill>
                <a:ea typeface="Open Sans Light" panose="020B0604020202020204" charset="0"/>
                <a:cs typeface="Calibri" panose="020F0502020204030204" pitchFamily="34" charset="0"/>
              </a:rPr>
              <a:t>Help him decide what he’s going to do before going outside</a:t>
            </a:r>
          </a:p>
          <a:p>
            <a:pPr marL="1257300" lvl="2" indent="-342900">
              <a:buFont typeface="Arial" panose="020B0604020202020204" pitchFamily="34" charset="0"/>
              <a:buChar char="•"/>
            </a:pPr>
            <a:r>
              <a:rPr lang="en-US" sz="2800" dirty="0">
                <a:solidFill>
                  <a:srgbClr val="000000"/>
                </a:solidFill>
                <a:ea typeface="Open Sans Light" panose="020B0604020202020204" charset="0"/>
                <a:cs typeface="Calibri" panose="020F0502020204030204" pitchFamily="34" charset="0"/>
              </a:rPr>
              <a:t>Provide more supervision</a:t>
            </a:r>
          </a:p>
          <a:p>
            <a:pPr marL="1257300" lvl="2" indent="-342900">
              <a:buFont typeface="Arial" panose="020B0604020202020204" pitchFamily="34" charset="0"/>
              <a:buChar char="•"/>
            </a:pPr>
            <a:r>
              <a:rPr lang="en-US" sz="2800" dirty="0">
                <a:solidFill>
                  <a:srgbClr val="000000"/>
                </a:solidFill>
                <a:ea typeface="Open Sans Light" panose="020B0604020202020204" charset="0"/>
                <a:cs typeface="Calibri" panose="020F0502020204030204" pitchFamily="34" charset="0"/>
              </a:rPr>
              <a:t>Reduce distractions at lunch – sit with back to most of lunchroom</a:t>
            </a:r>
          </a:p>
          <a:p>
            <a:pPr marL="1257300" lvl="2" indent="-342900">
              <a:buFont typeface="Arial" panose="020B0604020202020204" pitchFamily="34" charset="0"/>
              <a:buChar char="•"/>
            </a:pPr>
            <a:r>
              <a:rPr lang="en-US" sz="2800" dirty="0">
                <a:solidFill>
                  <a:srgbClr val="000000"/>
                </a:solidFill>
                <a:ea typeface="Open Sans Light" panose="020B0604020202020204" charset="0"/>
                <a:cs typeface="Calibri" panose="020F0502020204030204" pitchFamily="34" charset="0"/>
              </a:rPr>
              <a:t>Give him a job – gather the balls, line leader, etc.</a:t>
            </a:r>
          </a:p>
          <a:p>
            <a:pPr lvl="2"/>
            <a:endParaRPr lang="en-US" sz="2800" dirty="0">
              <a:solidFill>
                <a:srgbClr val="000000"/>
              </a:solidFill>
              <a:ea typeface="Open Sans Light" panose="020B0604020202020204" charset="0"/>
              <a:cs typeface="Calibri" panose="020F0502020204030204" pitchFamily="34" charset="0"/>
            </a:endParaRPr>
          </a:p>
          <a:p>
            <a:r>
              <a:rPr lang="en-US" sz="2800" b="1" dirty="0">
                <a:solidFill>
                  <a:srgbClr val="000000"/>
                </a:solidFill>
                <a:ea typeface="Open Sans Light" panose="020B0604020202020204" charset="0"/>
                <a:cs typeface="Calibri" panose="020F0502020204030204" pitchFamily="34" charset="0"/>
              </a:rPr>
              <a:t>Wanders the classroom</a:t>
            </a:r>
          </a:p>
          <a:p>
            <a:pPr marL="800100" lvl="1" indent="-342900">
              <a:buFontTx/>
              <a:buBlip>
                <a:blip r:embed="rId4"/>
              </a:buBlip>
            </a:pPr>
            <a:r>
              <a:rPr lang="en-US" sz="2800" dirty="0">
                <a:solidFill>
                  <a:srgbClr val="000000"/>
                </a:solidFill>
                <a:ea typeface="Open Sans Light" panose="020B0604020202020204" charset="0"/>
                <a:cs typeface="Calibri" panose="020F0502020204030204" pitchFamily="34" charset="0"/>
              </a:rPr>
              <a:t>Positive reinforcement for staying in seat</a:t>
            </a:r>
          </a:p>
          <a:p>
            <a:pPr marL="800100" lvl="1" indent="-342900">
              <a:buFontTx/>
              <a:buBlip>
                <a:blip r:embed="rId4"/>
              </a:buBlip>
            </a:pPr>
            <a:r>
              <a:rPr lang="en-US" sz="2800" dirty="0">
                <a:solidFill>
                  <a:srgbClr val="000000"/>
                </a:solidFill>
                <a:ea typeface="Open Sans Light" panose="020B0604020202020204" charset="0"/>
                <a:cs typeface="Calibri" panose="020F0502020204030204" pitchFamily="34" charset="0"/>
              </a:rPr>
              <a:t>Can’t wander, but can go sit in bean bag chair </a:t>
            </a:r>
          </a:p>
          <a:p>
            <a:endParaRPr lang="en-US" sz="2400" dirty="0">
              <a:solidFill>
                <a:srgbClr val="000000"/>
              </a:solidFill>
            </a:endParaRPr>
          </a:p>
        </p:txBody>
      </p:sp>
      <p:pic>
        <p:nvPicPr>
          <p:cNvPr id="3" name="Picture 2"/>
          <p:cNvPicPr>
            <a:picLocks noChangeAspect="1"/>
          </p:cNvPicPr>
          <p:nvPr/>
        </p:nvPicPr>
        <p:blipFill>
          <a:blip r:embed="rId5"/>
          <a:stretch>
            <a:fillRect/>
          </a:stretch>
        </p:blipFill>
        <p:spPr>
          <a:xfrm>
            <a:off x="8125621" y="4306165"/>
            <a:ext cx="3798524" cy="2293759"/>
          </a:xfrm>
          <a:prstGeom prst="rect">
            <a:avLst/>
          </a:prstGeom>
          <a:ln>
            <a:solidFill>
              <a:schemeClr val="tx1"/>
            </a:solidFill>
          </a:ln>
          <a:effectLst>
            <a:outerShdw blurRad="50800" dist="38100" dir="2700000" algn="tl" rotWithShape="0">
              <a:prstClr val="black">
                <a:alpha val="40000"/>
              </a:prstClr>
            </a:outerShdw>
            <a:softEdge rad="127000"/>
          </a:effectLst>
        </p:spPr>
      </p:pic>
    </p:spTree>
    <p:extLst>
      <p:ext uri="{BB962C8B-B14F-4D97-AF65-F5344CB8AC3E}">
        <p14:creationId xmlns:p14="http://schemas.microsoft.com/office/powerpoint/2010/main" val="24099743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595BD3A-EA58-DF44-860C-DBDE968ABE8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74933"/>
          </a:xfrm>
          <a:prstGeom prst="rect">
            <a:avLst/>
          </a:prstGeom>
          <a:ln>
            <a:noFill/>
          </a:ln>
        </p:spPr>
      </p:pic>
      <p:sp>
        <p:nvSpPr>
          <p:cNvPr id="5" name="Rectangle 4"/>
          <p:cNvSpPr/>
          <p:nvPr/>
        </p:nvSpPr>
        <p:spPr>
          <a:xfrm>
            <a:off x="0" y="91337"/>
            <a:ext cx="7407564" cy="988292"/>
          </a:xfrm>
          <a:prstGeom prst="rect">
            <a:avLst/>
          </a:prstGeom>
          <a:solidFill>
            <a:srgbClr val="1D5EA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FFFFFF"/>
                </a:solidFill>
                <a:ea typeface="Open Sans Light" panose="020B0604020202020204" charset="0"/>
                <a:cs typeface="Calibri" panose="020F0502020204030204" pitchFamily="34" charset="0"/>
              </a:rPr>
              <a:t>Zack’s Interventions</a:t>
            </a:r>
          </a:p>
        </p:txBody>
      </p:sp>
      <p:sp>
        <p:nvSpPr>
          <p:cNvPr id="7" name="TextBox 6"/>
          <p:cNvSpPr txBox="1"/>
          <p:nvPr/>
        </p:nvSpPr>
        <p:spPr>
          <a:xfrm>
            <a:off x="1022157" y="1175308"/>
            <a:ext cx="10806546" cy="3647152"/>
          </a:xfrm>
          <a:prstGeom prst="rect">
            <a:avLst/>
          </a:prstGeom>
          <a:solidFill>
            <a:schemeClr val="bg1"/>
          </a:solidFill>
        </p:spPr>
        <p:txBody>
          <a:bodyPr wrap="square" rtlCol="0">
            <a:spAutoFit/>
          </a:bodyPr>
          <a:lstStyle/>
          <a:p>
            <a:pPr>
              <a:lnSpc>
                <a:spcPct val="150000"/>
              </a:lnSpc>
            </a:pPr>
            <a:r>
              <a:rPr lang="en-US" sz="2600" b="1" dirty="0">
                <a:solidFill>
                  <a:srgbClr val="000000"/>
                </a:solidFill>
                <a:ea typeface="Open Sans Light" panose="020B0604020202020204" charset="0"/>
                <a:cs typeface="Calibri" panose="020F0502020204030204" pitchFamily="34" charset="0"/>
              </a:rPr>
              <a:t>Teacher knows he’s going to have a bad day</a:t>
            </a:r>
          </a:p>
          <a:p>
            <a:pPr marL="800100" lvl="1" indent="-342900">
              <a:lnSpc>
                <a:spcPct val="150000"/>
              </a:lnSpc>
              <a:buFontTx/>
              <a:buBlip>
                <a:blip r:embed="rId3"/>
              </a:buBlip>
            </a:pPr>
            <a:r>
              <a:rPr lang="en-US" sz="2600" dirty="0">
                <a:solidFill>
                  <a:srgbClr val="000000"/>
                </a:solidFill>
                <a:ea typeface="Open Sans Light" panose="020B0604020202020204" charset="0"/>
                <a:cs typeface="Calibri" panose="020F0502020204030204" pitchFamily="34" charset="0"/>
              </a:rPr>
              <a:t>	What does she see? Teach Zack the signs. </a:t>
            </a:r>
          </a:p>
          <a:p>
            <a:pPr marL="800100" lvl="1" indent="-342900">
              <a:lnSpc>
                <a:spcPct val="150000"/>
              </a:lnSpc>
              <a:buFontTx/>
              <a:buBlip>
                <a:blip r:embed="rId3"/>
              </a:buBlip>
            </a:pPr>
            <a:r>
              <a:rPr lang="en-US" sz="2600" dirty="0">
                <a:solidFill>
                  <a:srgbClr val="000000"/>
                </a:solidFill>
                <a:ea typeface="Open Sans Light" panose="020B0604020202020204" charset="0"/>
                <a:cs typeface="Calibri" panose="020F0502020204030204" pitchFamily="34" charset="0"/>
              </a:rPr>
              <a:t>	What does he feel on those days? </a:t>
            </a:r>
          </a:p>
          <a:p>
            <a:pPr marL="800100" lvl="1" indent="-342900">
              <a:lnSpc>
                <a:spcPct val="150000"/>
              </a:lnSpc>
              <a:buFontTx/>
              <a:buBlip>
                <a:blip r:embed="rId3"/>
              </a:buBlip>
            </a:pPr>
            <a:r>
              <a:rPr lang="en-US" sz="2600" dirty="0">
                <a:solidFill>
                  <a:srgbClr val="000000"/>
                </a:solidFill>
                <a:ea typeface="Open Sans Light" panose="020B0604020202020204" charset="0"/>
                <a:cs typeface="Calibri" panose="020F0502020204030204" pitchFamily="34" charset="0"/>
              </a:rPr>
              <a:t>	What can he do differently on those days? </a:t>
            </a:r>
          </a:p>
          <a:p>
            <a:pPr marL="800100" lvl="1" indent="-342900">
              <a:lnSpc>
                <a:spcPct val="150000"/>
              </a:lnSpc>
              <a:buFontTx/>
              <a:buBlip>
                <a:blip r:embed="rId3"/>
              </a:buBlip>
            </a:pPr>
            <a:r>
              <a:rPr lang="en-US" sz="2600" dirty="0">
                <a:solidFill>
                  <a:srgbClr val="000000"/>
                </a:solidFill>
                <a:ea typeface="Open Sans Light" panose="020B0604020202020204" charset="0"/>
                <a:cs typeface="Calibri" panose="020F0502020204030204" pitchFamily="34" charset="0"/>
              </a:rPr>
              <a:t>	Increase his awareness: “I’ve noticed that…and it seems to help if….”</a:t>
            </a:r>
          </a:p>
          <a:p>
            <a:pPr>
              <a:lnSpc>
                <a:spcPct val="150000"/>
              </a:lnSpc>
            </a:pPr>
            <a:r>
              <a:rPr lang="en-US" sz="2400" dirty="0">
                <a:solidFill>
                  <a:srgbClr val="000000"/>
                </a:solidFill>
              </a:rPr>
              <a:t>  </a:t>
            </a:r>
          </a:p>
        </p:txBody>
      </p:sp>
      <p:pic>
        <p:nvPicPr>
          <p:cNvPr id="2" name="Picture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692305" y="4350327"/>
            <a:ext cx="8638345" cy="2507673"/>
          </a:xfrm>
          <a:prstGeom prst="rect">
            <a:avLst/>
          </a:prstGeom>
        </p:spPr>
      </p:pic>
    </p:spTree>
    <p:extLst>
      <p:ext uri="{BB962C8B-B14F-4D97-AF65-F5344CB8AC3E}">
        <p14:creationId xmlns:p14="http://schemas.microsoft.com/office/powerpoint/2010/main" val="29090386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595BD3A-EA58-DF44-860C-DBDE968ABE8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74933"/>
          </a:xfrm>
          <a:prstGeom prst="rect">
            <a:avLst/>
          </a:prstGeom>
          <a:ln>
            <a:noFill/>
          </a:ln>
        </p:spPr>
      </p:pic>
      <p:sp>
        <p:nvSpPr>
          <p:cNvPr id="5" name="Rectangle 4"/>
          <p:cNvSpPr/>
          <p:nvPr/>
        </p:nvSpPr>
        <p:spPr>
          <a:xfrm>
            <a:off x="0" y="249382"/>
            <a:ext cx="7407564" cy="988292"/>
          </a:xfrm>
          <a:prstGeom prst="rect">
            <a:avLst/>
          </a:prstGeom>
          <a:solidFill>
            <a:srgbClr val="1D5EA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FFFFFF"/>
                </a:solidFill>
                <a:ea typeface="Open Sans Light" panose="020B0604020202020204" charset="0"/>
                <a:cs typeface="Calibri" panose="020F0502020204030204" pitchFamily="34" charset="0"/>
              </a:rPr>
              <a:t>Zack’s Interventions</a:t>
            </a:r>
          </a:p>
        </p:txBody>
      </p:sp>
      <p:sp>
        <p:nvSpPr>
          <p:cNvPr id="7" name="TextBox 6"/>
          <p:cNvSpPr txBox="1"/>
          <p:nvPr/>
        </p:nvSpPr>
        <p:spPr>
          <a:xfrm>
            <a:off x="628072" y="1383595"/>
            <a:ext cx="7102764" cy="4801314"/>
          </a:xfrm>
          <a:prstGeom prst="rect">
            <a:avLst/>
          </a:prstGeom>
          <a:solidFill>
            <a:schemeClr val="bg1"/>
          </a:solidFill>
        </p:spPr>
        <p:txBody>
          <a:bodyPr wrap="square" rtlCol="0">
            <a:spAutoFit/>
          </a:bodyPr>
          <a:lstStyle/>
          <a:p>
            <a:pPr>
              <a:lnSpc>
                <a:spcPct val="150000"/>
              </a:lnSpc>
            </a:pPr>
            <a:r>
              <a:rPr lang="en-US" sz="2800" b="1" dirty="0">
                <a:solidFill>
                  <a:srgbClr val="000000"/>
                </a:solidFill>
                <a:ea typeface="Open Sans Light" panose="020B0306030504020204" pitchFamily="34" charset="0"/>
                <a:cs typeface="Calibri" panose="020F0502020204030204" pitchFamily="34" charset="0"/>
              </a:rPr>
              <a:t>Results of Cognitive Testing</a:t>
            </a:r>
          </a:p>
          <a:p>
            <a:endParaRPr lang="en-US" sz="2400" dirty="0">
              <a:solidFill>
                <a:srgbClr val="000000"/>
              </a:solidFill>
              <a:ea typeface="Open Sans Light" panose="020B0306030504020204" pitchFamily="34" charset="0"/>
              <a:cs typeface="Calibri" panose="020F0502020204030204" pitchFamily="34" charset="0"/>
            </a:endParaRPr>
          </a:p>
          <a:p>
            <a:r>
              <a:rPr lang="en-US" sz="2400" b="1" dirty="0">
                <a:solidFill>
                  <a:srgbClr val="000000"/>
                </a:solidFill>
                <a:ea typeface="Open Sans Light" panose="020B0306030504020204" pitchFamily="34" charset="0"/>
                <a:cs typeface="Calibri" panose="020F0502020204030204" pitchFamily="34" charset="0"/>
              </a:rPr>
              <a:t>Impulse control/Frustration tolerance</a:t>
            </a:r>
          </a:p>
          <a:p>
            <a:pPr marL="800100" lvl="1" indent="-342900">
              <a:buFontTx/>
              <a:buBlip>
                <a:blip r:embed="rId3"/>
              </a:buBlip>
            </a:pPr>
            <a:r>
              <a:rPr lang="en-US" sz="2400" dirty="0">
                <a:solidFill>
                  <a:srgbClr val="000000"/>
                </a:solidFill>
                <a:ea typeface="Open Sans Light" panose="020B0306030504020204" pitchFamily="34" charset="0"/>
                <a:cs typeface="Calibri" panose="020F0502020204030204" pitchFamily="34" charset="0"/>
              </a:rPr>
              <a:t>Take a deep breath</a:t>
            </a:r>
          </a:p>
          <a:p>
            <a:pPr marL="800100" lvl="1" indent="-342900">
              <a:buFontTx/>
              <a:buBlip>
                <a:blip r:embed="rId3"/>
              </a:buBlip>
            </a:pPr>
            <a:r>
              <a:rPr lang="en-US" sz="2400" dirty="0">
                <a:solidFill>
                  <a:srgbClr val="000000"/>
                </a:solidFill>
                <a:ea typeface="Open Sans Light" panose="020B0306030504020204" pitchFamily="34" charset="0"/>
                <a:cs typeface="Calibri" panose="020F0502020204030204" pitchFamily="34" charset="0"/>
              </a:rPr>
              <a:t>Slow down</a:t>
            </a:r>
          </a:p>
          <a:p>
            <a:pPr marL="800100" lvl="1" indent="-342900">
              <a:buFontTx/>
              <a:buBlip>
                <a:blip r:embed="rId3"/>
              </a:buBlip>
            </a:pPr>
            <a:r>
              <a:rPr lang="en-US" sz="2400" dirty="0">
                <a:solidFill>
                  <a:srgbClr val="000000"/>
                </a:solidFill>
                <a:ea typeface="Open Sans Light" panose="020B0306030504020204" pitchFamily="34" charset="0"/>
                <a:cs typeface="Calibri" panose="020F0502020204030204" pitchFamily="34" charset="0"/>
              </a:rPr>
              <a:t>Stop, think, then go</a:t>
            </a:r>
          </a:p>
          <a:p>
            <a:endParaRPr lang="en-US" sz="2400" dirty="0">
              <a:solidFill>
                <a:srgbClr val="000000"/>
              </a:solidFill>
              <a:ea typeface="Open Sans Light" panose="020B0306030504020204" pitchFamily="34" charset="0"/>
              <a:cs typeface="Calibri" panose="020F0502020204030204" pitchFamily="34" charset="0"/>
            </a:endParaRPr>
          </a:p>
          <a:p>
            <a:r>
              <a:rPr lang="en-US" sz="2400" b="1" dirty="0">
                <a:solidFill>
                  <a:srgbClr val="000000"/>
                </a:solidFill>
                <a:ea typeface="Open Sans Light" panose="020B0306030504020204" pitchFamily="34" charset="0"/>
                <a:cs typeface="Calibri" panose="020F0502020204030204" pitchFamily="34" charset="0"/>
              </a:rPr>
              <a:t>New learning</a:t>
            </a:r>
          </a:p>
          <a:p>
            <a:pPr marL="800100" lvl="1" indent="-342900">
              <a:buFontTx/>
              <a:buBlip>
                <a:blip r:embed="rId3"/>
              </a:buBlip>
            </a:pPr>
            <a:r>
              <a:rPr lang="en-US" sz="2400" dirty="0">
                <a:solidFill>
                  <a:srgbClr val="000000"/>
                </a:solidFill>
                <a:ea typeface="Open Sans Light" panose="020B0306030504020204" pitchFamily="34" charset="0"/>
                <a:cs typeface="Calibri" panose="020F0502020204030204" pitchFamily="34" charset="0"/>
              </a:rPr>
              <a:t>Help the attention, help the new learning</a:t>
            </a:r>
          </a:p>
          <a:p>
            <a:pPr marL="800100" lvl="1" indent="-342900">
              <a:buFontTx/>
              <a:buBlip>
                <a:blip r:embed="rId3"/>
              </a:buBlip>
            </a:pPr>
            <a:r>
              <a:rPr lang="en-US" sz="2400" dirty="0">
                <a:solidFill>
                  <a:srgbClr val="000000"/>
                </a:solidFill>
                <a:ea typeface="Open Sans Light" panose="020B0306030504020204" pitchFamily="34" charset="0"/>
                <a:cs typeface="Calibri" panose="020F0502020204030204" pitchFamily="34" charset="0"/>
              </a:rPr>
              <a:t>Repetition of information</a:t>
            </a:r>
          </a:p>
          <a:p>
            <a:pPr marL="800100" lvl="1" indent="-342900">
              <a:buFontTx/>
              <a:buBlip>
                <a:blip r:embed="rId3"/>
              </a:buBlip>
            </a:pPr>
            <a:r>
              <a:rPr lang="en-US" sz="2400" dirty="0">
                <a:solidFill>
                  <a:srgbClr val="000000"/>
                </a:solidFill>
                <a:ea typeface="Open Sans Light" panose="020B0306030504020204" pitchFamily="34" charset="0"/>
                <a:cs typeface="Calibri" panose="020F0502020204030204" pitchFamily="34" charset="0"/>
              </a:rPr>
              <a:t>Different modalities</a:t>
            </a:r>
          </a:p>
          <a:p>
            <a:pPr marL="800100" lvl="1" indent="-342900">
              <a:buFontTx/>
              <a:buBlip>
                <a:blip r:embed="rId3"/>
              </a:buBlip>
            </a:pPr>
            <a:r>
              <a:rPr lang="en-US" sz="2400" dirty="0">
                <a:solidFill>
                  <a:srgbClr val="000000"/>
                </a:solidFill>
                <a:ea typeface="Open Sans Light" panose="020B0306030504020204" pitchFamily="34" charset="0"/>
                <a:cs typeface="Calibri" panose="020F0502020204030204" pitchFamily="34" charset="0"/>
              </a:rPr>
              <a:t>Spaced rehearsal (specific form of repetition)</a:t>
            </a:r>
          </a:p>
        </p:txBody>
      </p:sp>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078647" y="2248122"/>
            <a:ext cx="3890108" cy="3746277"/>
          </a:xfrm>
          <a:prstGeom prst="rect">
            <a:avLst/>
          </a:prstGeom>
          <a:ln w="952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44122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8000" y="5680364"/>
            <a:ext cx="7813964" cy="729672"/>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6" name="Picture 5">
            <a:extLst>
              <a:ext uri="{FF2B5EF4-FFF2-40B4-BE49-F238E27FC236}">
                <a16:creationId xmlns:a16="http://schemas.microsoft.com/office/drawing/2014/main" id="{F595BD3A-EA58-DF44-860C-DBDE968ABE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74933"/>
          </a:xfrm>
          <a:prstGeom prst="rect">
            <a:avLst/>
          </a:prstGeom>
          <a:solidFill>
            <a:schemeClr val="bg1"/>
          </a:solidFill>
          <a:ln>
            <a:noFill/>
          </a:ln>
        </p:spPr>
      </p:pic>
      <p:sp>
        <p:nvSpPr>
          <p:cNvPr id="5" name="Rectangle 4"/>
          <p:cNvSpPr/>
          <p:nvPr/>
        </p:nvSpPr>
        <p:spPr>
          <a:xfrm>
            <a:off x="0" y="249382"/>
            <a:ext cx="7407564" cy="988292"/>
          </a:xfrm>
          <a:prstGeom prst="rect">
            <a:avLst/>
          </a:prstGeom>
          <a:solidFill>
            <a:srgbClr val="1D5EA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FFFFFF"/>
                </a:solidFill>
                <a:ea typeface="Open Sans Light" panose="020B0604020202020204" charset="0"/>
                <a:cs typeface="Calibri" panose="020F0502020204030204" pitchFamily="34" charset="0"/>
              </a:rPr>
              <a:t>Zack’s Interventions</a:t>
            </a:r>
          </a:p>
        </p:txBody>
      </p:sp>
      <p:sp>
        <p:nvSpPr>
          <p:cNvPr id="7" name="TextBox 6"/>
          <p:cNvSpPr txBox="1"/>
          <p:nvPr/>
        </p:nvSpPr>
        <p:spPr>
          <a:xfrm>
            <a:off x="628072" y="1811953"/>
            <a:ext cx="4664364" cy="3108543"/>
          </a:xfrm>
          <a:prstGeom prst="rect">
            <a:avLst/>
          </a:prstGeom>
          <a:solidFill>
            <a:schemeClr val="bg1"/>
          </a:solidFill>
        </p:spPr>
        <p:txBody>
          <a:bodyPr wrap="square" rtlCol="0">
            <a:spAutoFit/>
          </a:bodyPr>
          <a:lstStyle/>
          <a:p>
            <a:r>
              <a:rPr lang="en-US" sz="2800" b="1" dirty="0">
                <a:solidFill>
                  <a:srgbClr val="000000"/>
                </a:solidFill>
                <a:ea typeface="Open Sans Light" panose="020B0604020202020204" charset="0"/>
                <a:cs typeface="Calibri" panose="020F0502020204030204" pitchFamily="34" charset="0"/>
              </a:rPr>
              <a:t>Results of Cognitive Testing</a:t>
            </a:r>
          </a:p>
          <a:p>
            <a:endParaRPr lang="en-US" sz="2800" dirty="0">
              <a:solidFill>
                <a:srgbClr val="000000"/>
              </a:solidFill>
              <a:ea typeface="Open Sans Light" panose="020B0604020202020204" charset="0"/>
              <a:cs typeface="Calibri" panose="020F0502020204030204" pitchFamily="34" charset="0"/>
            </a:endParaRPr>
          </a:p>
          <a:p>
            <a:r>
              <a:rPr lang="en-US" sz="2800" b="1" dirty="0">
                <a:solidFill>
                  <a:srgbClr val="000000"/>
                </a:solidFill>
                <a:ea typeface="Open Sans Light" panose="020B0604020202020204" charset="0"/>
                <a:cs typeface="Calibri" panose="020F0502020204030204" pitchFamily="34" charset="0"/>
              </a:rPr>
              <a:t>Problem solving</a:t>
            </a:r>
          </a:p>
          <a:p>
            <a:pPr marL="800100" lvl="1" indent="-342900">
              <a:buFontTx/>
              <a:buBlip>
                <a:blip r:embed="rId4"/>
              </a:buBlip>
            </a:pPr>
            <a:r>
              <a:rPr lang="en-US" sz="2800" dirty="0">
                <a:solidFill>
                  <a:srgbClr val="000000"/>
                </a:solidFill>
                <a:ea typeface="Open Sans Light" panose="020B0604020202020204" charset="0"/>
                <a:cs typeface="Calibri" panose="020F0502020204030204" pitchFamily="34" charset="0"/>
              </a:rPr>
              <a:t>Break things into steps</a:t>
            </a:r>
          </a:p>
          <a:p>
            <a:pPr marL="800100" lvl="1" indent="-342900">
              <a:buFontTx/>
              <a:buBlip>
                <a:blip r:embed="rId4"/>
              </a:buBlip>
            </a:pPr>
            <a:r>
              <a:rPr lang="en-US" sz="2800" dirty="0">
                <a:solidFill>
                  <a:srgbClr val="000000"/>
                </a:solidFill>
                <a:ea typeface="Open Sans Light" panose="020B0604020202020204" charset="0"/>
                <a:cs typeface="Calibri" panose="020F0502020204030204" pitchFamily="34" charset="0"/>
              </a:rPr>
              <a:t>Give him visuals</a:t>
            </a:r>
          </a:p>
          <a:p>
            <a:pPr marL="800100" lvl="1" indent="-342900">
              <a:buFontTx/>
              <a:buBlip>
                <a:blip r:embed="rId4"/>
              </a:buBlip>
            </a:pPr>
            <a:r>
              <a:rPr lang="en-US" sz="2800" dirty="0">
                <a:solidFill>
                  <a:srgbClr val="000000"/>
                </a:solidFill>
                <a:ea typeface="Open Sans Light" panose="020B0604020202020204" charset="0"/>
                <a:cs typeface="Calibri" panose="020F0502020204030204" pitchFamily="34" charset="0"/>
              </a:rPr>
              <a:t>Show him first (model)</a:t>
            </a:r>
          </a:p>
          <a:p>
            <a:pPr marL="800100" lvl="1" indent="-342900">
              <a:buFontTx/>
              <a:buBlip>
                <a:blip r:embed="rId4"/>
              </a:buBlip>
            </a:pPr>
            <a:r>
              <a:rPr lang="en-US" sz="2800" dirty="0">
                <a:solidFill>
                  <a:srgbClr val="000000"/>
                </a:solidFill>
                <a:ea typeface="Open Sans Light" panose="020B0604020202020204" charset="0"/>
                <a:cs typeface="Calibri" panose="020F0502020204030204" pitchFamily="34" charset="0"/>
              </a:rPr>
              <a:t>Support where needed</a:t>
            </a:r>
            <a:r>
              <a:rPr lang="en-US" sz="2400" dirty="0">
                <a:solidFill>
                  <a:srgbClr val="000000"/>
                </a:solidFill>
              </a:rPr>
              <a:t> </a:t>
            </a:r>
          </a:p>
        </p:txBody>
      </p:sp>
      <p:sp>
        <p:nvSpPr>
          <p:cNvPr id="2" name="TextBox 1"/>
          <p:cNvSpPr txBox="1"/>
          <p:nvPr/>
        </p:nvSpPr>
        <p:spPr>
          <a:xfrm>
            <a:off x="8191361" y="1811953"/>
            <a:ext cx="3723263" cy="3108543"/>
          </a:xfrm>
          <a:prstGeom prst="rect">
            <a:avLst/>
          </a:prstGeom>
          <a:solidFill>
            <a:schemeClr val="bg1"/>
          </a:solidFill>
        </p:spPr>
        <p:txBody>
          <a:bodyPr wrap="none" rtlCol="0">
            <a:spAutoFit/>
          </a:bodyPr>
          <a:lstStyle/>
          <a:p>
            <a:r>
              <a:rPr lang="en-US" sz="2800" b="1" dirty="0">
                <a:solidFill>
                  <a:srgbClr val="000000"/>
                </a:solidFill>
                <a:ea typeface="Open Sans Light" panose="020B0604020202020204" charset="0"/>
                <a:cs typeface="Calibri" panose="020F0502020204030204" pitchFamily="34" charset="0"/>
              </a:rPr>
              <a:t>Social Skills</a:t>
            </a:r>
          </a:p>
          <a:p>
            <a:pPr marL="457200" indent="-457200">
              <a:buFontTx/>
              <a:buBlip>
                <a:blip r:embed="rId4"/>
              </a:buBlip>
            </a:pPr>
            <a:r>
              <a:rPr lang="en-US" sz="2800" dirty="0">
                <a:solidFill>
                  <a:srgbClr val="000000"/>
                </a:solidFill>
                <a:ea typeface="Open Sans Light" panose="020B0604020202020204" charset="0"/>
                <a:cs typeface="Calibri" panose="020F0502020204030204" pitchFamily="34" charset="0"/>
              </a:rPr>
              <a:t>Social skills group </a:t>
            </a:r>
          </a:p>
          <a:p>
            <a:pPr marL="457200" indent="-457200">
              <a:buFontTx/>
              <a:buBlip>
                <a:blip r:embed="rId4"/>
              </a:buBlip>
            </a:pPr>
            <a:r>
              <a:rPr lang="en-US" sz="2800" dirty="0">
                <a:solidFill>
                  <a:srgbClr val="000000"/>
                </a:solidFill>
                <a:ea typeface="Open Sans Light" panose="020B0604020202020204" charset="0"/>
                <a:cs typeface="Calibri" panose="020F0502020204030204" pitchFamily="34" charset="0"/>
              </a:rPr>
              <a:t>Peer buddy</a:t>
            </a:r>
          </a:p>
          <a:p>
            <a:pPr marL="457200" indent="-457200">
              <a:buFontTx/>
              <a:buBlip>
                <a:blip r:embed="rId4"/>
              </a:buBlip>
            </a:pPr>
            <a:r>
              <a:rPr lang="en-US" sz="2800" dirty="0">
                <a:solidFill>
                  <a:srgbClr val="000000"/>
                </a:solidFill>
                <a:ea typeface="Open Sans Light" panose="020B0604020202020204" charset="0"/>
                <a:cs typeface="Calibri" panose="020F0502020204030204" pitchFamily="34" charset="0"/>
              </a:rPr>
              <a:t>Group work</a:t>
            </a:r>
          </a:p>
          <a:p>
            <a:pPr marL="457200" indent="-457200">
              <a:buFontTx/>
              <a:buBlip>
                <a:blip r:embed="rId4"/>
              </a:buBlip>
            </a:pPr>
            <a:r>
              <a:rPr lang="en-US" sz="2800" dirty="0">
                <a:solidFill>
                  <a:srgbClr val="000000"/>
                </a:solidFill>
                <a:ea typeface="Open Sans Light" panose="020B0604020202020204" charset="0"/>
                <a:cs typeface="Calibri" panose="020F0502020204030204" pitchFamily="34" charset="0"/>
              </a:rPr>
              <a:t>Play dates</a:t>
            </a:r>
          </a:p>
          <a:p>
            <a:pPr marL="457200" indent="-457200">
              <a:buFontTx/>
              <a:buBlip>
                <a:blip r:embed="rId4"/>
              </a:buBlip>
            </a:pPr>
            <a:r>
              <a:rPr lang="en-US" sz="2800" dirty="0">
                <a:solidFill>
                  <a:srgbClr val="000000"/>
                </a:solidFill>
                <a:ea typeface="Open Sans Light" panose="020B0604020202020204" charset="0"/>
                <a:cs typeface="Calibri" panose="020F0502020204030204" pitchFamily="34" charset="0"/>
              </a:rPr>
              <a:t>Big brother/big sister</a:t>
            </a:r>
          </a:p>
          <a:p>
            <a:pPr marL="457200" indent="-457200">
              <a:buFontTx/>
              <a:buBlip>
                <a:blip r:embed="rId4"/>
              </a:buBlip>
            </a:pPr>
            <a:r>
              <a:rPr lang="en-US" sz="2800" dirty="0">
                <a:solidFill>
                  <a:srgbClr val="000000"/>
                </a:solidFill>
                <a:ea typeface="Open Sans Light" panose="020B0604020202020204" charset="0"/>
                <a:cs typeface="Calibri" panose="020F0502020204030204" pitchFamily="34" charset="0"/>
              </a:rPr>
              <a:t>Sports, clubs, etc.</a:t>
            </a:r>
          </a:p>
        </p:txBody>
      </p:sp>
      <p:sp>
        <p:nvSpPr>
          <p:cNvPr id="8" name="Rectangle 7"/>
          <p:cNvSpPr/>
          <p:nvPr/>
        </p:nvSpPr>
        <p:spPr>
          <a:xfrm>
            <a:off x="2095509" y="5680364"/>
            <a:ext cx="7683361" cy="729672"/>
          </a:xfrm>
          <a:prstGeom prst="rect">
            <a:avLst/>
          </a:prstGeom>
          <a:solidFill>
            <a:schemeClr val="lt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1" name="Picture 1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033305" y="3092221"/>
            <a:ext cx="2880680" cy="1373816"/>
          </a:xfrm>
          <a:prstGeom prst="rect">
            <a:avLst/>
          </a:prstGeom>
          <a:ln w="9525">
            <a:solidFill>
              <a:schemeClr val="tx1"/>
            </a:solidFill>
          </a:ln>
          <a:effectLst>
            <a:outerShdw blurRad="50800" dist="38100" dir="2700000" algn="tl" rotWithShape="0">
              <a:prstClr val="black">
                <a:alpha val="40000"/>
              </a:prstClr>
            </a:outerShdw>
          </a:effectLst>
        </p:spPr>
      </p:pic>
      <p:sp>
        <p:nvSpPr>
          <p:cNvPr id="3" name="TextBox 2"/>
          <p:cNvSpPr txBox="1"/>
          <p:nvPr/>
        </p:nvSpPr>
        <p:spPr>
          <a:xfrm>
            <a:off x="2377850" y="5814367"/>
            <a:ext cx="7118680" cy="461665"/>
          </a:xfrm>
          <a:prstGeom prst="rect">
            <a:avLst/>
          </a:prstGeom>
          <a:noFill/>
        </p:spPr>
        <p:txBody>
          <a:bodyPr wrap="none" rtlCol="0">
            <a:spAutoFit/>
          </a:bodyPr>
          <a:lstStyle/>
          <a:p>
            <a:r>
              <a:rPr lang="en-US" sz="2400" b="1" dirty="0">
                <a:solidFill>
                  <a:srgbClr val="000000"/>
                </a:solidFill>
                <a:cs typeface="Calibri" panose="020F0502020204030204" pitchFamily="34" charset="0"/>
              </a:rPr>
              <a:t>Behavior therapy with someone who understands TBI.</a:t>
            </a:r>
          </a:p>
        </p:txBody>
      </p:sp>
    </p:spTree>
    <p:extLst>
      <p:ext uri="{BB962C8B-B14F-4D97-AF65-F5344CB8AC3E}">
        <p14:creationId xmlns:p14="http://schemas.microsoft.com/office/powerpoint/2010/main" val="41207207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6389"/>
            <a:ext cx="12192000" cy="6856115"/>
          </a:xfrm>
          <a:prstGeom prst="rect">
            <a:avLst/>
          </a:prstGeom>
        </p:spPr>
      </p:pic>
      <p:sp>
        <p:nvSpPr>
          <p:cNvPr id="4" name="Rectangle 3"/>
          <p:cNvSpPr/>
          <p:nvPr/>
        </p:nvSpPr>
        <p:spPr>
          <a:xfrm>
            <a:off x="1316180" y="413514"/>
            <a:ext cx="8899238" cy="1665712"/>
          </a:xfrm>
          <a:prstGeom prst="rect">
            <a:avLst/>
          </a:prstGeom>
          <a:noFill/>
          <a:effectLst>
            <a:outerShdw blurRad="50800" dist="38100" dir="2700000" algn="tl" rotWithShape="0">
              <a:prstClr val="black">
                <a:alpha val="40000"/>
              </a:prstClr>
            </a:outerShdw>
          </a:effectLst>
        </p:spPr>
        <p:txBody>
          <a:bodyPr wrap="square">
            <a:spAutoFit/>
          </a:bodyPr>
          <a:lstStyle/>
          <a:p>
            <a:pPr algn="ctr">
              <a:lnSpc>
                <a:spcPct val="150000"/>
              </a:lnSpc>
              <a:buSzPct val="100000"/>
            </a:pPr>
            <a:r>
              <a:rPr lang="en-US" sz="3600" b="1" i="1" dirty="0">
                <a:solidFill>
                  <a:prstClr val="white"/>
                </a:solidFill>
                <a:latin typeface="Open Sans Light" panose="020B0604020202020204" charset="0"/>
                <a:ea typeface="Open Sans Light" panose="020B0604020202020204" charset="0"/>
                <a:cs typeface="Open Sans Light" panose="020B0604020202020204" charset="0"/>
              </a:rPr>
              <a:t>Support</a:t>
            </a:r>
            <a:r>
              <a:rPr lang="en-US" sz="3600" b="1" dirty="0">
                <a:solidFill>
                  <a:prstClr val="white"/>
                </a:solidFill>
                <a:latin typeface="Open Sans Light" panose="020B0604020202020204" charset="0"/>
                <a:ea typeface="Open Sans Light" panose="020B0604020202020204" charset="0"/>
                <a:cs typeface="Open Sans Light" panose="020B0604020202020204" charset="0"/>
              </a:rPr>
              <a:t> the communication and cognition…</a:t>
            </a:r>
          </a:p>
        </p:txBody>
      </p:sp>
      <p:sp>
        <p:nvSpPr>
          <p:cNvPr id="6" name="TextBox 5"/>
          <p:cNvSpPr txBox="1"/>
          <p:nvPr/>
        </p:nvSpPr>
        <p:spPr>
          <a:xfrm>
            <a:off x="5765799" y="2294648"/>
            <a:ext cx="6186309" cy="646331"/>
          </a:xfrm>
          <a:prstGeom prst="rect">
            <a:avLst/>
          </a:prstGeom>
          <a:noFill/>
        </p:spPr>
        <p:txBody>
          <a:bodyPr wrap="none" rtlCol="0">
            <a:spAutoFit/>
          </a:bodyPr>
          <a:lstStyle/>
          <a:p>
            <a:r>
              <a:rPr lang="en-US" sz="3600" b="1" dirty="0">
                <a:solidFill>
                  <a:prstClr val="white"/>
                </a:solidFill>
                <a:latin typeface="Open Sans Light" panose="020B0604020202020204" charset="0"/>
                <a:ea typeface="Open Sans Light" panose="020B0604020202020204" charset="0"/>
                <a:cs typeface="Open Sans Light" panose="020B0604020202020204" charset="0"/>
              </a:rPr>
              <a:t>And you </a:t>
            </a:r>
            <a:r>
              <a:rPr lang="en-US" sz="3600" b="1" i="1" dirty="0">
                <a:solidFill>
                  <a:prstClr val="white"/>
                </a:solidFill>
                <a:latin typeface="Open Sans Light" panose="020B0604020202020204" charset="0"/>
                <a:ea typeface="Open Sans Light" panose="020B0604020202020204" charset="0"/>
                <a:cs typeface="Open Sans Light" panose="020B0604020202020204" charset="0"/>
              </a:rPr>
              <a:t>change</a:t>
            </a:r>
            <a:r>
              <a:rPr lang="en-US" sz="3600" b="1" dirty="0">
                <a:solidFill>
                  <a:prstClr val="white"/>
                </a:solidFill>
                <a:latin typeface="Open Sans Light" panose="020B0604020202020204" charset="0"/>
                <a:ea typeface="Open Sans Light" panose="020B0604020202020204" charset="0"/>
                <a:cs typeface="Open Sans Light" panose="020B0604020202020204" charset="0"/>
              </a:rPr>
              <a:t> the behavior</a:t>
            </a:r>
          </a:p>
        </p:txBody>
      </p:sp>
    </p:spTree>
    <p:extLst>
      <p:ext uri="{BB962C8B-B14F-4D97-AF65-F5344CB8AC3E}">
        <p14:creationId xmlns:p14="http://schemas.microsoft.com/office/powerpoint/2010/main" val="20889697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5" name="TextBox 4"/>
          <p:cNvSpPr txBox="1"/>
          <p:nvPr/>
        </p:nvSpPr>
        <p:spPr>
          <a:xfrm>
            <a:off x="0" y="232987"/>
            <a:ext cx="12192000" cy="1473893"/>
          </a:xfrm>
          <a:prstGeom prst="rect">
            <a:avLst/>
          </a:prstGeom>
          <a:solidFill>
            <a:srgbClr val="1D5EAC"/>
          </a:solidFill>
        </p:spPr>
        <p:txBody>
          <a:bodyPr wrap="square" rtlCol="0">
            <a:spAutoFit/>
          </a:bodyPr>
          <a:lstStyle/>
          <a:p>
            <a:endParaRPr lang="en-US" dirty="0">
              <a:solidFill>
                <a:prstClr val="black"/>
              </a:solidFill>
            </a:endParaRPr>
          </a:p>
        </p:txBody>
      </p:sp>
      <p:sp>
        <p:nvSpPr>
          <p:cNvPr id="6" name="TextBox 5"/>
          <p:cNvSpPr txBox="1"/>
          <p:nvPr/>
        </p:nvSpPr>
        <p:spPr>
          <a:xfrm>
            <a:off x="1910080" y="585212"/>
            <a:ext cx="9448800" cy="769441"/>
          </a:xfrm>
          <a:prstGeom prst="rect">
            <a:avLst/>
          </a:prstGeom>
          <a:noFill/>
        </p:spPr>
        <p:txBody>
          <a:bodyPr wrap="square" rtlCol="0">
            <a:spAutoFit/>
          </a:bodyPr>
          <a:lstStyle/>
          <a:p>
            <a:r>
              <a:rPr lang="en-US" sz="4400" dirty="0">
                <a:solidFill>
                  <a:prstClr val="white"/>
                </a:solidFill>
                <a:ea typeface="Open Sans Semibold" panose="020B0706030804020204" pitchFamily="34" charset="0"/>
                <a:cs typeface="Open Sans Semibold" panose="020B0706030804020204" pitchFamily="34" charset="0"/>
              </a:rPr>
              <a:t>BRAIN HEALTH Scavenger Hunt!</a:t>
            </a:r>
            <a:endParaRPr lang="en-US" sz="2000" dirty="0">
              <a:solidFill>
                <a:prstClr val="white"/>
              </a:solidFill>
              <a:ea typeface="Open Sans Semibold" panose="020B0706030804020204" pitchFamily="34" charset="0"/>
              <a:cs typeface="Open Sans Semibold" panose="020B0706030804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28918" y="1706878"/>
            <a:ext cx="6334163" cy="5044448"/>
          </a:xfrm>
          <a:prstGeom prst="rect">
            <a:avLst/>
          </a:prstGeom>
        </p:spPr>
      </p:pic>
    </p:spTree>
    <p:extLst>
      <p:ext uri="{BB962C8B-B14F-4D97-AF65-F5344CB8AC3E}">
        <p14:creationId xmlns:p14="http://schemas.microsoft.com/office/powerpoint/2010/main" val="43295313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2756" y="327378"/>
            <a:ext cx="7262398" cy="922577"/>
          </a:xfrm>
        </p:spPr>
        <p:txBody>
          <a:bodyPr>
            <a:normAutofit fontScale="90000"/>
          </a:bodyPr>
          <a:lstStyle/>
          <a:p>
            <a:r>
              <a:rPr lang="en-US" sz="4800" b="1" dirty="0">
                <a:latin typeface="+mj-lt"/>
              </a:rPr>
              <a:t>Things that impact our brains </a:t>
            </a:r>
          </a:p>
        </p:txBody>
      </p:sp>
      <p:sp>
        <p:nvSpPr>
          <p:cNvPr id="3" name="Content Placeholder 2"/>
          <p:cNvSpPr>
            <a:spLocks noGrp="1"/>
          </p:cNvSpPr>
          <p:nvPr>
            <p:ph idx="1"/>
          </p:nvPr>
        </p:nvSpPr>
        <p:spPr>
          <a:xfrm>
            <a:off x="769690" y="1514607"/>
            <a:ext cx="11083643" cy="2763882"/>
          </a:xfrm>
          <a:solidFill>
            <a:schemeClr val="bg1"/>
          </a:solidFill>
        </p:spPr>
        <p:txBody>
          <a:bodyPr/>
          <a:lstStyle/>
          <a:p>
            <a:r>
              <a:rPr lang="en-US" b="1" dirty="0">
                <a:latin typeface="+mn-lt"/>
              </a:rPr>
              <a:t>ACEs (Adverse Childhood Experiences)</a:t>
            </a:r>
          </a:p>
          <a:p>
            <a:pPr lvl="1">
              <a:lnSpc>
                <a:spcPct val="150000"/>
              </a:lnSpc>
            </a:pPr>
            <a:r>
              <a:rPr lang="en-US" sz="2200" dirty="0">
                <a:latin typeface="+mn-lt"/>
                <a:ea typeface="Open Sans Semibold" panose="020B0706030804020204" pitchFamily="34" charset="0"/>
                <a:cs typeface="Open Sans Semibold" panose="020B0706030804020204" pitchFamily="34" charset="0"/>
              </a:rPr>
              <a:t>Brain Changes</a:t>
            </a:r>
          </a:p>
          <a:p>
            <a:pPr lvl="2">
              <a:lnSpc>
                <a:spcPct val="150000"/>
              </a:lnSpc>
            </a:pPr>
            <a:r>
              <a:rPr lang="en-US" sz="2200" dirty="0">
                <a:latin typeface="+mn-lt"/>
                <a:ea typeface="Open Sans Semibold" panose="020B0706030804020204" pitchFamily="34" charset="0"/>
                <a:cs typeface="Open Sans Semibold" panose="020B0706030804020204" pitchFamily="34" charset="0"/>
              </a:rPr>
              <a:t>The way the brain processes memory &amp; emotion, and how we deal with stress</a:t>
            </a:r>
          </a:p>
          <a:p>
            <a:pPr lvl="2">
              <a:lnSpc>
                <a:spcPct val="150000"/>
              </a:lnSpc>
            </a:pPr>
            <a:r>
              <a:rPr lang="en-US" sz="2200" dirty="0">
                <a:latin typeface="+mn-lt"/>
                <a:ea typeface="Open Sans Semibold" panose="020B0706030804020204" pitchFamily="34" charset="0"/>
                <a:cs typeface="Open Sans Semibold" panose="020B0706030804020204" pitchFamily="34" charset="0"/>
              </a:rPr>
              <a:t>Produce brain chemicals that lead to inflammation &amp; weaker connections in the brain</a:t>
            </a:r>
          </a:p>
          <a:p>
            <a:pPr lvl="2">
              <a:lnSpc>
                <a:spcPct val="150000"/>
              </a:lnSpc>
            </a:pPr>
            <a:r>
              <a:rPr lang="en-US" sz="2200" dirty="0">
                <a:latin typeface="+mn-lt"/>
                <a:ea typeface="Open Sans Semibold" panose="020B0706030804020204" pitchFamily="34" charset="0"/>
                <a:cs typeface="Open Sans Semibold" panose="020B0706030804020204" pitchFamily="34" charset="0"/>
              </a:rPr>
              <a:t>Change our telomeres – leads to faster cell aging, more diseases and shorter lives</a:t>
            </a:r>
          </a:p>
        </p:txBody>
      </p:sp>
      <p:sp>
        <p:nvSpPr>
          <p:cNvPr id="5" name="Oval Callout 2">
            <a:extLst>
              <a:ext uri="{FF2B5EF4-FFF2-40B4-BE49-F238E27FC236}">
                <a16:creationId xmlns:a16="http://schemas.microsoft.com/office/drawing/2014/main" id="{A692D2FE-B55D-486B-A583-1555E2EB9CC0}"/>
              </a:ext>
            </a:extLst>
          </p:cNvPr>
          <p:cNvSpPr/>
          <p:nvPr/>
        </p:nvSpPr>
        <p:spPr>
          <a:xfrm rot="10542483">
            <a:off x="2175756" y="4550727"/>
            <a:ext cx="2807307" cy="1527878"/>
          </a:xfrm>
          <a:prstGeom prst="wedgeEllipseCallout">
            <a:avLst/>
          </a:prstGeom>
          <a:solidFill>
            <a:srgbClr val="00A7A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a:extLst>
              <a:ext uri="{FF2B5EF4-FFF2-40B4-BE49-F238E27FC236}">
                <a16:creationId xmlns:a16="http://schemas.microsoft.com/office/drawing/2014/main" id="{707977F5-14FB-4050-8AD5-6D729933D05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21874" y="4829020"/>
            <a:ext cx="1592081" cy="1061387"/>
          </a:xfrm>
          <a:prstGeom prst="rect">
            <a:avLst/>
          </a:prstGeom>
        </p:spPr>
      </p:pic>
      <p:pic>
        <p:nvPicPr>
          <p:cNvPr id="5122" name="Picture 2">
            <a:extLst>
              <a:ext uri="{FF2B5EF4-FFF2-40B4-BE49-F238E27FC236}">
                <a16:creationId xmlns:a16="http://schemas.microsoft.com/office/drawing/2014/main" id="{715EBD22-4452-47BB-9F10-536DA17D6DA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21855" y="4543141"/>
            <a:ext cx="2952750" cy="15430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FBADFA8-BE3E-0F43-80FA-B08E0085B660}"/>
              </a:ext>
            </a:extLst>
          </p:cNvPr>
          <p:cNvPicPr>
            <a:picLocks noChangeAspect="1"/>
          </p:cNvPicPr>
          <p:nvPr/>
        </p:nvPicPr>
        <p:blipFill rotWithShape="1">
          <a:blip r:embed="rId5" cstate="screen">
            <a:clrChange>
              <a:clrFrom>
                <a:srgbClr val="000000">
                  <a:alpha val="0"/>
                </a:srgbClr>
              </a:clrFrom>
              <a:clrTo>
                <a:srgbClr val="000000">
                  <a:alpha val="0"/>
                </a:srgbClr>
              </a:clrTo>
            </a:clrChange>
            <a:extLst>
              <a:ext uri="{28A0092B-C50C-407E-A947-70E740481C1C}">
                <a14:useLocalDpi xmlns:a14="http://schemas.microsoft.com/office/drawing/2010/main"/>
              </a:ext>
            </a:extLst>
          </a:blip>
          <a:srcRect/>
          <a:stretch/>
        </p:blipFill>
        <p:spPr>
          <a:xfrm rot="16200000" flipH="1">
            <a:off x="-2666379" y="2617623"/>
            <a:ext cx="6872139" cy="1618041"/>
          </a:xfrm>
          <a:prstGeom prst="rect">
            <a:avLst/>
          </a:prstGeom>
        </p:spPr>
      </p:pic>
    </p:spTree>
    <p:extLst>
      <p:ext uri="{BB962C8B-B14F-4D97-AF65-F5344CB8AC3E}">
        <p14:creationId xmlns:p14="http://schemas.microsoft.com/office/powerpoint/2010/main" val="256671818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BADFA8-BE3E-0F43-80FA-B08E0085B660}"/>
              </a:ext>
            </a:extLst>
          </p:cNvPr>
          <p:cNvPicPr>
            <a:picLocks noChangeAspect="1"/>
          </p:cNvPicPr>
          <p:nvPr/>
        </p:nvPicPr>
        <p:blipFill rotWithShape="1">
          <a:blip r:embed="rId3" cstate="screen">
            <a:clrChange>
              <a:clrFrom>
                <a:srgbClr val="000000">
                  <a:alpha val="0"/>
                </a:srgbClr>
              </a:clrFrom>
              <a:clrTo>
                <a:srgbClr val="000000">
                  <a:alpha val="0"/>
                </a:srgbClr>
              </a:clrTo>
            </a:clrChange>
            <a:extLst>
              <a:ext uri="{28A0092B-C50C-407E-A947-70E740481C1C}">
                <a14:useLocalDpi xmlns:a14="http://schemas.microsoft.com/office/drawing/2010/main"/>
              </a:ext>
            </a:extLst>
          </a:blip>
          <a:srcRect/>
          <a:stretch/>
        </p:blipFill>
        <p:spPr>
          <a:xfrm rot="16200000" flipH="1">
            <a:off x="-2666379" y="2617623"/>
            <a:ext cx="6872139" cy="1618041"/>
          </a:xfrm>
          <a:prstGeom prst="rect">
            <a:avLst/>
          </a:prstGeom>
        </p:spPr>
      </p:pic>
      <p:sp>
        <p:nvSpPr>
          <p:cNvPr id="2" name="Title 1"/>
          <p:cNvSpPr>
            <a:spLocks noGrp="1"/>
          </p:cNvSpPr>
          <p:nvPr>
            <p:ph type="title" idx="4294967295"/>
          </p:nvPr>
        </p:nvSpPr>
        <p:spPr>
          <a:xfrm>
            <a:off x="2038269" y="242367"/>
            <a:ext cx="8428578" cy="1325562"/>
          </a:xfrm>
        </p:spPr>
        <p:txBody>
          <a:bodyPr/>
          <a:lstStyle/>
          <a:p>
            <a:r>
              <a:rPr lang="en-US" b="1" dirty="0">
                <a:solidFill>
                  <a:srgbClr val="1D5EAC"/>
                </a:solidFill>
                <a:latin typeface="+mn-lt"/>
              </a:rPr>
              <a:t>Things that impact our brains </a:t>
            </a:r>
          </a:p>
        </p:txBody>
      </p:sp>
      <p:sp>
        <p:nvSpPr>
          <p:cNvPr id="8" name="TextBox 7"/>
          <p:cNvSpPr txBox="1"/>
          <p:nvPr/>
        </p:nvSpPr>
        <p:spPr>
          <a:xfrm>
            <a:off x="2049039" y="1567929"/>
            <a:ext cx="3409651" cy="4448013"/>
          </a:xfrm>
          <a:prstGeom prst="rect">
            <a:avLst/>
          </a:prstGeom>
          <a:solidFill>
            <a:schemeClr val="bg1"/>
          </a:solidFill>
        </p:spPr>
        <p:txBody>
          <a:bodyPr wrap="none" rtlCol="0">
            <a:spAutoFit/>
          </a:bodyPr>
          <a:lstStyle/>
          <a:p>
            <a:pPr>
              <a:lnSpc>
                <a:spcPct val="150000"/>
              </a:lnSpc>
            </a:pPr>
            <a:r>
              <a:rPr lang="en-US" sz="3200" b="1" dirty="0">
                <a:solidFill>
                  <a:prstClr val="black"/>
                </a:solidFill>
                <a:ea typeface="Open Sans Semibold" panose="020B0706030804020204" pitchFamily="34" charset="0"/>
                <a:cs typeface="Open Sans Semibold" panose="020B0706030804020204" pitchFamily="34" charset="0"/>
              </a:rPr>
              <a:t>Inflammation</a:t>
            </a:r>
          </a:p>
          <a:p>
            <a:pPr>
              <a:lnSpc>
                <a:spcPct val="150000"/>
              </a:lnSpc>
            </a:pPr>
            <a:r>
              <a:rPr lang="en-US" sz="3200" b="1" dirty="0">
                <a:solidFill>
                  <a:prstClr val="black"/>
                </a:solidFill>
                <a:ea typeface="Open Sans Semibold" panose="020B0706030804020204" pitchFamily="34" charset="0"/>
                <a:cs typeface="Open Sans Semibold" panose="020B0706030804020204" pitchFamily="34" charset="0"/>
              </a:rPr>
              <a:t>Sedentary Lifestyle</a:t>
            </a:r>
          </a:p>
          <a:p>
            <a:pPr>
              <a:lnSpc>
                <a:spcPct val="150000"/>
              </a:lnSpc>
            </a:pPr>
            <a:r>
              <a:rPr lang="en-US" sz="3200" b="1" dirty="0">
                <a:solidFill>
                  <a:prstClr val="black"/>
                </a:solidFill>
                <a:ea typeface="Open Sans Semibold" panose="020B0706030804020204" pitchFamily="34" charset="0"/>
                <a:cs typeface="Open Sans Semibold" panose="020B0706030804020204" pitchFamily="34" charset="0"/>
              </a:rPr>
              <a:t>Genetics</a:t>
            </a:r>
          </a:p>
          <a:p>
            <a:pPr>
              <a:lnSpc>
                <a:spcPct val="150000"/>
              </a:lnSpc>
            </a:pPr>
            <a:r>
              <a:rPr lang="en-US" sz="3200" b="1" dirty="0">
                <a:solidFill>
                  <a:prstClr val="black"/>
                </a:solidFill>
                <a:ea typeface="Open Sans Semibold" panose="020B0706030804020204" pitchFamily="34" charset="0"/>
                <a:cs typeface="Open Sans Semibold" panose="020B0706030804020204" pitchFamily="34" charset="0"/>
              </a:rPr>
              <a:t>Toxins</a:t>
            </a:r>
          </a:p>
          <a:p>
            <a:pPr>
              <a:lnSpc>
                <a:spcPct val="150000"/>
              </a:lnSpc>
            </a:pPr>
            <a:r>
              <a:rPr lang="en-US" sz="3200" b="1" dirty="0">
                <a:solidFill>
                  <a:prstClr val="black"/>
                </a:solidFill>
                <a:ea typeface="Open Sans Semibold" panose="020B0706030804020204" pitchFamily="34" charset="0"/>
                <a:cs typeface="Open Sans Semibold" panose="020B0706030804020204" pitchFamily="34" charset="0"/>
              </a:rPr>
              <a:t>Mental Health</a:t>
            </a:r>
          </a:p>
          <a:p>
            <a:pPr>
              <a:lnSpc>
                <a:spcPct val="150000"/>
              </a:lnSpc>
            </a:pPr>
            <a:r>
              <a:rPr lang="en-US" sz="3200" b="1" dirty="0">
                <a:solidFill>
                  <a:prstClr val="black"/>
                </a:solidFill>
                <a:ea typeface="Open Sans Semibold" panose="020B0706030804020204" pitchFamily="34" charset="0"/>
                <a:cs typeface="Open Sans Semibold" panose="020B0706030804020204" pitchFamily="34" charset="0"/>
              </a:rPr>
              <a:t>Infections</a:t>
            </a:r>
          </a:p>
        </p:txBody>
      </p:sp>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49280" y="2000833"/>
            <a:ext cx="2735684" cy="18659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67937" y="2000833"/>
            <a:ext cx="2764509" cy="18659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49280" y="3954303"/>
            <a:ext cx="2735684" cy="18659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6" name="Picture 2" descr="Cheesecake, Quark, Cream, Cake"/>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567937" y="3960023"/>
            <a:ext cx="2764509" cy="18602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1297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BADFA8-BE3E-0F43-80FA-B08E0085B660}"/>
              </a:ext>
            </a:extLst>
          </p:cNvPr>
          <p:cNvPicPr>
            <a:picLocks noChangeAspect="1"/>
          </p:cNvPicPr>
          <p:nvPr/>
        </p:nvPicPr>
        <p:blipFill rotWithShape="1">
          <a:blip r:embed="rId3" cstate="screen">
            <a:clrChange>
              <a:clrFrom>
                <a:srgbClr val="000000">
                  <a:alpha val="0"/>
                </a:srgbClr>
              </a:clrFrom>
              <a:clrTo>
                <a:srgbClr val="000000">
                  <a:alpha val="0"/>
                </a:srgbClr>
              </a:clrTo>
            </a:clrChange>
            <a:extLst>
              <a:ext uri="{28A0092B-C50C-407E-A947-70E740481C1C}">
                <a14:useLocalDpi xmlns:a14="http://schemas.microsoft.com/office/drawing/2010/main"/>
              </a:ext>
            </a:extLst>
          </a:blip>
          <a:srcRect/>
          <a:stretch/>
        </p:blipFill>
        <p:spPr>
          <a:xfrm rot="16200000" flipH="1">
            <a:off x="-2666379" y="2617623"/>
            <a:ext cx="6872139" cy="1618041"/>
          </a:xfrm>
          <a:prstGeom prst="rect">
            <a:avLst/>
          </a:prstGeom>
        </p:spPr>
      </p:pic>
      <p:sp>
        <p:nvSpPr>
          <p:cNvPr id="2" name="Title 1"/>
          <p:cNvSpPr>
            <a:spLocks noGrp="1"/>
          </p:cNvSpPr>
          <p:nvPr>
            <p:ph type="title" idx="4294967295"/>
          </p:nvPr>
        </p:nvSpPr>
        <p:spPr>
          <a:xfrm>
            <a:off x="2312353" y="150813"/>
            <a:ext cx="9774237" cy="1325562"/>
          </a:xfrm>
        </p:spPr>
        <p:txBody>
          <a:bodyPr/>
          <a:lstStyle/>
          <a:p>
            <a:r>
              <a:rPr lang="en-US" b="1" dirty="0">
                <a:latin typeface="+mn-lt"/>
              </a:rPr>
              <a:t>Things that impact our brains </a:t>
            </a:r>
          </a:p>
        </p:txBody>
      </p:sp>
      <p:sp>
        <p:nvSpPr>
          <p:cNvPr id="8" name="TextBox 7"/>
          <p:cNvSpPr txBox="1"/>
          <p:nvPr/>
        </p:nvSpPr>
        <p:spPr>
          <a:xfrm>
            <a:off x="2312353" y="1804147"/>
            <a:ext cx="4939173" cy="3709349"/>
          </a:xfrm>
          <a:prstGeom prst="rect">
            <a:avLst/>
          </a:prstGeom>
          <a:noFill/>
        </p:spPr>
        <p:txBody>
          <a:bodyPr wrap="none" rtlCol="0">
            <a:spAutoFit/>
          </a:bodyPr>
          <a:lstStyle/>
          <a:p>
            <a:pPr>
              <a:lnSpc>
                <a:spcPct val="150000"/>
              </a:lnSpc>
            </a:pPr>
            <a:r>
              <a:rPr lang="en-US" sz="3200" b="1" dirty="0" err="1">
                <a:solidFill>
                  <a:prstClr val="black"/>
                </a:solidFill>
                <a:ea typeface="Open Sans Semibold" panose="020B0706030804020204" pitchFamily="34" charset="0"/>
                <a:cs typeface="Open Sans Semibold" panose="020B0706030804020204" pitchFamily="34" charset="0"/>
              </a:rPr>
              <a:t>Neurohormone</a:t>
            </a:r>
            <a:r>
              <a:rPr lang="en-US" sz="3200" b="1" dirty="0">
                <a:solidFill>
                  <a:prstClr val="black"/>
                </a:solidFill>
                <a:ea typeface="Open Sans Semibold" panose="020B0706030804020204" pitchFamily="34" charset="0"/>
                <a:cs typeface="Open Sans Semibold" panose="020B0706030804020204" pitchFamily="34" charset="0"/>
              </a:rPr>
              <a:t> Deficiencies</a:t>
            </a:r>
          </a:p>
          <a:p>
            <a:pPr>
              <a:lnSpc>
                <a:spcPct val="150000"/>
              </a:lnSpc>
            </a:pPr>
            <a:r>
              <a:rPr lang="en-US" sz="3200" b="1" dirty="0">
                <a:solidFill>
                  <a:prstClr val="black"/>
                </a:solidFill>
                <a:ea typeface="Open Sans Semibold" panose="020B0706030804020204" pitchFamily="34" charset="0"/>
                <a:cs typeface="Open Sans Semibold" panose="020B0706030804020204" pitchFamily="34" charset="0"/>
              </a:rPr>
              <a:t>Obesity</a:t>
            </a:r>
          </a:p>
          <a:p>
            <a:pPr>
              <a:lnSpc>
                <a:spcPct val="150000"/>
              </a:lnSpc>
            </a:pPr>
            <a:r>
              <a:rPr lang="en-US" sz="3200" b="1" dirty="0">
                <a:solidFill>
                  <a:prstClr val="black"/>
                </a:solidFill>
                <a:ea typeface="Open Sans Semibold" panose="020B0706030804020204" pitchFamily="34" charset="0"/>
                <a:cs typeface="Open Sans Semibold" panose="020B0706030804020204" pitchFamily="34" charset="0"/>
              </a:rPr>
              <a:t>Diabetes</a:t>
            </a:r>
          </a:p>
          <a:p>
            <a:pPr>
              <a:lnSpc>
                <a:spcPct val="150000"/>
              </a:lnSpc>
            </a:pPr>
            <a:r>
              <a:rPr lang="en-US" sz="3200" b="1" dirty="0">
                <a:solidFill>
                  <a:prstClr val="black"/>
                </a:solidFill>
                <a:ea typeface="Open Sans Semibold" panose="020B0706030804020204" pitchFamily="34" charset="0"/>
                <a:cs typeface="Open Sans Semibold" panose="020B0706030804020204" pitchFamily="34" charset="0"/>
              </a:rPr>
              <a:t>Poor Sleep </a:t>
            </a:r>
          </a:p>
          <a:p>
            <a:pPr>
              <a:lnSpc>
                <a:spcPct val="150000"/>
              </a:lnSpc>
            </a:pPr>
            <a:r>
              <a:rPr lang="en-US" sz="3200" b="1" dirty="0">
                <a:solidFill>
                  <a:prstClr val="black"/>
                </a:solidFill>
                <a:ea typeface="Open Sans Semibold" panose="020B0706030804020204" pitchFamily="34" charset="0"/>
                <a:cs typeface="Open Sans Semibold" panose="020B0706030804020204" pitchFamily="34" charset="0"/>
              </a:rPr>
              <a:t>Lack of New Learning</a:t>
            </a:r>
          </a:p>
        </p:txBody>
      </p:sp>
      <p:pic>
        <p:nvPicPr>
          <p:cNvPr id="3" name="Picture 2"/>
          <p:cNvPicPr>
            <a:picLocks noChangeAspect="1"/>
          </p:cNvPicPr>
          <p:nvPr/>
        </p:nvPicPr>
        <p:blipFill>
          <a:blip r:embed="rId4"/>
          <a:stretch>
            <a:fillRect/>
          </a:stretch>
        </p:blipFill>
        <p:spPr>
          <a:xfrm>
            <a:off x="7211012" y="1476375"/>
            <a:ext cx="4047132" cy="2424416"/>
          </a:xfrm>
          <a:prstGeom prst="ellipse">
            <a:avLst/>
          </a:prstGeom>
          <a:ln>
            <a:noFill/>
          </a:ln>
          <a:effectLst>
            <a:softEdge rad="112500"/>
          </a:effectLst>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03915" y="3988340"/>
            <a:ext cx="4254229" cy="2393004"/>
          </a:xfrm>
          <a:prstGeom prst="ellipse">
            <a:avLst/>
          </a:prstGeom>
          <a:ln>
            <a:noFill/>
          </a:ln>
          <a:effectLst>
            <a:softEdge rad="112500"/>
          </a:effectLst>
        </p:spPr>
      </p:pic>
    </p:spTree>
    <p:extLst>
      <p:ext uri="{BB962C8B-B14F-4D97-AF65-F5344CB8AC3E}">
        <p14:creationId xmlns:p14="http://schemas.microsoft.com/office/powerpoint/2010/main" val="17538203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209"/>
            <a:ext cx="4251960" cy="1045052"/>
          </a:xfrm>
          <a:solidFill>
            <a:srgbClr val="1D5EAC"/>
          </a:solidFill>
        </p:spPr>
        <p:txBody>
          <a:bodyPr/>
          <a:lstStyle/>
          <a:p>
            <a:pPr algn="ctr"/>
            <a:r>
              <a:rPr lang="en-US" b="1" dirty="0">
                <a:solidFill>
                  <a:schemeClr val="bg1"/>
                </a:solidFill>
              </a:rPr>
              <a:t>Brain Injuries</a:t>
            </a:r>
          </a:p>
        </p:txBody>
      </p:sp>
      <p:pic>
        <p:nvPicPr>
          <p:cNvPr id="6146" name="Picture 2" descr="Brain injury can be treated effectively at JBER clinic &gt; Pacific ...">
            <a:extLst>
              <a:ext uri="{FF2B5EF4-FFF2-40B4-BE49-F238E27FC236}">
                <a16:creationId xmlns:a16="http://schemas.microsoft.com/office/drawing/2014/main" id="{A2BBFA53-28DC-4DE0-8868-8D76A0CCA56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67131" y="3144114"/>
            <a:ext cx="3624555" cy="272891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7E0C0E85-5795-434A-A677-C1C339B18A5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732735" y="2101126"/>
            <a:ext cx="2993571" cy="377190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a:extLst>
              <a:ext uri="{FF2B5EF4-FFF2-40B4-BE49-F238E27FC236}">
                <a16:creationId xmlns:a16="http://schemas.microsoft.com/office/drawing/2014/main" id="{25DF7960-8B68-451A-BADB-641E95BF72D9}"/>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898072" y="3489158"/>
            <a:ext cx="3067050" cy="238386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410AE21-27E3-478D-ABE0-F2A28BC1A536}"/>
              </a:ext>
            </a:extLst>
          </p:cNvPr>
          <p:cNvSpPr txBox="1"/>
          <p:nvPr/>
        </p:nvSpPr>
        <p:spPr>
          <a:xfrm>
            <a:off x="822960" y="1598771"/>
            <a:ext cx="3615862" cy="1384995"/>
          </a:xfrm>
          <a:prstGeom prst="rect">
            <a:avLst/>
          </a:prstGeom>
          <a:noFill/>
        </p:spPr>
        <p:txBody>
          <a:bodyPr wrap="none" rtlCol="0">
            <a:spAutoFit/>
          </a:bodyPr>
          <a:lstStyle/>
          <a:p>
            <a:r>
              <a:rPr lang="en-US" sz="2800" dirty="0">
                <a:solidFill>
                  <a:prstClr val="black"/>
                </a:solidFill>
                <a:latin typeface="Open Sans Semibold" panose="020B0706030804020204" pitchFamily="34" charset="0"/>
                <a:ea typeface="Open Sans Semibold" panose="020B0706030804020204" pitchFamily="34" charset="0"/>
                <a:cs typeface="Open Sans Semibold" panose="020B0706030804020204" pitchFamily="34" charset="0"/>
              </a:rPr>
              <a:t>Traumatic brain injury</a:t>
            </a:r>
          </a:p>
          <a:p>
            <a:r>
              <a:rPr lang="en-US" sz="2800" dirty="0">
                <a:solidFill>
                  <a:prstClr val="black"/>
                </a:solidFill>
                <a:latin typeface="Open Sans Semibold" panose="020B0706030804020204" pitchFamily="34" charset="0"/>
                <a:ea typeface="Open Sans Semibold" panose="020B0706030804020204" pitchFamily="34" charset="0"/>
                <a:cs typeface="Open Sans Semibold" panose="020B0706030804020204" pitchFamily="34" charset="0"/>
              </a:rPr>
              <a:t>Stroke</a:t>
            </a:r>
          </a:p>
          <a:p>
            <a:r>
              <a:rPr lang="en-US" sz="2800" dirty="0">
                <a:solidFill>
                  <a:prstClr val="black"/>
                </a:solidFill>
                <a:latin typeface="Open Sans Semibold" panose="020B0706030804020204" pitchFamily="34" charset="0"/>
                <a:ea typeface="Open Sans Semibold" panose="020B0706030804020204" pitchFamily="34" charset="0"/>
                <a:cs typeface="Open Sans Semibold" panose="020B0706030804020204" pitchFamily="34" charset="0"/>
              </a:rPr>
              <a:t>Tumor, </a:t>
            </a:r>
            <a:r>
              <a:rPr lang="en-US" sz="2800" dirty="0" err="1">
                <a:solidFill>
                  <a:prstClr val="black"/>
                </a:solidFill>
                <a:latin typeface="Open Sans Semibold" panose="020B0706030804020204" pitchFamily="34" charset="0"/>
                <a:ea typeface="Open Sans Semibold" panose="020B0706030804020204" pitchFamily="34" charset="0"/>
                <a:cs typeface="Open Sans Semibold" panose="020B0706030804020204" pitchFamily="34" charset="0"/>
              </a:rPr>
              <a:t>etc</a:t>
            </a:r>
            <a:endParaRPr lang="en-US" sz="2800" dirty="0">
              <a:solidFill>
                <a:prstClr val="black"/>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Tree>
    <p:extLst>
      <p:ext uri="{BB962C8B-B14F-4D97-AF65-F5344CB8AC3E}">
        <p14:creationId xmlns:p14="http://schemas.microsoft.com/office/powerpoint/2010/main" val="5593904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pic>
        <p:nvPicPr>
          <p:cNvPr id="546" name="Google Shape;546;p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6690" y="-16933"/>
            <a:ext cx="12192000" cy="6874933"/>
          </a:xfrm>
          <a:prstGeom prst="rect">
            <a:avLst/>
          </a:prstGeom>
          <a:noFill/>
          <a:ln>
            <a:noFill/>
          </a:ln>
        </p:spPr>
      </p:pic>
      <p:sp>
        <p:nvSpPr>
          <p:cNvPr id="548" name="Google Shape;548;p8"/>
          <p:cNvSpPr/>
          <p:nvPr/>
        </p:nvSpPr>
        <p:spPr>
          <a:xfrm>
            <a:off x="0" y="216778"/>
            <a:ext cx="6863615" cy="950634"/>
          </a:xfrm>
          <a:prstGeom prst="rect">
            <a:avLst/>
          </a:prstGeom>
          <a:solidFill>
            <a:srgbClr val="1D5EAC"/>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E5595"/>
              </a:solidFill>
              <a:latin typeface="Calibri"/>
              <a:ea typeface="Calibri"/>
              <a:cs typeface="Calibri"/>
              <a:sym typeface="Calibri"/>
            </a:endParaRPr>
          </a:p>
        </p:txBody>
      </p:sp>
      <p:sp>
        <p:nvSpPr>
          <p:cNvPr id="549" name="Google Shape;549;p8"/>
          <p:cNvSpPr txBox="1"/>
          <p:nvPr/>
        </p:nvSpPr>
        <p:spPr>
          <a:xfrm>
            <a:off x="226637" y="274708"/>
            <a:ext cx="4135502"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dirty="0">
                <a:solidFill>
                  <a:srgbClr val="FFFFFF"/>
                </a:solidFill>
                <a:latin typeface="Calibri"/>
                <a:ea typeface="Calibri"/>
                <a:cs typeface="Calibri"/>
                <a:sym typeface="Calibri"/>
              </a:rPr>
              <a:t>Can also Include:</a:t>
            </a:r>
            <a:endParaRPr sz="4000" b="1" i="0" u="none" strike="noStrike" cap="none" dirty="0">
              <a:solidFill>
                <a:srgbClr val="FFFFFF"/>
              </a:solidFill>
              <a:latin typeface="Calibri"/>
              <a:ea typeface="Calibri"/>
              <a:cs typeface="Calibri"/>
              <a:sym typeface="Calibri"/>
            </a:endParaRPr>
          </a:p>
        </p:txBody>
      </p:sp>
      <p:sp>
        <p:nvSpPr>
          <p:cNvPr id="550" name="Google Shape;550;p8"/>
          <p:cNvSpPr txBox="1"/>
          <p:nvPr/>
        </p:nvSpPr>
        <p:spPr>
          <a:xfrm>
            <a:off x="256573" y="1381236"/>
            <a:ext cx="7381914" cy="5262939"/>
          </a:xfrm>
          <a:prstGeom prst="rect">
            <a:avLst/>
          </a:prstGeom>
          <a:solidFill>
            <a:schemeClr val="lt1"/>
          </a:solidFill>
          <a:ln>
            <a:noFill/>
          </a:ln>
        </p:spPr>
        <p:txBody>
          <a:bodyPr spcFirstLastPara="1" wrap="square" lIns="91425" tIns="45700" rIns="91425" bIns="45700" anchor="t" anchorCtr="0">
            <a:spAutoFit/>
          </a:bodyPr>
          <a:lstStyle/>
          <a:p>
            <a:pPr marL="457200" marR="0" lvl="0" indent="-457200" algn="l" rtl="0">
              <a:lnSpc>
                <a:spcPct val="150000"/>
              </a:lnSpc>
              <a:spcBef>
                <a:spcPts val="0"/>
              </a:spcBef>
              <a:spcAft>
                <a:spcPts val="0"/>
              </a:spcAft>
              <a:buClr>
                <a:schemeClr val="dk1"/>
              </a:buClr>
              <a:buSzPts val="2800"/>
              <a:buFont typeface="Calibri"/>
              <a:buChar char="•"/>
            </a:pPr>
            <a:r>
              <a:rPr lang="en-US" sz="2800" b="0" i="0" u="none" strike="noStrike" cap="none" dirty="0">
                <a:solidFill>
                  <a:schemeClr val="dk1"/>
                </a:solidFill>
                <a:latin typeface="Calibri"/>
                <a:ea typeface="Calibri"/>
                <a:cs typeface="Calibri"/>
                <a:sym typeface="Calibri"/>
              </a:rPr>
              <a:t>Repeatedly smacking someone in the back of the head</a:t>
            </a:r>
            <a:endParaRPr sz="1400" b="0" i="0" u="none" strike="noStrike" cap="none" dirty="0">
              <a:solidFill>
                <a:srgbClr val="000000"/>
              </a:solidFill>
              <a:latin typeface="Arial"/>
              <a:ea typeface="Arial"/>
              <a:cs typeface="Arial"/>
              <a:sym typeface="Arial"/>
            </a:endParaRPr>
          </a:p>
          <a:p>
            <a:pPr marL="457200" marR="0" lvl="0" indent="-457200" algn="l" rtl="0">
              <a:lnSpc>
                <a:spcPct val="150000"/>
              </a:lnSpc>
              <a:spcBef>
                <a:spcPts val="0"/>
              </a:spcBef>
              <a:spcAft>
                <a:spcPts val="0"/>
              </a:spcAft>
              <a:buClr>
                <a:schemeClr val="dk1"/>
              </a:buClr>
              <a:buSzPts val="2800"/>
              <a:buFont typeface="Calibri"/>
              <a:buChar char="•"/>
            </a:pPr>
            <a:r>
              <a:rPr lang="en-US" sz="2800" b="0" i="0" u="none" strike="noStrike" cap="none" dirty="0">
                <a:solidFill>
                  <a:schemeClr val="dk1"/>
                </a:solidFill>
                <a:latin typeface="Calibri"/>
                <a:ea typeface="Calibri"/>
                <a:cs typeface="Calibri"/>
                <a:sym typeface="Calibri"/>
              </a:rPr>
              <a:t>Throwing someone against a wall</a:t>
            </a:r>
            <a:endParaRPr sz="1400" b="0" i="0" u="none" strike="noStrike" cap="none" dirty="0">
              <a:solidFill>
                <a:srgbClr val="000000"/>
              </a:solidFill>
              <a:latin typeface="Arial"/>
              <a:ea typeface="Arial"/>
              <a:cs typeface="Arial"/>
              <a:sym typeface="Arial"/>
            </a:endParaRPr>
          </a:p>
          <a:p>
            <a:pPr marL="457200" marR="0" lvl="0" indent="-457200" algn="l" rtl="0">
              <a:lnSpc>
                <a:spcPct val="150000"/>
              </a:lnSpc>
              <a:spcBef>
                <a:spcPts val="0"/>
              </a:spcBef>
              <a:spcAft>
                <a:spcPts val="0"/>
              </a:spcAft>
              <a:buClr>
                <a:schemeClr val="dk1"/>
              </a:buClr>
              <a:buSzPts val="2800"/>
              <a:buFont typeface="Calibri"/>
              <a:buChar char="•"/>
            </a:pPr>
            <a:r>
              <a:rPr lang="en-US" sz="2800" b="0" i="0" u="none" strike="noStrike" cap="none" dirty="0">
                <a:solidFill>
                  <a:schemeClr val="dk1"/>
                </a:solidFill>
                <a:latin typeface="Calibri"/>
                <a:ea typeface="Calibri"/>
                <a:cs typeface="Calibri"/>
                <a:sym typeface="Calibri"/>
              </a:rPr>
              <a:t>Punching them in the face</a:t>
            </a:r>
            <a:endParaRPr sz="1400" b="0" i="0" u="none" strike="noStrike" cap="none" dirty="0">
              <a:solidFill>
                <a:srgbClr val="000000"/>
              </a:solidFill>
              <a:latin typeface="Arial"/>
              <a:ea typeface="Arial"/>
              <a:cs typeface="Arial"/>
              <a:sym typeface="Arial"/>
            </a:endParaRPr>
          </a:p>
          <a:p>
            <a:pPr marL="457200" marR="0" lvl="0" indent="-457200" algn="l" rtl="0">
              <a:lnSpc>
                <a:spcPct val="150000"/>
              </a:lnSpc>
              <a:spcBef>
                <a:spcPts val="0"/>
              </a:spcBef>
              <a:spcAft>
                <a:spcPts val="0"/>
              </a:spcAft>
              <a:buClr>
                <a:schemeClr val="dk1"/>
              </a:buClr>
              <a:buSzPts val="2800"/>
              <a:buFont typeface="Calibri"/>
              <a:buChar char="•"/>
            </a:pPr>
            <a:r>
              <a:rPr lang="en-US" sz="2800" b="0" i="0" u="none" strike="noStrike" cap="none" dirty="0">
                <a:solidFill>
                  <a:schemeClr val="dk1"/>
                </a:solidFill>
                <a:latin typeface="Calibri"/>
                <a:ea typeface="Calibri"/>
                <a:cs typeface="Calibri"/>
                <a:sym typeface="Calibri"/>
              </a:rPr>
              <a:t>Falling off a bed</a:t>
            </a:r>
            <a:endParaRPr sz="1400" b="0" i="0" u="none" strike="noStrike" cap="none" dirty="0">
              <a:solidFill>
                <a:srgbClr val="000000"/>
              </a:solidFill>
              <a:latin typeface="Arial"/>
              <a:ea typeface="Arial"/>
              <a:cs typeface="Arial"/>
              <a:sym typeface="Arial"/>
            </a:endParaRPr>
          </a:p>
          <a:p>
            <a:pPr marL="457200" marR="0" lvl="0" indent="-457200" algn="l" rtl="0">
              <a:lnSpc>
                <a:spcPct val="150000"/>
              </a:lnSpc>
              <a:spcBef>
                <a:spcPts val="0"/>
              </a:spcBef>
              <a:spcAft>
                <a:spcPts val="0"/>
              </a:spcAft>
              <a:buClr>
                <a:schemeClr val="dk1"/>
              </a:buClr>
              <a:buSzPts val="2800"/>
              <a:buFont typeface="Calibri"/>
              <a:buChar char="•"/>
            </a:pPr>
            <a:r>
              <a:rPr lang="en-US" sz="2800" b="0" i="0" u="none" strike="noStrike" cap="none" dirty="0">
                <a:solidFill>
                  <a:schemeClr val="dk1"/>
                </a:solidFill>
                <a:latin typeface="Calibri"/>
                <a:ea typeface="Calibri"/>
                <a:cs typeface="Calibri"/>
                <a:sym typeface="Calibri"/>
              </a:rPr>
              <a:t>Whiplash from a car accident or being pushed</a:t>
            </a:r>
            <a:endParaRPr sz="1400" b="0" i="0" u="none" strike="noStrike" cap="none" dirty="0">
              <a:solidFill>
                <a:srgbClr val="000000"/>
              </a:solidFill>
              <a:latin typeface="Arial"/>
              <a:ea typeface="Arial"/>
              <a:cs typeface="Arial"/>
              <a:sym typeface="Arial"/>
            </a:endParaRPr>
          </a:p>
          <a:p>
            <a:pPr marL="457200" marR="0" lvl="0" indent="-457200" algn="l" rtl="0">
              <a:lnSpc>
                <a:spcPct val="150000"/>
              </a:lnSpc>
              <a:spcBef>
                <a:spcPts val="0"/>
              </a:spcBef>
              <a:spcAft>
                <a:spcPts val="0"/>
              </a:spcAft>
              <a:buClr>
                <a:schemeClr val="dk1"/>
              </a:buClr>
              <a:buSzPts val="2800"/>
              <a:buFont typeface="Calibri"/>
              <a:buChar char="•"/>
            </a:pPr>
            <a:r>
              <a:rPr lang="en-US" sz="2800" b="0" i="0" u="none" strike="noStrike" cap="none" dirty="0">
                <a:solidFill>
                  <a:schemeClr val="dk1"/>
                </a:solidFill>
                <a:latin typeface="Calibri"/>
                <a:ea typeface="Calibri"/>
                <a:cs typeface="Calibri"/>
                <a:sym typeface="Calibri"/>
              </a:rPr>
              <a:t>Strangulation</a:t>
            </a:r>
            <a:endParaRPr sz="1400" b="0" i="0" u="none" strike="noStrike" cap="none" dirty="0">
              <a:solidFill>
                <a:srgbClr val="000000"/>
              </a:solidFill>
              <a:latin typeface="Arial"/>
              <a:ea typeface="Arial"/>
              <a:cs typeface="Arial"/>
              <a:sym typeface="Arial"/>
            </a:endParaRPr>
          </a:p>
          <a:p>
            <a:pPr marL="457200" marR="0" lvl="0" indent="-457200" algn="l" rtl="0">
              <a:lnSpc>
                <a:spcPct val="150000"/>
              </a:lnSpc>
              <a:spcBef>
                <a:spcPts val="0"/>
              </a:spcBef>
              <a:spcAft>
                <a:spcPts val="0"/>
              </a:spcAft>
              <a:buClr>
                <a:schemeClr val="dk1"/>
              </a:buClr>
              <a:buSzPts val="2800"/>
              <a:buFont typeface="Calibri"/>
              <a:buChar char="•"/>
            </a:pPr>
            <a:r>
              <a:rPr lang="en-US" sz="2800" b="0" i="0" u="none" strike="noStrike" cap="none" dirty="0">
                <a:solidFill>
                  <a:schemeClr val="dk1"/>
                </a:solidFill>
                <a:latin typeface="Calibri"/>
                <a:ea typeface="Calibri"/>
                <a:cs typeface="Calibri"/>
                <a:sym typeface="Calibri"/>
              </a:rPr>
              <a:t>Being physically bullied at school</a:t>
            </a:r>
            <a:endParaRPr sz="2800" b="0" i="0" u="none" strike="noStrike" cap="none" dirty="0">
              <a:solidFill>
                <a:schemeClr val="dk1"/>
              </a:solidFill>
              <a:latin typeface="Calibri"/>
              <a:ea typeface="Calibri"/>
              <a:cs typeface="Calibri"/>
              <a:sym typeface="Calibri"/>
            </a:endParaRPr>
          </a:p>
        </p:txBody>
      </p:sp>
      <p:pic>
        <p:nvPicPr>
          <p:cNvPr id="551" name="Google Shape;551;p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766773" y="628651"/>
            <a:ext cx="4313631" cy="6069724"/>
          </a:xfrm>
          <a:prstGeom prst="rect">
            <a:avLst/>
          </a:prstGeom>
          <a:noFill/>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6503006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522;p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12192000" cy="6874933"/>
          </a:xfrm>
          <a:prstGeom prst="rect">
            <a:avLst/>
          </a:prstGeom>
          <a:noFill/>
          <a:ln>
            <a:noFill/>
          </a:ln>
        </p:spPr>
      </p:pic>
      <p:pic>
        <p:nvPicPr>
          <p:cNvPr id="2" name="Picture 1"/>
          <p:cNvPicPr>
            <a:picLocks noChangeAspect="1"/>
          </p:cNvPicPr>
          <p:nvPr/>
        </p:nvPicPr>
        <p:blipFill>
          <a:blip r:embed="rId4"/>
          <a:stretch>
            <a:fillRect/>
          </a:stretch>
        </p:blipFill>
        <p:spPr>
          <a:xfrm>
            <a:off x="6496976" y="951023"/>
            <a:ext cx="5270209" cy="5116336"/>
          </a:xfrm>
          <a:prstGeom prst="rect">
            <a:avLst/>
          </a:prstGeom>
        </p:spPr>
      </p:pic>
      <p:pic>
        <p:nvPicPr>
          <p:cNvPr id="3" name="Picture 2"/>
          <p:cNvPicPr>
            <a:picLocks noChangeAspect="1"/>
          </p:cNvPicPr>
          <p:nvPr/>
        </p:nvPicPr>
        <p:blipFill>
          <a:blip r:embed="rId5"/>
          <a:stretch>
            <a:fillRect/>
          </a:stretch>
        </p:blipFill>
        <p:spPr>
          <a:xfrm>
            <a:off x="439375" y="951023"/>
            <a:ext cx="5429794" cy="5124368"/>
          </a:xfrm>
          <a:prstGeom prst="rect">
            <a:avLst/>
          </a:prstGeom>
        </p:spPr>
      </p:pic>
      <p:sp>
        <p:nvSpPr>
          <p:cNvPr id="5" name="TextBox 4"/>
          <p:cNvSpPr txBox="1"/>
          <p:nvPr/>
        </p:nvSpPr>
        <p:spPr>
          <a:xfrm>
            <a:off x="1831634" y="227843"/>
            <a:ext cx="2486130" cy="584775"/>
          </a:xfrm>
          <a:prstGeom prst="rect">
            <a:avLst/>
          </a:prstGeom>
          <a:solidFill>
            <a:schemeClr val="bg1"/>
          </a:solidFill>
        </p:spPr>
        <p:txBody>
          <a:bodyPr wrap="none" rtlCol="0">
            <a:spAutoFit/>
          </a:bodyPr>
          <a:lstStyle/>
          <a:p>
            <a:r>
              <a:rPr lang="en-US" sz="3200" b="1" dirty="0">
                <a:solidFill>
                  <a:prstClr val="black"/>
                </a:solidFill>
                <a:ea typeface="Open Sans Semibold" panose="020B0706030804020204" pitchFamily="34" charset="0"/>
                <a:cs typeface="Open Sans Semibold" panose="020B0706030804020204" pitchFamily="34" charset="0"/>
              </a:rPr>
              <a:t>Healthy Brain</a:t>
            </a:r>
          </a:p>
        </p:txBody>
      </p:sp>
      <p:sp>
        <p:nvSpPr>
          <p:cNvPr id="6" name="TextBox 5"/>
          <p:cNvSpPr txBox="1"/>
          <p:nvPr/>
        </p:nvSpPr>
        <p:spPr>
          <a:xfrm>
            <a:off x="6730717" y="227842"/>
            <a:ext cx="4439229" cy="584775"/>
          </a:xfrm>
          <a:prstGeom prst="rect">
            <a:avLst/>
          </a:prstGeom>
          <a:solidFill>
            <a:schemeClr val="bg1"/>
          </a:solidFill>
        </p:spPr>
        <p:txBody>
          <a:bodyPr wrap="none" rtlCol="0">
            <a:spAutoFit/>
          </a:bodyPr>
          <a:lstStyle/>
          <a:p>
            <a:r>
              <a:rPr lang="en-US" sz="3200" b="1" dirty="0">
                <a:solidFill>
                  <a:prstClr val="black"/>
                </a:solidFill>
                <a:ea typeface="Open Sans Semibold" panose="020B0706030804020204" pitchFamily="34" charset="0"/>
                <a:cs typeface="Open Sans Semibold" panose="020B0706030804020204" pitchFamily="34" charset="0"/>
              </a:rPr>
              <a:t>Brain on Alcohol &amp; Drugs</a:t>
            </a:r>
          </a:p>
        </p:txBody>
      </p:sp>
      <p:sp>
        <p:nvSpPr>
          <p:cNvPr id="7" name="TextBox 6"/>
          <p:cNvSpPr txBox="1"/>
          <p:nvPr/>
        </p:nvSpPr>
        <p:spPr>
          <a:xfrm>
            <a:off x="9802834" y="6303268"/>
            <a:ext cx="1764907" cy="369332"/>
          </a:xfrm>
          <a:prstGeom prst="rect">
            <a:avLst/>
          </a:prstGeom>
          <a:solidFill>
            <a:schemeClr val="bg1"/>
          </a:solidFill>
        </p:spPr>
        <p:txBody>
          <a:bodyPr wrap="none" rtlCol="0">
            <a:spAutoFit/>
          </a:bodyPr>
          <a:lstStyle/>
          <a:p>
            <a:r>
              <a:rPr lang="en-US" dirty="0">
                <a:solidFill>
                  <a:prstClr val="black"/>
                </a:solidFill>
                <a:ea typeface="Open Sans Light" panose="020B0604020202020204" charset="0"/>
                <a:cs typeface="Open Sans Light" panose="020B0604020202020204" charset="0"/>
              </a:rPr>
              <a:t>Amenclinics.com</a:t>
            </a:r>
          </a:p>
        </p:txBody>
      </p:sp>
    </p:spTree>
    <p:extLst>
      <p:ext uri="{BB962C8B-B14F-4D97-AF65-F5344CB8AC3E}">
        <p14:creationId xmlns:p14="http://schemas.microsoft.com/office/powerpoint/2010/main" val="23267868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522;p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5314" y="1"/>
            <a:ext cx="12322628" cy="6857999"/>
          </a:xfrm>
          <a:prstGeom prst="rect">
            <a:avLst/>
          </a:prstGeom>
          <a:noFill/>
          <a:ln>
            <a:noFill/>
          </a:ln>
        </p:spPr>
      </p:pic>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687154" y="120830"/>
            <a:ext cx="2604506" cy="6570617"/>
          </a:xfrm>
          <a:prstGeom prst="rect">
            <a:avLst/>
          </a:prstGeom>
        </p:spPr>
      </p:pic>
      <p:sp>
        <p:nvSpPr>
          <p:cNvPr id="5" name="Rectangle 4"/>
          <p:cNvSpPr/>
          <p:nvPr/>
        </p:nvSpPr>
        <p:spPr>
          <a:xfrm>
            <a:off x="-41088" y="589313"/>
            <a:ext cx="6243767" cy="790452"/>
          </a:xfrm>
          <a:prstGeom prst="rect">
            <a:avLst/>
          </a:prstGeom>
          <a:solidFill>
            <a:srgbClr val="1D5EA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We CAN change our brains!</a:t>
            </a:r>
          </a:p>
        </p:txBody>
      </p:sp>
      <p:sp>
        <p:nvSpPr>
          <p:cNvPr id="6" name="TextBox 5"/>
          <p:cNvSpPr txBox="1"/>
          <p:nvPr/>
        </p:nvSpPr>
        <p:spPr>
          <a:xfrm>
            <a:off x="492531" y="1874728"/>
            <a:ext cx="6051632" cy="3108543"/>
          </a:xfrm>
          <a:prstGeom prst="rect">
            <a:avLst/>
          </a:prstGeom>
          <a:solidFill>
            <a:schemeClr val="bg1"/>
          </a:solidFill>
        </p:spPr>
        <p:txBody>
          <a:bodyPr wrap="square" rtlCol="0">
            <a:spAutoFit/>
          </a:bodyPr>
          <a:lstStyle/>
          <a:p>
            <a:r>
              <a:rPr lang="en-US" sz="2800" b="1" dirty="0">
                <a:solidFill>
                  <a:prstClr val="black"/>
                </a:solidFill>
                <a:latin typeface="Open Sans Light" panose="020B0604020202020204" charset="0"/>
                <a:ea typeface="Open Sans Light" panose="020B0604020202020204" charset="0"/>
                <a:cs typeface="Open Sans Light" panose="020B0604020202020204" charset="0"/>
              </a:rPr>
              <a:t>What we’re seeing in this brain</a:t>
            </a:r>
          </a:p>
          <a:p>
            <a:endParaRPr lang="en-US" sz="2800" b="1" dirty="0">
              <a:solidFill>
                <a:prstClr val="black"/>
              </a:solidFill>
              <a:latin typeface="Open Sans Light" panose="020B0604020202020204" charset="0"/>
              <a:ea typeface="Open Sans Light" panose="020B0604020202020204" charset="0"/>
              <a:cs typeface="Open Sans Light" panose="020B0604020202020204" charset="0"/>
            </a:endParaRPr>
          </a:p>
          <a:p>
            <a:pPr marL="342900" indent="-342900">
              <a:buFont typeface="Arial" panose="020B0604020202020204" pitchFamily="34" charset="0"/>
              <a:buChar char="•"/>
            </a:pPr>
            <a:r>
              <a:rPr lang="en-US" sz="2800" b="1" dirty="0">
                <a:solidFill>
                  <a:prstClr val="black"/>
                </a:solidFill>
                <a:latin typeface="Open Sans Light" panose="020B0604020202020204" charset="0"/>
                <a:ea typeface="Open Sans Light" panose="020B0604020202020204" charset="0"/>
                <a:cs typeface="Open Sans Light" panose="020B0604020202020204" charset="0"/>
              </a:rPr>
              <a:t>Multiple concussions</a:t>
            </a:r>
          </a:p>
          <a:p>
            <a:pPr marL="342900" indent="-342900">
              <a:buFont typeface="Arial" panose="020B0604020202020204" pitchFamily="34" charset="0"/>
              <a:buChar char="•"/>
            </a:pPr>
            <a:r>
              <a:rPr lang="en-US" sz="2800" b="1" dirty="0">
                <a:solidFill>
                  <a:prstClr val="black"/>
                </a:solidFill>
                <a:latin typeface="Open Sans Light" panose="020B0604020202020204" charset="0"/>
                <a:ea typeface="Open Sans Light" panose="020B0604020202020204" charset="0"/>
                <a:cs typeface="Open Sans Light" panose="020B0604020202020204" charset="0"/>
              </a:rPr>
              <a:t>Damage to the anterior temporal poles</a:t>
            </a:r>
          </a:p>
          <a:p>
            <a:pPr marL="342900" indent="-342900">
              <a:buFont typeface="Arial" panose="020B0604020202020204" pitchFamily="34" charset="0"/>
              <a:buChar char="•"/>
            </a:pPr>
            <a:r>
              <a:rPr lang="en-US" sz="2800" b="1" dirty="0">
                <a:solidFill>
                  <a:prstClr val="black"/>
                </a:solidFill>
                <a:latin typeface="Open Sans Light" panose="020B0604020202020204" charset="0"/>
                <a:ea typeface="Open Sans Light" panose="020B0604020202020204" charset="0"/>
                <a:cs typeface="Open Sans Light" panose="020B0604020202020204" charset="0"/>
              </a:rPr>
              <a:t>Asymmetry – left side worse</a:t>
            </a:r>
          </a:p>
          <a:p>
            <a:pPr marL="342900" indent="-342900">
              <a:buFont typeface="Arial" panose="020B0604020202020204" pitchFamily="34" charset="0"/>
              <a:buChar char="•"/>
            </a:pPr>
            <a:r>
              <a:rPr lang="en-US" sz="2800" b="1" dirty="0">
                <a:solidFill>
                  <a:prstClr val="black"/>
                </a:solidFill>
                <a:latin typeface="Open Sans Light" panose="020B0604020202020204" charset="0"/>
                <a:ea typeface="Open Sans Light" panose="020B0604020202020204" charset="0"/>
                <a:cs typeface="Open Sans Light" panose="020B0604020202020204" charset="0"/>
              </a:rPr>
              <a:t>Bad temper</a:t>
            </a:r>
          </a:p>
        </p:txBody>
      </p:sp>
      <p:sp>
        <p:nvSpPr>
          <p:cNvPr id="7" name="Right Arrow 6"/>
          <p:cNvSpPr/>
          <p:nvPr/>
        </p:nvSpPr>
        <p:spPr>
          <a:xfrm>
            <a:off x="6070465" y="1140470"/>
            <a:ext cx="1126837" cy="41563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Left Arrow 7"/>
          <p:cNvSpPr/>
          <p:nvPr/>
        </p:nvSpPr>
        <p:spPr>
          <a:xfrm>
            <a:off x="8834287" y="1396861"/>
            <a:ext cx="1200727" cy="369455"/>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9587712" y="3822971"/>
            <a:ext cx="2373549" cy="1754326"/>
          </a:xfrm>
          <a:prstGeom prst="rect">
            <a:avLst/>
          </a:prstGeom>
          <a:solidFill>
            <a:srgbClr val="1D5EAC"/>
          </a:solidFill>
          <a:ln w="38100">
            <a:solidFill>
              <a:srgbClr val="FFFF00"/>
            </a:solidFill>
          </a:ln>
        </p:spPr>
        <p:txBody>
          <a:bodyPr wrap="square" rtlCol="0">
            <a:spAutoFit/>
          </a:bodyPr>
          <a:lstStyle/>
          <a:p>
            <a:r>
              <a:rPr lang="en-US" sz="3600"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But! …</a:t>
            </a:r>
          </a:p>
          <a:p>
            <a:r>
              <a:rPr lang="en-US" sz="3600"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He changed</a:t>
            </a:r>
          </a:p>
          <a:p>
            <a:r>
              <a:rPr lang="en-US" sz="3600"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his brain!</a:t>
            </a:r>
          </a:p>
        </p:txBody>
      </p:sp>
      <p:sp>
        <p:nvSpPr>
          <p:cNvPr id="11" name="Right Arrow 10"/>
          <p:cNvSpPr/>
          <p:nvPr/>
        </p:nvSpPr>
        <p:spPr>
          <a:xfrm rot="11428811">
            <a:off x="9476358" y="5807412"/>
            <a:ext cx="1681925" cy="612843"/>
          </a:xfrm>
          <a:prstGeom prst="rightArrow">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791178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3336586" y="596360"/>
            <a:ext cx="5358581" cy="873740"/>
          </a:xfrm>
          <a:solidFill>
            <a:srgbClr val="1D5EAC"/>
          </a:soli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txBody>
          <a:bodyPr>
            <a:normAutofit/>
          </a:bodyPr>
          <a:lstStyle/>
          <a:p>
            <a:pPr algn="ctr"/>
            <a:r>
              <a:rPr lang="en-US" b="1" dirty="0">
                <a:solidFill>
                  <a:schemeClr val="bg1"/>
                </a:solidFill>
                <a:latin typeface="+mn-lt"/>
              </a:rPr>
              <a:t>Cultivate Resilience</a:t>
            </a:r>
          </a:p>
        </p:txBody>
      </p:sp>
      <p:sp>
        <p:nvSpPr>
          <p:cNvPr id="2" name="Content Placeholder 1"/>
          <p:cNvSpPr>
            <a:spLocks noGrp="1"/>
          </p:cNvSpPr>
          <p:nvPr>
            <p:ph idx="1"/>
          </p:nvPr>
        </p:nvSpPr>
        <p:spPr>
          <a:xfrm>
            <a:off x="589359" y="2190133"/>
            <a:ext cx="8801625" cy="2256854"/>
          </a:xfrm>
          <a:solidFill>
            <a:schemeClr val="bg1"/>
          </a:solidFill>
        </p:spPr>
        <p:txBody>
          <a:bodyPr>
            <a:noAutofit/>
          </a:bodyPr>
          <a:lstStyle/>
          <a:p>
            <a:pPr>
              <a:lnSpc>
                <a:spcPct val="120000"/>
              </a:lnSpc>
              <a:buBlip>
                <a:blip r:embed="rId4"/>
              </a:buBlip>
            </a:pPr>
            <a:r>
              <a:rPr lang="en-US" sz="2400" b="1" dirty="0">
                <a:latin typeface="+mn-lt"/>
              </a:rPr>
              <a:t>A commitment to find meaning</a:t>
            </a:r>
          </a:p>
          <a:p>
            <a:pPr>
              <a:lnSpc>
                <a:spcPct val="120000"/>
              </a:lnSpc>
              <a:buBlip>
                <a:blip r:embed="rId4"/>
              </a:buBlip>
            </a:pPr>
            <a:r>
              <a:rPr lang="en-US" sz="2400" b="1" dirty="0">
                <a:latin typeface="+mn-lt"/>
              </a:rPr>
              <a:t>A belief in your capacity to create a positive outcome</a:t>
            </a:r>
          </a:p>
          <a:p>
            <a:pPr>
              <a:lnSpc>
                <a:spcPct val="120000"/>
              </a:lnSpc>
              <a:buBlip>
                <a:blip r:embed="rId4"/>
              </a:buBlip>
            </a:pPr>
            <a:r>
              <a:rPr lang="en-US" sz="2400" b="1" dirty="0">
                <a:latin typeface="+mn-lt"/>
              </a:rPr>
              <a:t>The willingness to grow</a:t>
            </a:r>
          </a:p>
          <a:p>
            <a:pPr>
              <a:lnSpc>
                <a:spcPct val="120000"/>
              </a:lnSpc>
              <a:buBlip>
                <a:blip r:embed="rId4"/>
              </a:buBlip>
            </a:pPr>
            <a:r>
              <a:rPr lang="en-US" sz="2400" b="1" dirty="0">
                <a:latin typeface="+mn-lt"/>
              </a:rPr>
              <a:t>The CHOICE to laugh and be grateful</a:t>
            </a:r>
          </a:p>
          <a:p>
            <a:pPr marL="0" indent="0">
              <a:buNone/>
            </a:pPr>
            <a:r>
              <a:rPr lang="en-US" sz="2400" b="1" dirty="0">
                <a:latin typeface="+mn-lt"/>
              </a:rPr>
              <a:t>  </a:t>
            </a:r>
          </a:p>
        </p:txBody>
      </p:sp>
      <p:sp>
        <p:nvSpPr>
          <p:cNvPr id="3" name="TextBox 2"/>
          <p:cNvSpPr txBox="1"/>
          <p:nvPr/>
        </p:nvSpPr>
        <p:spPr>
          <a:xfrm>
            <a:off x="5286978" y="4505013"/>
            <a:ext cx="1029449" cy="369332"/>
          </a:xfrm>
          <a:prstGeom prst="rect">
            <a:avLst/>
          </a:prstGeom>
          <a:noFill/>
        </p:spPr>
        <p:txBody>
          <a:bodyPr wrap="none" rtlCol="0">
            <a:spAutoFit/>
          </a:bodyPr>
          <a:lstStyle/>
          <a:p>
            <a:r>
              <a:rPr lang="en-US" dirty="0" err="1">
                <a:solidFill>
                  <a:prstClr val="black"/>
                </a:solidFill>
              </a:rPr>
              <a:t>Bonanno</a:t>
            </a:r>
            <a:endParaRPr lang="en-US" dirty="0">
              <a:solidFill>
                <a:prstClr val="black"/>
              </a:solidFill>
            </a:endParaRPr>
          </a:p>
        </p:txBody>
      </p:sp>
      <p:pic>
        <p:nvPicPr>
          <p:cNvPr id="4" name="Picture 3"/>
          <p:cNvPicPr>
            <a:picLocks noChangeAspect="1"/>
          </p:cNvPicPr>
          <p:nvPr/>
        </p:nvPicPr>
        <p:blipFill>
          <a:blip r:embed="rId5"/>
          <a:stretch>
            <a:fillRect/>
          </a:stretch>
        </p:blipFill>
        <p:spPr>
          <a:xfrm>
            <a:off x="6970121" y="3318560"/>
            <a:ext cx="4045186" cy="2691513"/>
          </a:xfrm>
          <a:prstGeom prst="roundRect">
            <a:avLst>
              <a:gd name="adj" fmla="val 16667"/>
            </a:avLst>
          </a:prstGeom>
          <a:ln>
            <a:solidFill>
              <a:schemeClr val="tx1"/>
            </a:solid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15829450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1" y="235598"/>
            <a:ext cx="6830141" cy="981582"/>
          </a:xfrm>
          <a:solidFill>
            <a:srgbClr val="1D5EAC"/>
          </a:soli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txBody>
          <a:bodyPr>
            <a:normAutofit/>
          </a:bodyPr>
          <a:lstStyle/>
          <a:p>
            <a:pPr algn="ctr"/>
            <a:r>
              <a:rPr lang="en-US" b="1" dirty="0">
                <a:solidFill>
                  <a:schemeClr val="bg1"/>
                </a:solidFill>
                <a:latin typeface="Calibri" panose="020F0502020204030204" pitchFamily="34" charset="0"/>
                <a:cs typeface="Calibri" panose="020F0502020204030204" pitchFamily="34" charset="0"/>
              </a:rPr>
              <a:t>An Approach to Resilience</a:t>
            </a:r>
          </a:p>
        </p:txBody>
      </p:sp>
      <p:sp>
        <p:nvSpPr>
          <p:cNvPr id="6" name="TextBox 5"/>
          <p:cNvSpPr txBox="1"/>
          <p:nvPr/>
        </p:nvSpPr>
        <p:spPr>
          <a:xfrm>
            <a:off x="5077624" y="2492263"/>
            <a:ext cx="7026746" cy="2185214"/>
          </a:xfrm>
          <a:prstGeom prst="rect">
            <a:avLst/>
          </a:prstGeom>
          <a:solidFill>
            <a:schemeClr val="bg1"/>
          </a:solidFill>
        </p:spPr>
        <p:txBody>
          <a:bodyPr wrap="square" rtlCol="0">
            <a:spAutoFit/>
          </a:bodyPr>
          <a:lstStyle/>
          <a:p>
            <a:r>
              <a:rPr lang="en-US" sz="2800" b="1" dirty="0">
                <a:solidFill>
                  <a:prstClr val="black"/>
                </a:solidFill>
                <a:ea typeface="Open Sans Semibold" panose="020B0706030804020204" pitchFamily="34" charset="0"/>
                <a:cs typeface="Calibri" panose="020F0502020204030204" pitchFamily="34" charset="0"/>
              </a:rPr>
              <a:t>2 Questions to ask Yourself:</a:t>
            </a:r>
          </a:p>
          <a:p>
            <a:pPr marL="342900" indent="-342900">
              <a:lnSpc>
                <a:spcPct val="150000"/>
              </a:lnSpc>
              <a:buFont typeface="Arial" panose="020B0604020202020204" pitchFamily="34" charset="0"/>
              <a:buChar char="•"/>
            </a:pPr>
            <a:r>
              <a:rPr lang="en-US" sz="2400" b="1" dirty="0">
                <a:solidFill>
                  <a:prstClr val="black"/>
                </a:solidFill>
                <a:ea typeface="Open Sans Semibold" panose="020B0706030804020204" pitchFamily="34" charset="0"/>
                <a:cs typeface="Calibri" panose="020F0502020204030204" pitchFamily="34" charset="0"/>
              </a:rPr>
              <a:t>“What could possibly be right about this?”</a:t>
            </a:r>
          </a:p>
          <a:p>
            <a:pPr marL="342900" indent="-342900">
              <a:lnSpc>
                <a:spcPct val="150000"/>
              </a:lnSpc>
              <a:buFont typeface="Arial" panose="020B0604020202020204" pitchFamily="34" charset="0"/>
              <a:buChar char="•"/>
            </a:pPr>
            <a:r>
              <a:rPr lang="en-US" sz="2400" b="1" dirty="0">
                <a:solidFill>
                  <a:prstClr val="black"/>
                </a:solidFill>
                <a:ea typeface="Open Sans Semibold" panose="020B0706030804020204" pitchFamily="34" charset="0"/>
                <a:cs typeface="Calibri" panose="020F0502020204030204" pitchFamily="34" charset="0"/>
              </a:rPr>
              <a:t>“What in your life or yourself can you be grateful for right now?”</a:t>
            </a:r>
          </a:p>
        </p:txBody>
      </p:sp>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l="-1273" b="-1658"/>
          <a:stretch/>
        </p:blipFill>
        <p:spPr>
          <a:xfrm>
            <a:off x="158545" y="2048550"/>
            <a:ext cx="4693266" cy="3013587"/>
          </a:xfrm>
          <a:prstGeom prst="ellipse">
            <a:avLst/>
          </a:prstGeom>
          <a:ln w="317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TextBox 7"/>
          <p:cNvSpPr txBox="1"/>
          <p:nvPr/>
        </p:nvSpPr>
        <p:spPr>
          <a:xfrm>
            <a:off x="5482607" y="4802640"/>
            <a:ext cx="5093109" cy="369332"/>
          </a:xfrm>
          <a:prstGeom prst="rect">
            <a:avLst/>
          </a:prstGeom>
          <a:solidFill>
            <a:schemeClr val="bg1"/>
          </a:solidFill>
        </p:spPr>
        <p:txBody>
          <a:bodyPr wrap="square" rtlCol="0">
            <a:spAutoFit/>
          </a:bodyPr>
          <a:lstStyle/>
          <a:p>
            <a:r>
              <a:rPr lang="en-US" dirty="0">
                <a:solidFill>
                  <a:prstClr val="black"/>
                </a:solidFill>
              </a:rPr>
              <a:t>MJ Ryan, </a:t>
            </a:r>
            <a:r>
              <a:rPr lang="en-US" i="1" dirty="0">
                <a:solidFill>
                  <a:prstClr val="black"/>
                </a:solidFill>
              </a:rPr>
              <a:t>How to Survive Change You Didn’t Ask For</a:t>
            </a:r>
          </a:p>
        </p:txBody>
      </p:sp>
    </p:spTree>
    <p:extLst>
      <p:ext uri="{BB962C8B-B14F-4D97-AF65-F5344CB8AC3E}">
        <p14:creationId xmlns:p14="http://schemas.microsoft.com/office/powerpoint/2010/main" val="211345908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1" y="343439"/>
            <a:ext cx="5754758" cy="1197125"/>
          </a:xfrm>
          <a:solidFill>
            <a:srgbClr val="1D5EAC"/>
          </a:solidFill>
        </p:spPr>
        <p:txBody>
          <a:bodyPr>
            <a:normAutofit/>
          </a:bodyPr>
          <a:lstStyle/>
          <a:p>
            <a:pPr algn="ctr"/>
            <a:r>
              <a:rPr lang="en-US" sz="5400" b="1" dirty="0">
                <a:solidFill>
                  <a:schemeClr val="bg1"/>
                </a:solidFill>
                <a:latin typeface="+mj-lt"/>
                <a:ea typeface="Open Sans Semibold" panose="020B0706030804020204" pitchFamily="34" charset="0"/>
                <a:cs typeface="Open Sans Semibold" panose="020B0706030804020204" pitchFamily="34" charset="0"/>
              </a:rPr>
              <a:t>Be Grateful</a:t>
            </a:r>
          </a:p>
        </p:txBody>
      </p:sp>
      <p:sp>
        <p:nvSpPr>
          <p:cNvPr id="3" name="TextBox 2"/>
          <p:cNvSpPr txBox="1"/>
          <p:nvPr/>
        </p:nvSpPr>
        <p:spPr>
          <a:xfrm>
            <a:off x="521663" y="2016890"/>
            <a:ext cx="9338554" cy="3847207"/>
          </a:xfrm>
          <a:prstGeom prst="rect">
            <a:avLst/>
          </a:prstGeom>
          <a:solidFill>
            <a:schemeClr val="bg1"/>
          </a:solidFill>
        </p:spPr>
        <p:txBody>
          <a:bodyPr wrap="square" rtlCol="0">
            <a:spAutoFit/>
          </a:bodyPr>
          <a:lstStyle/>
          <a:p>
            <a:r>
              <a:rPr lang="en-US" sz="2400" b="1" dirty="0">
                <a:solidFill>
                  <a:prstClr val="black"/>
                </a:solidFill>
              </a:rPr>
              <a:t>Gratitude Study:</a:t>
            </a:r>
          </a:p>
          <a:p>
            <a:endParaRPr lang="en-US" sz="2400" b="1" dirty="0">
              <a:solidFill>
                <a:prstClr val="black"/>
              </a:solidFill>
            </a:endParaRPr>
          </a:p>
          <a:p>
            <a:pPr lvl="1">
              <a:lnSpc>
                <a:spcPct val="150000"/>
              </a:lnSpc>
            </a:pPr>
            <a:r>
              <a:rPr lang="en-US" sz="2400" b="1" dirty="0">
                <a:solidFill>
                  <a:prstClr val="black"/>
                </a:solidFill>
              </a:rPr>
              <a:t>Group 1: Journal what they were grateful for</a:t>
            </a:r>
          </a:p>
          <a:p>
            <a:pPr lvl="1">
              <a:lnSpc>
                <a:spcPct val="150000"/>
              </a:lnSpc>
            </a:pPr>
            <a:r>
              <a:rPr lang="en-US" sz="2400" b="1" dirty="0">
                <a:solidFill>
                  <a:prstClr val="black"/>
                </a:solidFill>
              </a:rPr>
              <a:t>Group 2: Journal things that annoyed or bothered</a:t>
            </a:r>
          </a:p>
          <a:p>
            <a:pPr lvl="1">
              <a:lnSpc>
                <a:spcPct val="150000"/>
              </a:lnSpc>
            </a:pPr>
            <a:r>
              <a:rPr lang="en-US" sz="2400" b="1" dirty="0">
                <a:solidFill>
                  <a:prstClr val="black"/>
                </a:solidFill>
              </a:rPr>
              <a:t>Group 3: Journal what happened to them</a:t>
            </a:r>
          </a:p>
          <a:p>
            <a:pPr marL="457189" lvl="1"/>
            <a:endParaRPr lang="en-US" sz="2400" dirty="0">
              <a:solidFill>
                <a:prstClr val="black"/>
              </a:solidFill>
              <a:latin typeface="Open Sans Light"/>
            </a:endParaRPr>
          </a:p>
          <a:p>
            <a:pPr marL="457189" lvl="1"/>
            <a:endParaRPr lang="en-US" sz="2400" dirty="0">
              <a:solidFill>
                <a:prstClr val="black"/>
              </a:solidFill>
              <a:latin typeface="Open Sans Light"/>
            </a:endParaRPr>
          </a:p>
          <a:p>
            <a:pPr marL="457189" lvl="1"/>
            <a:endParaRPr lang="en-US" sz="2400" dirty="0">
              <a:solidFill>
                <a:prstClr val="black"/>
              </a:solidFill>
              <a:latin typeface="Open Sans Light"/>
            </a:endParaRPr>
          </a:p>
          <a:p>
            <a:pPr marL="457189" lvl="1"/>
            <a:r>
              <a:rPr lang="en-US" sz="1600" dirty="0">
                <a:solidFill>
                  <a:prstClr val="black"/>
                </a:solidFill>
                <a:latin typeface="Open Sans Light"/>
              </a:rPr>
              <a:t>			</a:t>
            </a:r>
            <a:r>
              <a:rPr lang="en-US" sz="1600" dirty="0">
                <a:solidFill>
                  <a:prstClr val="black"/>
                </a:solidFill>
                <a:ea typeface="Open Sans Light" panose="020B0306030504020204" pitchFamily="34" charset="0"/>
                <a:cs typeface="Open Sans Light" panose="020B0306030504020204" pitchFamily="34" charset="0"/>
              </a:rPr>
              <a:t>- Emmons &amp; Mc </a:t>
            </a:r>
            <a:r>
              <a:rPr lang="en-US" sz="1600" dirty="0" err="1">
                <a:solidFill>
                  <a:prstClr val="black"/>
                </a:solidFill>
                <a:ea typeface="Open Sans Light" panose="020B0306030504020204" pitchFamily="34" charset="0"/>
                <a:cs typeface="Open Sans Light" panose="020B0306030504020204" pitchFamily="34" charset="0"/>
              </a:rPr>
              <a:t>Collough</a:t>
            </a:r>
            <a:r>
              <a:rPr lang="en-US" sz="1600" dirty="0">
                <a:solidFill>
                  <a:prstClr val="black"/>
                </a:solidFill>
                <a:ea typeface="Open Sans Light" panose="020B0306030504020204" pitchFamily="34" charset="0"/>
                <a:cs typeface="Open Sans Light" panose="020B0306030504020204" pitchFamily="34" charset="0"/>
              </a:rPr>
              <a:t>, </a:t>
            </a:r>
            <a:r>
              <a:rPr lang="en-US" sz="1600" i="1" dirty="0">
                <a:solidFill>
                  <a:prstClr val="black"/>
                </a:solidFill>
                <a:ea typeface="Open Sans Light" panose="020B0306030504020204" pitchFamily="34" charset="0"/>
                <a:cs typeface="Open Sans Light" panose="020B0306030504020204" pitchFamily="34" charset="0"/>
              </a:rPr>
              <a:t>J. of Personality &amp; Social Psychology</a:t>
            </a:r>
          </a:p>
        </p:txBody>
      </p:sp>
      <p:pic>
        <p:nvPicPr>
          <p:cNvPr id="4" name="Picture 3"/>
          <p:cNvPicPr>
            <a:picLocks noChangeAspect="1"/>
          </p:cNvPicPr>
          <p:nvPr/>
        </p:nvPicPr>
        <p:blipFill>
          <a:blip r:embed="rId4"/>
          <a:stretch>
            <a:fillRect/>
          </a:stretch>
        </p:blipFill>
        <p:spPr>
          <a:xfrm>
            <a:off x="7583080" y="508000"/>
            <a:ext cx="4183831" cy="2784149"/>
          </a:xfrm>
          <a:prstGeom prst="rect">
            <a:avLst/>
          </a:prstGeom>
          <a:ln>
            <a:solidFill>
              <a:srgbClr val="333333"/>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536483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2" y="188843"/>
            <a:ext cx="9303028" cy="1063487"/>
          </a:xfrm>
          <a:solidFill>
            <a:srgbClr val="1D5EAC"/>
          </a:solidFill>
        </p:spPr>
        <p:txBody>
          <a:bodyPr>
            <a:normAutofit/>
          </a:bodyPr>
          <a:lstStyle/>
          <a:p>
            <a:pPr algn="ctr"/>
            <a:r>
              <a:rPr lang="en-US" sz="4800" b="1" dirty="0">
                <a:solidFill>
                  <a:schemeClr val="bg1"/>
                </a:solidFill>
                <a:latin typeface="+mj-lt"/>
                <a:ea typeface="Open Sans Semibold" panose="020B0706030804020204" pitchFamily="34" charset="0"/>
                <a:cs typeface="Open Sans Semibold" panose="020B0706030804020204" pitchFamily="34" charset="0"/>
              </a:rPr>
              <a:t>Outcomes of the Gratitude Study</a:t>
            </a:r>
          </a:p>
        </p:txBody>
      </p:sp>
      <p:sp>
        <p:nvSpPr>
          <p:cNvPr id="3" name="TextBox 2"/>
          <p:cNvSpPr txBox="1"/>
          <p:nvPr/>
        </p:nvSpPr>
        <p:spPr>
          <a:xfrm>
            <a:off x="439649" y="1530415"/>
            <a:ext cx="7711470" cy="4949047"/>
          </a:xfrm>
          <a:prstGeom prst="rect">
            <a:avLst/>
          </a:prstGeom>
          <a:solidFill>
            <a:schemeClr val="bg1"/>
          </a:solidFill>
        </p:spPr>
        <p:txBody>
          <a:bodyPr wrap="none" rtlCol="0">
            <a:spAutoFit/>
          </a:bodyPr>
          <a:lstStyle/>
          <a:p>
            <a:pPr marL="342891" indent="-342891" defTabSz="914377">
              <a:spcBef>
                <a:spcPct val="20000"/>
              </a:spcBef>
              <a:buFont typeface="Arial" panose="020B0604020202020204" pitchFamily="34" charset="0"/>
              <a:buChar char="•"/>
            </a:pPr>
            <a:r>
              <a:rPr lang="en-US" sz="3000" b="1" dirty="0">
                <a:solidFill>
                  <a:prstClr val="black"/>
                </a:solidFill>
              </a:rPr>
              <a:t>Greater levels of well-being and optimism</a:t>
            </a:r>
          </a:p>
          <a:p>
            <a:pPr marL="342891" indent="-342891" defTabSz="914377">
              <a:spcBef>
                <a:spcPct val="20000"/>
              </a:spcBef>
              <a:buFont typeface="Arial" panose="020B0604020202020204" pitchFamily="34" charset="0"/>
              <a:buChar char="•"/>
            </a:pPr>
            <a:r>
              <a:rPr lang="en-US" sz="3000" b="1" dirty="0">
                <a:solidFill>
                  <a:prstClr val="black"/>
                </a:solidFill>
              </a:rPr>
              <a:t>Also</a:t>
            </a:r>
          </a:p>
          <a:p>
            <a:pPr marL="742932" lvl="1" indent="-285744" defTabSz="914377">
              <a:spcBef>
                <a:spcPct val="20000"/>
              </a:spcBef>
              <a:buFont typeface="Arial" panose="020B0604020202020204" pitchFamily="34" charset="0"/>
              <a:buChar char="–"/>
            </a:pPr>
            <a:r>
              <a:rPr lang="en-US" sz="2600" b="1" dirty="0">
                <a:solidFill>
                  <a:prstClr val="black"/>
                </a:solidFill>
              </a:rPr>
              <a:t>Exercised more</a:t>
            </a:r>
          </a:p>
          <a:p>
            <a:pPr marL="742932" lvl="1" indent="-285744" defTabSz="914377">
              <a:spcBef>
                <a:spcPct val="20000"/>
              </a:spcBef>
              <a:buFont typeface="Arial" panose="020B0604020202020204" pitchFamily="34" charset="0"/>
              <a:buChar char="–"/>
            </a:pPr>
            <a:r>
              <a:rPr lang="en-US" sz="2600" b="1" dirty="0">
                <a:solidFill>
                  <a:prstClr val="black"/>
                </a:solidFill>
              </a:rPr>
              <a:t>Slept better</a:t>
            </a:r>
          </a:p>
          <a:p>
            <a:pPr marL="742932" lvl="1" indent="-285744" defTabSz="914377">
              <a:spcBef>
                <a:spcPct val="20000"/>
              </a:spcBef>
              <a:buFont typeface="Arial" panose="020B0604020202020204" pitchFamily="34" charset="0"/>
              <a:buChar char="–"/>
            </a:pPr>
            <a:r>
              <a:rPr lang="en-US" sz="2600" b="1" dirty="0">
                <a:solidFill>
                  <a:prstClr val="black"/>
                </a:solidFill>
              </a:rPr>
              <a:t>Woke up more refreshed</a:t>
            </a:r>
          </a:p>
          <a:p>
            <a:pPr marL="742932" lvl="1" indent="-285744" defTabSz="914377">
              <a:spcBef>
                <a:spcPct val="20000"/>
              </a:spcBef>
              <a:buFont typeface="Arial" panose="020B0604020202020204" pitchFamily="34" charset="0"/>
              <a:buChar char="–"/>
            </a:pPr>
            <a:r>
              <a:rPr lang="en-US" sz="2600" b="1" dirty="0">
                <a:solidFill>
                  <a:prstClr val="black"/>
                </a:solidFill>
              </a:rPr>
              <a:t>Lower blood pressure</a:t>
            </a:r>
          </a:p>
          <a:p>
            <a:pPr marL="742932" lvl="1" indent="-285744" defTabSz="914377">
              <a:spcBef>
                <a:spcPct val="20000"/>
              </a:spcBef>
              <a:buFont typeface="Arial" panose="020B0604020202020204" pitchFamily="34" charset="0"/>
              <a:buChar char="–"/>
            </a:pPr>
            <a:r>
              <a:rPr lang="en-US" sz="2600" b="1" dirty="0">
                <a:solidFill>
                  <a:prstClr val="black"/>
                </a:solidFill>
              </a:rPr>
              <a:t>Less inflammation</a:t>
            </a:r>
          </a:p>
          <a:p>
            <a:pPr marL="742932" lvl="1" indent="-285744" defTabSz="914377">
              <a:spcBef>
                <a:spcPct val="20000"/>
              </a:spcBef>
              <a:buFont typeface="Arial" panose="020B0604020202020204" pitchFamily="34" charset="0"/>
              <a:buChar char="–"/>
            </a:pPr>
            <a:r>
              <a:rPr lang="en-US" sz="2600" b="1" dirty="0">
                <a:solidFill>
                  <a:prstClr val="black"/>
                </a:solidFill>
              </a:rPr>
              <a:t>Better immune function</a:t>
            </a:r>
          </a:p>
          <a:p>
            <a:pPr marL="742932" lvl="1" indent="-285744" defTabSz="914377">
              <a:spcBef>
                <a:spcPct val="20000"/>
              </a:spcBef>
              <a:buFont typeface="Arial" panose="020B0604020202020204" pitchFamily="34" charset="0"/>
              <a:buChar char="–"/>
            </a:pPr>
            <a:r>
              <a:rPr lang="en-US" sz="2600" b="1" dirty="0">
                <a:solidFill>
                  <a:prstClr val="black"/>
                </a:solidFill>
              </a:rPr>
              <a:t>More likely to help someone else with a problem</a:t>
            </a:r>
          </a:p>
          <a:p>
            <a:pPr marL="742932" lvl="1" indent="-285744" defTabSz="914377">
              <a:spcBef>
                <a:spcPct val="20000"/>
              </a:spcBef>
              <a:buFont typeface="Arial" panose="020B0604020202020204" pitchFamily="34" charset="0"/>
              <a:buChar char="–"/>
            </a:pPr>
            <a:r>
              <a:rPr lang="en-US" sz="2600" b="1" dirty="0">
                <a:solidFill>
                  <a:prstClr val="black"/>
                </a:solidFill>
              </a:rPr>
              <a:t>Lower levels of cortisol (stress hormone)</a:t>
            </a:r>
          </a:p>
        </p:txBody>
      </p:sp>
      <p:pic>
        <p:nvPicPr>
          <p:cNvPr id="1026" name="Picture 2" descr="THIS is the best time to sleep and wake-up if you want to stay fit ..."/>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695523" y="2166730"/>
            <a:ext cx="4315403" cy="3249245"/>
          </a:xfrm>
          <a:prstGeom prst="rect">
            <a:avLst/>
          </a:prstGeom>
          <a:noFill/>
          <a:ln w="12700">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005956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369652" y="262646"/>
            <a:ext cx="11122438" cy="1021404"/>
          </a:xfrm>
          <a:solidFill>
            <a:srgbClr val="1D5EAC"/>
          </a:soli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txBody>
          <a:bodyPr>
            <a:normAutofit/>
          </a:bodyPr>
          <a:lstStyle/>
          <a:p>
            <a:r>
              <a:rPr lang="en-US" b="1" dirty="0">
                <a:solidFill>
                  <a:schemeClr val="bg1"/>
                </a:solidFill>
                <a:latin typeface="Calibri" panose="020F0502020204030204" pitchFamily="34" charset="0"/>
                <a:cs typeface="Calibri" panose="020F0502020204030204" pitchFamily="34" charset="0"/>
              </a:rPr>
              <a:t> Happy if only     	 vs.           Happy in spite of</a:t>
            </a:r>
          </a:p>
        </p:txBody>
      </p:sp>
      <p:sp>
        <p:nvSpPr>
          <p:cNvPr id="7" name="TextBox 6"/>
          <p:cNvSpPr txBox="1"/>
          <p:nvPr/>
        </p:nvSpPr>
        <p:spPr>
          <a:xfrm>
            <a:off x="2901005" y="1750978"/>
            <a:ext cx="3584315" cy="954107"/>
          </a:xfrm>
          <a:prstGeom prst="rect">
            <a:avLst/>
          </a:prstGeom>
          <a:solidFill>
            <a:schemeClr val="bg1"/>
          </a:solidFill>
        </p:spPr>
        <p:txBody>
          <a:bodyPr wrap="none" rtlCol="0">
            <a:spAutoFit/>
          </a:bodyPr>
          <a:lstStyle/>
          <a:p>
            <a:r>
              <a:rPr lang="en-US" sz="2800" b="1" dirty="0">
                <a:solidFill>
                  <a:prstClr val="black"/>
                </a:solidFill>
              </a:rPr>
              <a:t>“I’ll be happy if only…”</a:t>
            </a:r>
          </a:p>
          <a:p>
            <a:r>
              <a:rPr lang="en-US" sz="2800" b="1" dirty="0">
                <a:solidFill>
                  <a:prstClr val="black"/>
                </a:solidFill>
              </a:rPr>
              <a:t>	-Younger people</a:t>
            </a:r>
          </a:p>
        </p:txBody>
      </p:sp>
      <p:sp>
        <p:nvSpPr>
          <p:cNvPr id="8" name="TextBox 7"/>
          <p:cNvSpPr txBox="1"/>
          <p:nvPr/>
        </p:nvSpPr>
        <p:spPr>
          <a:xfrm>
            <a:off x="4805476" y="6262731"/>
            <a:ext cx="2100255" cy="338554"/>
          </a:xfrm>
          <a:prstGeom prst="rect">
            <a:avLst/>
          </a:prstGeom>
          <a:solidFill>
            <a:schemeClr val="bg1"/>
          </a:solidFill>
        </p:spPr>
        <p:txBody>
          <a:bodyPr wrap="none" rtlCol="0">
            <a:spAutoFit/>
          </a:bodyPr>
          <a:lstStyle/>
          <a:p>
            <a:r>
              <a:rPr lang="en-US" sz="1600" dirty="0">
                <a:solidFill>
                  <a:prstClr val="black"/>
                </a:solidFill>
                <a:cs typeface="Calibri" panose="020F0502020204030204" pitchFamily="34" charset="0"/>
              </a:rPr>
              <a:t>Carl </a:t>
            </a:r>
            <a:r>
              <a:rPr lang="en-US" sz="1600" dirty="0" err="1">
                <a:solidFill>
                  <a:prstClr val="black"/>
                </a:solidFill>
                <a:cs typeface="Calibri" panose="020F0502020204030204" pitchFamily="34" charset="0"/>
              </a:rPr>
              <a:t>Pillemer</a:t>
            </a:r>
            <a:r>
              <a:rPr lang="en-US" sz="1600" dirty="0">
                <a:solidFill>
                  <a:prstClr val="black"/>
                </a:solidFill>
                <a:cs typeface="Calibri" panose="020F0502020204030204" pitchFamily="34" charset="0"/>
              </a:rPr>
              <a:t> of Cornell</a:t>
            </a:r>
          </a:p>
        </p:txBody>
      </p:sp>
      <p:pic>
        <p:nvPicPr>
          <p:cNvPr id="10" name="Picture 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0311" y="1750978"/>
            <a:ext cx="3217094" cy="251593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TextBox 1"/>
          <p:cNvSpPr txBox="1"/>
          <p:nvPr/>
        </p:nvSpPr>
        <p:spPr>
          <a:xfrm>
            <a:off x="4169325" y="4179131"/>
            <a:ext cx="4151668" cy="954107"/>
          </a:xfrm>
          <a:prstGeom prst="rect">
            <a:avLst/>
          </a:prstGeom>
          <a:solidFill>
            <a:schemeClr val="bg1"/>
          </a:solidFill>
        </p:spPr>
        <p:txBody>
          <a:bodyPr wrap="square" rtlCol="0">
            <a:spAutoFit/>
          </a:bodyPr>
          <a:lstStyle/>
          <a:p>
            <a:r>
              <a:rPr lang="en-US" sz="2800" b="1" dirty="0">
                <a:solidFill>
                  <a:prstClr val="black"/>
                </a:solidFill>
              </a:rPr>
              <a:t>“I’ll be happy in spite of…”</a:t>
            </a:r>
          </a:p>
          <a:p>
            <a:r>
              <a:rPr lang="en-US" sz="2800" b="1" dirty="0">
                <a:solidFill>
                  <a:prstClr val="black"/>
                </a:solidFill>
              </a:rPr>
              <a:t>	-Older people</a:t>
            </a:r>
          </a:p>
        </p:txBody>
      </p:sp>
      <p:pic>
        <p:nvPicPr>
          <p:cNvPr id="9" name="Picture 8"/>
          <p:cNvPicPr>
            <a:picLocks noChangeAspect="1"/>
          </p:cNvPicPr>
          <p:nvPr/>
        </p:nvPicPr>
        <p:blipFill>
          <a:blip r:embed="rId5"/>
          <a:stretch>
            <a:fillRect/>
          </a:stretch>
        </p:blipFill>
        <p:spPr>
          <a:xfrm>
            <a:off x="8215669" y="3567885"/>
            <a:ext cx="3773131" cy="251084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Right Arrow 10"/>
          <p:cNvSpPr/>
          <p:nvPr/>
        </p:nvSpPr>
        <p:spPr>
          <a:xfrm>
            <a:off x="5900849" y="654481"/>
            <a:ext cx="1004711" cy="214488"/>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Arrow 11"/>
          <p:cNvSpPr/>
          <p:nvPr/>
        </p:nvSpPr>
        <p:spPr>
          <a:xfrm rot="10800000">
            <a:off x="3891077" y="654481"/>
            <a:ext cx="1004711" cy="214488"/>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47426572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2315182" y="205497"/>
            <a:ext cx="7072010" cy="873740"/>
          </a:xfrm>
          <a:solidFill>
            <a:srgbClr val="1D5EAC"/>
          </a:soli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txBody>
          <a:bodyPr>
            <a:normAutofit/>
          </a:bodyPr>
          <a:lstStyle/>
          <a:p>
            <a:pPr algn="ctr"/>
            <a:r>
              <a:rPr lang="en-US" dirty="0">
                <a:solidFill>
                  <a:schemeClr val="bg1"/>
                </a:solidFill>
                <a:latin typeface="Calibri" panose="020F0502020204030204" pitchFamily="34" charset="0"/>
                <a:cs typeface="Calibri" panose="020F0502020204030204" pitchFamily="34" charset="0"/>
              </a:rPr>
              <a:t>Preserve Mental Health</a:t>
            </a:r>
          </a:p>
        </p:txBody>
      </p:sp>
      <p:pic>
        <p:nvPicPr>
          <p:cNvPr id="4102" name="Picture 6" descr="Ant silhouette clip art-1581585663 | Free SV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8613" t="8581" r="14209" b="15163"/>
          <a:stretch/>
        </p:blipFill>
        <p:spPr bwMode="auto">
          <a:xfrm>
            <a:off x="664660" y="3856616"/>
            <a:ext cx="1439694" cy="1634247"/>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Ant silhouette clip art-1581585663 | Free SV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20617" t="10829" r="17199" b="19270"/>
          <a:stretch/>
        </p:blipFill>
        <p:spPr bwMode="auto">
          <a:xfrm>
            <a:off x="982492" y="1399609"/>
            <a:ext cx="1332690" cy="1498060"/>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Ant silhouette clip art-1581585663 | Free SV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22057" t="13766" r="9858" b="19510"/>
          <a:stretch/>
        </p:blipFill>
        <p:spPr bwMode="auto">
          <a:xfrm>
            <a:off x="9387192" y="2533149"/>
            <a:ext cx="1459149" cy="142996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106716" y="1398676"/>
            <a:ext cx="3569666" cy="769441"/>
          </a:xfrm>
          <a:prstGeom prst="rect">
            <a:avLst/>
          </a:prstGeom>
          <a:solidFill>
            <a:schemeClr val="bg1"/>
          </a:solidFill>
          <a:ln w="38100">
            <a:solidFill>
              <a:srgbClr val="00A8A2"/>
            </a:solidFill>
          </a:ln>
        </p:spPr>
        <p:txBody>
          <a:bodyPr wrap="square" rtlCol="0">
            <a:spAutoFit/>
          </a:bodyPr>
          <a:lstStyle/>
          <a:p>
            <a:pPr algn="ctr"/>
            <a:r>
              <a:rPr lang="en-US" sz="4400" dirty="0">
                <a:solidFill>
                  <a:prstClr val="black"/>
                </a:solidFill>
                <a:cs typeface="Calibri" panose="020F0502020204030204" pitchFamily="34" charset="0"/>
              </a:rPr>
              <a:t>Kill the ANTs</a:t>
            </a:r>
          </a:p>
        </p:txBody>
      </p:sp>
      <p:sp>
        <p:nvSpPr>
          <p:cNvPr id="3" name="TextBox 2"/>
          <p:cNvSpPr txBox="1"/>
          <p:nvPr/>
        </p:nvSpPr>
        <p:spPr>
          <a:xfrm>
            <a:off x="3114987" y="2211115"/>
            <a:ext cx="5118902" cy="584775"/>
          </a:xfrm>
          <a:prstGeom prst="rect">
            <a:avLst/>
          </a:prstGeom>
          <a:solidFill>
            <a:schemeClr val="bg1"/>
          </a:solidFill>
        </p:spPr>
        <p:txBody>
          <a:bodyPr wrap="none" rtlCol="0">
            <a:spAutoFit/>
          </a:bodyPr>
          <a:lstStyle/>
          <a:p>
            <a:r>
              <a:rPr lang="en-US" sz="3200" b="1" dirty="0">
                <a:solidFill>
                  <a:srgbClr val="1D5EAC"/>
                </a:solidFill>
                <a:cs typeface="Calibri" panose="020F0502020204030204" pitchFamily="34" charset="0"/>
              </a:rPr>
              <a:t>A</a:t>
            </a:r>
            <a:r>
              <a:rPr lang="en-US" sz="3200" dirty="0">
                <a:solidFill>
                  <a:prstClr val="black"/>
                </a:solidFill>
                <a:cs typeface="Calibri" panose="020F0502020204030204" pitchFamily="34" charset="0"/>
              </a:rPr>
              <a:t>utomatic</a:t>
            </a:r>
            <a:r>
              <a:rPr lang="en-US" sz="2400" dirty="0">
                <a:solidFill>
                  <a:prstClr val="black"/>
                </a:solidFill>
                <a:cs typeface="Calibri" panose="020F0502020204030204" pitchFamily="34" charset="0"/>
              </a:rPr>
              <a:t> </a:t>
            </a:r>
            <a:r>
              <a:rPr lang="en-US" sz="3200" b="1" dirty="0">
                <a:solidFill>
                  <a:srgbClr val="1D5EAC"/>
                </a:solidFill>
                <a:cs typeface="Calibri" panose="020F0502020204030204" pitchFamily="34" charset="0"/>
              </a:rPr>
              <a:t>N</a:t>
            </a:r>
            <a:r>
              <a:rPr lang="en-US" sz="3200" dirty="0">
                <a:solidFill>
                  <a:prstClr val="black"/>
                </a:solidFill>
                <a:cs typeface="Calibri" panose="020F0502020204030204" pitchFamily="34" charset="0"/>
              </a:rPr>
              <a:t>egative </a:t>
            </a:r>
            <a:r>
              <a:rPr lang="en-US" sz="3200" b="1" dirty="0">
                <a:solidFill>
                  <a:srgbClr val="1D5EAC"/>
                </a:solidFill>
                <a:cs typeface="Calibri" panose="020F0502020204030204" pitchFamily="34" charset="0"/>
              </a:rPr>
              <a:t>T</a:t>
            </a:r>
            <a:r>
              <a:rPr lang="en-US" sz="3200" dirty="0">
                <a:solidFill>
                  <a:prstClr val="black"/>
                </a:solidFill>
                <a:cs typeface="Calibri" panose="020F0502020204030204" pitchFamily="34" charset="0"/>
              </a:rPr>
              <a:t>houghts</a:t>
            </a:r>
          </a:p>
        </p:txBody>
      </p:sp>
      <p:sp>
        <p:nvSpPr>
          <p:cNvPr id="4" name="TextBox 3"/>
          <p:cNvSpPr txBox="1"/>
          <p:nvPr/>
        </p:nvSpPr>
        <p:spPr>
          <a:xfrm>
            <a:off x="4799456" y="3060941"/>
            <a:ext cx="1948739" cy="523220"/>
          </a:xfrm>
          <a:prstGeom prst="rect">
            <a:avLst/>
          </a:prstGeom>
          <a:solidFill>
            <a:schemeClr val="bg1"/>
          </a:solidFill>
        </p:spPr>
        <p:txBody>
          <a:bodyPr wrap="none" rtlCol="0">
            <a:spAutoFit/>
          </a:bodyPr>
          <a:lstStyle/>
          <a:p>
            <a:r>
              <a:rPr lang="en-US" sz="2800" b="1" u="sng" dirty="0">
                <a:solidFill>
                  <a:prstClr val="black"/>
                </a:solidFill>
                <a:cs typeface="Calibri" panose="020F0502020204030204" pitchFamily="34" charset="0"/>
              </a:rPr>
              <a:t>4 Questions</a:t>
            </a:r>
          </a:p>
        </p:txBody>
      </p:sp>
      <p:sp>
        <p:nvSpPr>
          <p:cNvPr id="11" name="TextBox 10"/>
          <p:cNvSpPr txBox="1"/>
          <p:nvPr/>
        </p:nvSpPr>
        <p:spPr>
          <a:xfrm>
            <a:off x="2163509" y="3671353"/>
            <a:ext cx="8984254" cy="1569660"/>
          </a:xfrm>
          <a:prstGeom prst="rect">
            <a:avLst/>
          </a:prstGeom>
          <a:solidFill>
            <a:schemeClr val="bg1"/>
          </a:solidFill>
        </p:spPr>
        <p:txBody>
          <a:bodyPr wrap="none" rtlCol="0">
            <a:spAutoFit/>
          </a:bodyPr>
          <a:lstStyle/>
          <a:p>
            <a:pPr marL="342900" indent="-342900">
              <a:buFontTx/>
              <a:buAutoNum type="arabicPeriod"/>
            </a:pPr>
            <a:r>
              <a:rPr lang="en-US" sz="2400" b="1" dirty="0">
                <a:solidFill>
                  <a:prstClr val="black"/>
                </a:solidFill>
              </a:rPr>
              <a:t>“Is it true?”</a:t>
            </a:r>
          </a:p>
          <a:p>
            <a:pPr marL="342900" indent="-342900">
              <a:buFontTx/>
              <a:buAutoNum type="arabicPeriod"/>
            </a:pPr>
            <a:r>
              <a:rPr lang="en-US" sz="2400" b="1" dirty="0">
                <a:solidFill>
                  <a:prstClr val="black"/>
                </a:solidFill>
              </a:rPr>
              <a:t>“Can I absolutely know it’s true with 100% certainty?”</a:t>
            </a:r>
          </a:p>
          <a:p>
            <a:pPr marL="342900" indent="-342900">
              <a:buFontTx/>
              <a:buAutoNum type="arabicPeriod"/>
            </a:pPr>
            <a:r>
              <a:rPr lang="en-US" sz="2400" b="1" dirty="0">
                <a:solidFill>
                  <a:prstClr val="black"/>
                </a:solidFill>
              </a:rPr>
              <a:t>“How do I feel when I believe the thought?”</a:t>
            </a:r>
          </a:p>
          <a:p>
            <a:pPr marL="342900" indent="-342900">
              <a:buFontTx/>
              <a:buAutoNum type="arabicPeriod"/>
            </a:pPr>
            <a:r>
              <a:rPr lang="en-US" sz="2400" b="1" dirty="0">
                <a:solidFill>
                  <a:prstClr val="black"/>
                </a:solidFill>
              </a:rPr>
              <a:t>“Who would I be or how would I feel if I didn’t have the thought?”</a:t>
            </a:r>
          </a:p>
        </p:txBody>
      </p:sp>
      <p:sp>
        <p:nvSpPr>
          <p:cNvPr id="12" name="TextBox 11"/>
          <p:cNvSpPr txBox="1"/>
          <p:nvPr/>
        </p:nvSpPr>
        <p:spPr>
          <a:xfrm>
            <a:off x="1648837" y="5553629"/>
            <a:ext cx="8956647" cy="646331"/>
          </a:xfrm>
          <a:prstGeom prst="rect">
            <a:avLst/>
          </a:prstGeom>
          <a:solidFill>
            <a:schemeClr val="bg1"/>
          </a:solidFill>
          <a:ln w="28575">
            <a:solidFill>
              <a:srgbClr val="00A8A2"/>
            </a:solidFill>
          </a:ln>
        </p:spPr>
        <p:txBody>
          <a:bodyPr wrap="square" rtlCol="0">
            <a:spAutoFit/>
          </a:bodyPr>
          <a:lstStyle/>
          <a:p>
            <a:r>
              <a:rPr lang="en-US" sz="3600" dirty="0">
                <a:solidFill>
                  <a:prstClr val="black"/>
                </a:solidFill>
                <a:cs typeface="Calibri" panose="020F0502020204030204" pitchFamily="34" charset="0"/>
              </a:rPr>
              <a:t>“Don’t believe every stupid thought you have.”</a:t>
            </a:r>
          </a:p>
        </p:txBody>
      </p:sp>
      <p:sp>
        <p:nvSpPr>
          <p:cNvPr id="13" name="TextBox 12"/>
          <p:cNvSpPr txBox="1"/>
          <p:nvPr/>
        </p:nvSpPr>
        <p:spPr>
          <a:xfrm>
            <a:off x="8420171" y="6387136"/>
            <a:ext cx="2973891" cy="369332"/>
          </a:xfrm>
          <a:prstGeom prst="rect">
            <a:avLst/>
          </a:prstGeom>
          <a:noFill/>
        </p:spPr>
        <p:txBody>
          <a:bodyPr wrap="none" rtlCol="0">
            <a:spAutoFit/>
          </a:bodyPr>
          <a:lstStyle/>
          <a:p>
            <a:r>
              <a:rPr lang="en-US" dirty="0" err="1">
                <a:solidFill>
                  <a:prstClr val="black"/>
                </a:solidFill>
              </a:rPr>
              <a:t>Dr</a:t>
            </a:r>
            <a:r>
              <a:rPr lang="en-US" dirty="0">
                <a:solidFill>
                  <a:prstClr val="black"/>
                </a:solidFill>
              </a:rPr>
              <a:t> Daniel Amen, Amen Clinics</a:t>
            </a:r>
          </a:p>
        </p:txBody>
      </p:sp>
      <p:pic>
        <p:nvPicPr>
          <p:cNvPr id="14" name="Picture 10" descr="Ant silhouette clip art-1581585663 | Free SV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22057" t="13766" r="9858" b="19510"/>
          <a:stretch/>
        </p:blipFill>
        <p:spPr bwMode="auto">
          <a:xfrm>
            <a:off x="10605484" y="364254"/>
            <a:ext cx="1459149" cy="1429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349329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D5AA9D6-E163-4146-A015-0E840823775C}"/>
              </a:ext>
            </a:extLst>
          </p:cNvPr>
          <p:cNvSpPr/>
          <p:nvPr/>
        </p:nvSpPr>
        <p:spPr>
          <a:xfrm>
            <a:off x="0" y="0"/>
            <a:ext cx="12192000" cy="687506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endParaRPr>
          </a:p>
        </p:txBody>
      </p:sp>
      <p:sp>
        <p:nvSpPr>
          <p:cNvPr id="6" name="AutoShape 2" descr="Image result for dalai lama"/>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 name="AutoShape 4" descr="Image result for dalai lama"/>
          <p:cNvSpPr>
            <a:spLocks noChangeAspect="1" noChangeArrowheads="1"/>
          </p:cNvSpPr>
          <p:nvPr/>
        </p:nvSpPr>
        <p:spPr bwMode="auto">
          <a:xfrm>
            <a:off x="1831975" y="794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2054" name="Picture 6" descr="Image result for dalai lam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14800" y="4536947"/>
            <a:ext cx="3429000" cy="223837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88B26D2-E100-E648-97EA-4C08C906D7B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971806" y="7943"/>
            <a:ext cx="7691437" cy="6850063"/>
          </a:xfrm>
          <a:prstGeom prst="rect">
            <a:avLst/>
          </a:prstGeom>
        </p:spPr>
      </p:pic>
      <p:sp>
        <p:nvSpPr>
          <p:cNvPr id="5" name="Rectangle 4"/>
          <p:cNvSpPr/>
          <p:nvPr/>
        </p:nvSpPr>
        <p:spPr>
          <a:xfrm>
            <a:off x="1679575" y="186934"/>
            <a:ext cx="5081588" cy="6663363"/>
          </a:xfrm>
          <a:prstGeom prst="rect">
            <a:avLst/>
          </a:prstGeom>
        </p:spPr>
        <p:txBody>
          <a:bodyPr wrap="square">
            <a:spAutoFit/>
          </a:bodyPr>
          <a:lstStyle/>
          <a:p>
            <a:pPr algn="ctr"/>
            <a:r>
              <a:rPr lang="en-US" sz="3600" dirty="0">
                <a:solidFill>
                  <a:prstClr val="white"/>
                </a:solidFill>
              </a:rPr>
              <a:t>“If you have fear of some pain or suffering, you should examine whether there is anything you can do about it. </a:t>
            </a:r>
          </a:p>
          <a:p>
            <a:pPr algn="ctr"/>
            <a:endParaRPr lang="en-US" sz="1100" dirty="0">
              <a:solidFill>
                <a:prstClr val="white"/>
              </a:solidFill>
            </a:endParaRPr>
          </a:p>
          <a:p>
            <a:pPr algn="ctr"/>
            <a:r>
              <a:rPr lang="en-US" sz="3600" dirty="0">
                <a:solidFill>
                  <a:prstClr val="white"/>
                </a:solidFill>
              </a:rPr>
              <a:t>If you can, there is no need to worry about it. If you cannot do anything, then there is also no need to worry about it.”</a:t>
            </a:r>
          </a:p>
          <a:p>
            <a:endParaRPr lang="en-US" sz="2000" dirty="0">
              <a:solidFill>
                <a:prstClr val="white"/>
              </a:solidFill>
            </a:endParaRPr>
          </a:p>
          <a:p>
            <a:r>
              <a:rPr lang="en-US" sz="3600" dirty="0">
                <a:solidFill>
                  <a:prstClr val="white"/>
                </a:solidFill>
              </a:rPr>
              <a:t>-</a:t>
            </a:r>
            <a:r>
              <a:rPr lang="en-US" sz="2400" dirty="0">
                <a:solidFill>
                  <a:prstClr val="white"/>
                </a:solidFill>
              </a:rPr>
              <a:t>Dalai Lama</a:t>
            </a:r>
          </a:p>
        </p:txBody>
      </p:sp>
    </p:spTree>
    <p:extLst>
      <p:ext uri="{BB962C8B-B14F-4D97-AF65-F5344CB8AC3E}">
        <p14:creationId xmlns:p14="http://schemas.microsoft.com/office/powerpoint/2010/main" val="97793760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6590"/>
            <a:ext cx="4846320" cy="954627"/>
          </a:xfrm>
          <a:solidFill>
            <a:srgbClr val="1D5EAC"/>
          </a:solidFill>
        </p:spPr>
        <p:txBody>
          <a:bodyPr/>
          <a:lstStyle/>
          <a:p>
            <a:r>
              <a:rPr lang="en-US" b="1" dirty="0">
                <a:solidFill>
                  <a:schemeClr val="bg1"/>
                </a:solidFill>
                <a:latin typeface="+mn-lt"/>
              </a:rPr>
              <a:t>Relaxed Breathing</a:t>
            </a:r>
          </a:p>
        </p:txBody>
      </p:sp>
      <p:pic>
        <p:nvPicPr>
          <p:cNvPr id="6" name="Relaxed Breathing - Fish Character">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621411" y="1219127"/>
            <a:ext cx="8596263" cy="4835289"/>
          </a:xfrm>
          <a:ln w="25400">
            <a:solidFill>
              <a:schemeClr val="tx1"/>
            </a:solidFill>
          </a:ln>
        </p:spPr>
      </p:pic>
      <p:sp>
        <p:nvSpPr>
          <p:cNvPr id="8" name="Rectangle 7"/>
          <p:cNvSpPr/>
          <p:nvPr/>
        </p:nvSpPr>
        <p:spPr>
          <a:xfrm>
            <a:off x="0" y="6273225"/>
            <a:ext cx="6799082" cy="584775"/>
          </a:xfrm>
          <a:prstGeom prst="rect">
            <a:avLst/>
          </a:prstGeom>
        </p:spPr>
        <p:txBody>
          <a:bodyPr wrap="square">
            <a:spAutoFit/>
          </a:bodyPr>
          <a:lstStyle/>
          <a:p>
            <a:r>
              <a:rPr lang="en-US" b="1"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rPr>
              <a:t>Headache Relief Guide</a:t>
            </a:r>
            <a:endParaRPr lang="en-US" b="1"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hlinkClick r:id="rId6"/>
            </a:endParaRPr>
          </a:p>
          <a:p>
            <a:r>
              <a:rPr lang="en-US" sz="14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hlinkClick r:id="rId6"/>
              </a:rPr>
              <a:t>https://www.youtube.com/watch?v=YKxV07cisPA&amp;feature=youtu.be</a:t>
            </a:r>
            <a:endParaRPr lang="en-US" sz="14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32075836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repeatCount="indefinite" fill="hold" display="0">
                  <p:stCondLst>
                    <p:cond delay="indefinite"/>
                  </p:stCondLst>
                </p:cTn>
                <p:tgtEl>
                  <p:spTgt spid="6"/>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pic>
        <p:nvPicPr>
          <p:cNvPr id="557" name="Google Shape;557;p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1"/>
            <a:ext cx="12192000" cy="6952990"/>
          </a:xfrm>
          <a:prstGeom prst="rect">
            <a:avLst/>
          </a:prstGeom>
          <a:noFill/>
          <a:ln>
            <a:noFill/>
          </a:ln>
        </p:spPr>
      </p:pic>
      <p:sp>
        <p:nvSpPr>
          <p:cNvPr id="559" name="Google Shape;559;p9"/>
          <p:cNvSpPr txBox="1"/>
          <p:nvPr/>
        </p:nvSpPr>
        <p:spPr>
          <a:xfrm>
            <a:off x="-35011" y="355921"/>
            <a:ext cx="6131011" cy="867634"/>
          </a:xfrm>
          <a:prstGeom prst="rect">
            <a:avLst/>
          </a:prstGeom>
          <a:solidFill>
            <a:srgbClr val="1D5EAC"/>
          </a:solid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lt1"/>
              </a:buClr>
              <a:buSzPts val="4000"/>
              <a:buFont typeface="Calibri"/>
              <a:buNone/>
            </a:pPr>
            <a:r>
              <a:rPr lang="en-US" sz="4000" b="1" i="0" u="none" strike="noStrike" cap="none" dirty="0">
                <a:solidFill>
                  <a:schemeClr val="lt1"/>
                </a:solidFill>
                <a:latin typeface="Calibri"/>
                <a:ea typeface="Calibri"/>
                <a:cs typeface="Calibri"/>
                <a:sym typeface="Calibri"/>
              </a:rPr>
              <a:t>Concussion is a Type of TBI</a:t>
            </a:r>
            <a:endParaRPr sz="1400" b="1" i="0" u="none" strike="noStrike" cap="none" dirty="0">
              <a:solidFill>
                <a:srgbClr val="000000"/>
              </a:solidFill>
              <a:latin typeface="Arial"/>
              <a:ea typeface="Arial"/>
              <a:cs typeface="Arial"/>
              <a:sym typeface="Arial"/>
            </a:endParaRPr>
          </a:p>
        </p:txBody>
      </p:sp>
      <p:sp>
        <p:nvSpPr>
          <p:cNvPr id="560" name="Google Shape;560;p9"/>
          <p:cNvSpPr txBox="1"/>
          <p:nvPr/>
        </p:nvSpPr>
        <p:spPr>
          <a:xfrm>
            <a:off x="7895968" y="6385023"/>
            <a:ext cx="390473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sng" strike="noStrike" cap="none">
                <a:solidFill>
                  <a:srgbClr val="1D5EAC"/>
                </a:solidFill>
                <a:latin typeface="Calibri"/>
                <a:ea typeface="Calibri"/>
                <a:cs typeface="Calibri"/>
                <a:sym typeface="Calibri"/>
                <a:hlinkClick r:id="rId4"/>
              </a:rPr>
              <a:t>https://www.youtube.com/watch?v=Sno_0Jd8GuA</a:t>
            </a:r>
            <a:endParaRPr sz="1400" b="0" i="0" u="none" strike="noStrike" cap="none">
              <a:solidFill>
                <a:srgbClr val="1D5EAC"/>
              </a:solidFill>
              <a:latin typeface="Calibri"/>
              <a:ea typeface="Calibri"/>
              <a:cs typeface="Calibri"/>
              <a:sym typeface="Calibri"/>
            </a:endParaRPr>
          </a:p>
        </p:txBody>
      </p:sp>
      <p:pic>
        <p:nvPicPr>
          <p:cNvPr id="561" name="Google Shape;561;p9"/>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441492" y="1917041"/>
            <a:ext cx="7310899" cy="4366254"/>
          </a:xfrm>
          <a:prstGeom prst="rect">
            <a:avLst/>
          </a:prstGeom>
          <a:noFill/>
          <a:ln>
            <a:solidFill>
              <a:schemeClr val="tx1"/>
            </a:solidFill>
          </a:ln>
          <a:effectLst>
            <a:outerShdw blurRad="50800" dist="38100" dir="2700000" algn="tl" rotWithShape="0">
              <a:prstClr val="black">
                <a:alpha val="40000"/>
              </a:prstClr>
            </a:outerShdw>
          </a:effectLst>
        </p:spPr>
      </p:pic>
      <p:sp>
        <p:nvSpPr>
          <p:cNvPr id="562" name="Google Shape;562;p9"/>
          <p:cNvSpPr/>
          <p:nvPr/>
        </p:nvSpPr>
        <p:spPr>
          <a:xfrm>
            <a:off x="0" y="3237785"/>
            <a:ext cx="6081969" cy="1700975"/>
          </a:xfrm>
          <a:prstGeom prst="rect">
            <a:avLst/>
          </a:prstGeom>
          <a:solidFill>
            <a:srgbClr val="1D5EAC"/>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E5595"/>
              </a:solidFill>
              <a:latin typeface="Calibri"/>
              <a:ea typeface="Calibri"/>
              <a:cs typeface="Calibri"/>
              <a:sym typeface="Calibri"/>
            </a:endParaRPr>
          </a:p>
        </p:txBody>
      </p:sp>
      <p:sp>
        <p:nvSpPr>
          <p:cNvPr id="563" name="Google Shape;563;p9"/>
          <p:cNvSpPr/>
          <p:nvPr/>
        </p:nvSpPr>
        <p:spPr>
          <a:xfrm>
            <a:off x="19665" y="3397607"/>
            <a:ext cx="6147028" cy="1384954"/>
          </a:xfrm>
          <a:prstGeom prst="rect">
            <a:avLst/>
          </a:prstGeom>
          <a:no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0"/>
              </a:spcAft>
              <a:buClr>
                <a:srgbClr val="FFFFFF"/>
              </a:buClr>
              <a:buSzPts val="2800"/>
              <a:buFont typeface="Arial"/>
              <a:buChar char="•"/>
            </a:pPr>
            <a:r>
              <a:rPr lang="en-US" sz="2800" b="0" i="0" u="none" strike="noStrike" cap="none" dirty="0">
                <a:solidFill>
                  <a:srgbClr val="FFFFFF"/>
                </a:solidFill>
                <a:latin typeface="Calibri"/>
                <a:ea typeface="Calibri"/>
                <a:cs typeface="Calibri"/>
                <a:sym typeface="Calibri"/>
              </a:rPr>
              <a:t>Functional Injury vs. Structural Injury</a:t>
            </a:r>
            <a:endParaRPr sz="14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FFFFFF"/>
              </a:buClr>
              <a:buSzPts val="2800"/>
              <a:buFont typeface="Arial"/>
              <a:buChar char="•"/>
            </a:pPr>
            <a:r>
              <a:rPr lang="en-US" sz="2800" b="0" i="0" u="none" strike="noStrike" cap="none" dirty="0">
                <a:solidFill>
                  <a:srgbClr val="FFFFFF"/>
                </a:solidFill>
                <a:latin typeface="Calibri"/>
                <a:ea typeface="Calibri"/>
                <a:cs typeface="Calibri"/>
                <a:sym typeface="Calibri"/>
              </a:rPr>
              <a:t>Chemical Cascade</a:t>
            </a:r>
            <a:endParaRPr sz="14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FFFFFF"/>
              </a:buClr>
              <a:buSzPts val="2800"/>
              <a:buFont typeface="Arial"/>
              <a:buChar char="•"/>
            </a:pPr>
            <a:r>
              <a:rPr lang="en-US" sz="2800" b="0" i="0" u="none" strike="noStrike" cap="none" dirty="0">
                <a:solidFill>
                  <a:srgbClr val="FFFFFF"/>
                </a:solidFill>
                <a:latin typeface="Calibri"/>
                <a:ea typeface="Calibri"/>
                <a:cs typeface="Calibri"/>
                <a:sym typeface="Calibri"/>
              </a:rPr>
              <a:t>CT Findings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91965472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p:spPr>
      </p:pic>
      <p:sp>
        <p:nvSpPr>
          <p:cNvPr id="5" name="Rounded Rectangle 4">
            <a:extLst>
              <a:ext uri="{FF2B5EF4-FFF2-40B4-BE49-F238E27FC236}">
                <a16:creationId xmlns:a16="http://schemas.microsoft.com/office/drawing/2014/main" id="{B5364E84-FF3B-DF42-8790-A945D383BBE5}"/>
              </a:ext>
            </a:extLst>
          </p:cNvPr>
          <p:cNvSpPr/>
          <p:nvPr/>
        </p:nvSpPr>
        <p:spPr>
          <a:xfrm>
            <a:off x="2765777" y="379379"/>
            <a:ext cx="6218203" cy="838200"/>
          </a:xfrm>
          <a:prstGeom prst="roundRect">
            <a:avLst/>
          </a:prstGeom>
          <a:solidFill>
            <a:srgbClr val="FFFFFF">
              <a:alpha val="85098"/>
            </a:srgbClr>
          </a:soli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2924380" y="226979"/>
            <a:ext cx="6234861" cy="1143000"/>
          </a:xfrm>
        </p:spPr>
        <p:txBody>
          <a:bodyPr>
            <a:normAutofit fontScale="90000"/>
          </a:bodyPr>
          <a:lstStyle/>
          <a:p>
            <a:r>
              <a:rPr lang="en-US" sz="5400" dirty="0"/>
              <a:t>Find Purpose &amp; Joy</a:t>
            </a:r>
          </a:p>
        </p:txBody>
      </p:sp>
    </p:spTree>
    <p:extLst>
      <p:ext uri="{BB962C8B-B14F-4D97-AF65-F5344CB8AC3E}">
        <p14:creationId xmlns:p14="http://schemas.microsoft.com/office/powerpoint/2010/main" val="77288860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2110741" y="145915"/>
            <a:ext cx="7739164" cy="1042805"/>
          </a:xfrm>
          <a:solidFill>
            <a:srgbClr val="1D5EAC"/>
          </a:soli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txBody>
          <a:bodyPr>
            <a:normAutofit/>
          </a:bodyPr>
          <a:lstStyle/>
          <a:p>
            <a:pPr algn="ctr"/>
            <a:r>
              <a:rPr lang="en-US" b="1" dirty="0">
                <a:solidFill>
                  <a:schemeClr val="bg1"/>
                </a:solidFill>
                <a:latin typeface="Calibri" panose="020F0502020204030204" pitchFamily="34" charset="0"/>
                <a:cs typeface="Calibri" panose="020F0502020204030204" pitchFamily="34" charset="0"/>
              </a:rPr>
              <a:t>Purpose &amp; Alzheimer’s Disease</a:t>
            </a:r>
          </a:p>
        </p:txBody>
      </p:sp>
      <p:sp>
        <p:nvSpPr>
          <p:cNvPr id="6" name="TextBox 5"/>
          <p:cNvSpPr txBox="1"/>
          <p:nvPr/>
        </p:nvSpPr>
        <p:spPr>
          <a:xfrm>
            <a:off x="933856" y="1587577"/>
            <a:ext cx="4717914" cy="1569660"/>
          </a:xfrm>
          <a:prstGeom prst="rect">
            <a:avLst/>
          </a:prstGeom>
          <a:solidFill>
            <a:schemeClr val="bg1"/>
          </a:solidFill>
        </p:spPr>
        <p:txBody>
          <a:bodyPr wrap="square" rtlCol="0">
            <a:spAutoFit/>
          </a:bodyPr>
          <a:lstStyle/>
          <a:p>
            <a:pPr algn="ctr"/>
            <a:r>
              <a:rPr lang="en-US" sz="2400" b="1" dirty="0">
                <a:solidFill>
                  <a:prstClr val="black"/>
                </a:solidFill>
                <a:cs typeface="Calibri" panose="020F0502020204030204" pitchFamily="34" charset="0"/>
              </a:rPr>
              <a:t>Having a sense of purpose determined whether symptoms of Alzheimer’s Disease showed up or not</a:t>
            </a:r>
          </a:p>
        </p:txBody>
      </p:sp>
      <p:pic>
        <p:nvPicPr>
          <p:cNvPr id="7" name="Picture 6"/>
          <p:cNvPicPr>
            <a:picLocks noChangeAspect="1"/>
          </p:cNvPicPr>
          <p:nvPr/>
        </p:nvPicPr>
        <p:blipFill>
          <a:blip r:embed="rId4"/>
          <a:stretch>
            <a:fillRect/>
          </a:stretch>
        </p:blipFill>
        <p:spPr>
          <a:xfrm>
            <a:off x="1560630" y="3254643"/>
            <a:ext cx="3464364" cy="23053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2023137" y="5731880"/>
            <a:ext cx="2539350" cy="369332"/>
          </a:xfrm>
          <a:prstGeom prst="rect">
            <a:avLst/>
          </a:prstGeom>
          <a:noFill/>
        </p:spPr>
        <p:txBody>
          <a:bodyPr wrap="none" rtlCol="0">
            <a:spAutoFit/>
          </a:bodyPr>
          <a:lstStyle/>
          <a:p>
            <a:r>
              <a:rPr lang="en-US" dirty="0">
                <a:solidFill>
                  <a:prstClr val="black"/>
                </a:solidFill>
              </a:rPr>
              <a:t>Commons.Wikimedia.org</a:t>
            </a:r>
          </a:p>
        </p:txBody>
      </p:sp>
      <p:sp>
        <p:nvSpPr>
          <p:cNvPr id="2" name="TextBox 1"/>
          <p:cNvSpPr txBox="1"/>
          <p:nvPr/>
        </p:nvSpPr>
        <p:spPr>
          <a:xfrm>
            <a:off x="6861810" y="2504400"/>
            <a:ext cx="3840480" cy="3055620"/>
          </a:xfrm>
          <a:prstGeom prst="rect">
            <a:avLst/>
          </a:prstGeom>
          <a:solidFill>
            <a:schemeClr val="bg2">
              <a:lumMod val="90000"/>
            </a:schemeClr>
          </a:solidFill>
          <a:ln w="38100">
            <a:solidFill>
              <a:schemeClr val="tx1"/>
            </a:solidFill>
          </a:ln>
        </p:spPr>
        <p:txBody>
          <a:bodyPr wrap="square" rtlCol="0">
            <a:spAutoFit/>
          </a:bodyPr>
          <a:lstStyle/>
          <a:p>
            <a:endParaRPr lang="en-US" dirty="0">
              <a:solidFill>
                <a:prstClr val="black"/>
              </a:solidFill>
            </a:endParaRPr>
          </a:p>
        </p:txBody>
      </p:sp>
      <p:sp>
        <p:nvSpPr>
          <p:cNvPr id="3" name="TextBox 2"/>
          <p:cNvSpPr txBox="1"/>
          <p:nvPr/>
        </p:nvSpPr>
        <p:spPr>
          <a:xfrm>
            <a:off x="7163853" y="2739549"/>
            <a:ext cx="3236394" cy="2893100"/>
          </a:xfrm>
          <a:prstGeom prst="rect">
            <a:avLst/>
          </a:prstGeom>
          <a:noFill/>
        </p:spPr>
        <p:txBody>
          <a:bodyPr wrap="square" rtlCol="0">
            <a:spAutoFit/>
          </a:bodyPr>
          <a:lstStyle/>
          <a:p>
            <a:r>
              <a:rPr lang="en-US" sz="3600" dirty="0">
                <a:solidFill>
                  <a:prstClr val="black"/>
                </a:solidFill>
                <a:latin typeface="Open Sans Semibold" panose="020B0706030804020204" pitchFamily="34" charset="0"/>
                <a:ea typeface="Open Sans Semibold" panose="020B0706030804020204" pitchFamily="34" charset="0"/>
                <a:cs typeface="Open Sans Semibold" panose="020B0706030804020204" pitchFamily="34" charset="0"/>
              </a:rPr>
              <a:t>THE PURPOSE OF A LIFE </a:t>
            </a:r>
            <a:r>
              <a:rPr lang="en-US" sz="3600" dirty="0">
                <a:solidFill>
                  <a:srgbClr val="C00000"/>
                </a:solidFill>
                <a:latin typeface="Open Sans Semibold" panose="020B0706030804020204" pitchFamily="34" charset="0"/>
                <a:ea typeface="Open Sans Semibold" panose="020B0706030804020204" pitchFamily="34" charset="0"/>
                <a:cs typeface="Open Sans Semibold" panose="020B0706030804020204" pitchFamily="34" charset="0"/>
              </a:rPr>
              <a:t>IS</a:t>
            </a:r>
          </a:p>
          <a:p>
            <a:pPr algn="r"/>
            <a:r>
              <a:rPr lang="en-US" sz="3600" dirty="0">
                <a:solidFill>
                  <a:srgbClr val="C00000"/>
                </a:solidFill>
                <a:latin typeface="Open Sans Semibold" panose="020B0706030804020204" pitchFamily="34" charset="0"/>
                <a:ea typeface="Open Sans Semibold" panose="020B0706030804020204" pitchFamily="34" charset="0"/>
                <a:cs typeface="Open Sans Semibold" panose="020B0706030804020204" pitchFamily="34" charset="0"/>
              </a:rPr>
              <a:t> A LIFE OF PURPOSE.</a:t>
            </a:r>
          </a:p>
          <a:p>
            <a:pPr algn="r"/>
            <a:endParaRPr lang="en-US" dirty="0">
              <a:solidFill>
                <a:srgbClr val="C00000"/>
              </a:solidFill>
              <a:latin typeface="Open Sans Semibold" panose="020B0706030804020204" pitchFamily="34" charset="0"/>
              <a:ea typeface="Open Sans Semibold" panose="020B0706030804020204" pitchFamily="34" charset="0"/>
              <a:cs typeface="Open Sans Semibold" panose="020B0706030804020204" pitchFamily="34" charset="0"/>
            </a:endParaRPr>
          </a:p>
          <a:p>
            <a:r>
              <a:rPr lang="en-US" dirty="0">
                <a:solidFill>
                  <a:prstClr val="black"/>
                </a:solidFill>
              </a:rPr>
              <a:t>ROBERT BYRNE</a:t>
            </a:r>
          </a:p>
        </p:txBody>
      </p:sp>
    </p:spTree>
    <p:extLst>
      <p:ext uri="{BB962C8B-B14F-4D97-AF65-F5344CB8AC3E}">
        <p14:creationId xmlns:p14="http://schemas.microsoft.com/office/powerpoint/2010/main" val="128129316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95BD3A-EA58-DF44-860C-DBDE968ABE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74933"/>
          </a:xfrm>
          <a:prstGeom prst="rect">
            <a:avLst/>
          </a:prstGeom>
        </p:spPr>
      </p:pic>
      <p:pic>
        <p:nvPicPr>
          <p:cNvPr id="10" name="Picture 9">
            <a:extLst>
              <a:ext uri="{FF2B5EF4-FFF2-40B4-BE49-F238E27FC236}">
                <a16:creationId xmlns:a16="http://schemas.microsoft.com/office/drawing/2014/main" id="{A234214D-F6EF-6745-91D3-28E8D10111C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9712" y="6153151"/>
            <a:ext cx="839788" cy="548030"/>
          </a:xfrm>
          <a:prstGeom prst="rect">
            <a:avLst/>
          </a:prstGeom>
        </p:spPr>
      </p:pic>
      <p:sp>
        <p:nvSpPr>
          <p:cNvPr id="9" name="TextBox 8"/>
          <p:cNvSpPr txBox="1"/>
          <p:nvPr/>
        </p:nvSpPr>
        <p:spPr>
          <a:xfrm>
            <a:off x="2639505" y="2658359"/>
            <a:ext cx="473206" cy="369332"/>
          </a:xfrm>
          <a:prstGeom prst="rect">
            <a:avLst/>
          </a:prstGeom>
          <a:noFill/>
        </p:spPr>
        <p:txBody>
          <a:bodyPr wrap="none" rtlCol="0">
            <a:spAutoFit/>
          </a:bodyPr>
          <a:lstStyle/>
          <a:p>
            <a:pPr marL="285750" indent="-285750">
              <a:buFontTx/>
              <a:buBlip>
                <a:blip r:embed="rId5"/>
              </a:buBlip>
              <a:defRPr/>
            </a:pPr>
            <a:endParaRPr lang="en-US" dirty="0">
              <a:solidFill>
                <a:prstClr val="black"/>
              </a:solidFill>
            </a:endParaRPr>
          </a:p>
        </p:txBody>
      </p:sp>
      <p:sp>
        <p:nvSpPr>
          <p:cNvPr id="4" name="Rectangle 3"/>
          <p:cNvSpPr/>
          <p:nvPr/>
        </p:nvSpPr>
        <p:spPr>
          <a:xfrm>
            <a:off x="0" y="358219"/>
            <a:ext cx="4270443" cy="1036242"/>
          </a:xfrm>
          <a:prstGeom prst="rect">
            <a:avLst/>
          </a:prstGeom>
          <a:solidFill>
            <a:srgbClr val="1D5EAC"/>
          </a:soli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400" dirty="0">
                <a:solidFill>
                  <a:prstClr val="white"/>
                </a:solidFill>
              </a:rPr>
              <a:t>Be Social</a:t>
            </a:r>
          </a:p>
        </p:txBody>
      </p:sp>
      <p:sp>
        <p:nvSpPr>
          <p:cNvPr id="5" name="Rectangle 4"/>
          <p:cNvSpPr/>
          <p:nvPr/>
        </p:nvSpPr>
        <p:spPr>
          <a:xfrm>
            <a:off x="659606" y="1592342"/>
            <a:ext cx="7740785" cy="5029069"/>
          </a:xfrm>
          <a:prstGeom prst="rect">
            <a:avLst/>
          </a:prstGeom>
          <a:solidFill>
            <a:schemeClr val="bg1"/>
          </a:solidFill>
        </p:spPr>
        <p:txBody>
          <a:bodyPr wrap="square">
            <a:spAutoFit/>
          </a:bodyPr>
          <a:lstStyle/>
          <a:p>
            <a:pPr marL="742932" lvl="1" indent="-285744" defTabSz="914377">
              <a:spcBef>
                <a:spcPct val="20000"/>
              </a:spcBef>
              <a:buFont typeface="Arial" panose="020B0604020202020204" pitchFamily="34" charset="0"/>
              <a:buChar char="•"/>
              <a:defRPr/>
            </a:pPr>
            <a:r>
              <a:rPr lang="en-US" sz="2800" b="1" kern="0" dirty="0">
                <a:solidFill>
                  <a:prstClr val="black"/>
                </a:solidFill>
                <a:cs typeface="Calibri" panose="020F0502020204030204" pitchFamily="34" charset="0"/>
              </a:rPr>
              <a:t>Relationships</a:t>
            </a:r>
          </a:p>
          <a:p>
            <a:pPr marL="1142971" lvl="2" indent="-228594" defTabSz="914377">
              <a:spcBef>
                <a:spcPct val="20000"/>
              </a:spcBef>
              <a:buFont typeface="Arial" panose="020B0604020202020204" pitchFamily="34" charset="0"/>
              <a:buChar char="•"/>
              <a:defRPr/>
            </a:pPr>
            <a:r>
              <a:rPr lang="en-US" sz="2400" b="1" kern="0" dirty="0">
                <a:solidFill>
                  <a:prstClr val="black"/>
                </a:solidFill>
                <a:cs typeface="Calibri" panose="020F0502020204030204" pitchFamily="34" charset="0"/>
              </a:rPr>
              <a:t>Decrease risk of dementia</a:t>
            </a:r>
          </a:p>
          <a:p>
            <a:pPr marL="1142971" lvl="2" indent="-228594" defTabSz="914377">
              <a:spcBef>
                <a:spcPct val="20000"/>
              </a:spcBef>
              <a:buFont typeface="Arial" panose="020B0604020202020204" pitchFamily="34" charset="0"/>
              <a:buChar char="•"/>
              <a:defRPr/>
            </a:pPr>
            <a:r>
              <a:rPr lang="en-US" sz="2400" b="1" kern="0" dirty="0">
                <a:solidFill>
                  <a:prstClr val="black"/>
                </a:solidFill>
                <a:cs typeface="Calibri" panose="020F0502020204030204" pitchFamily="34" charset="0"/>
              </a:rPr>
              <a:t>Improve physical health (helps the immune system)</a:t>
            </a:r>
          </a:p>
          <a:p>
            <a:pPr marL="1142971" lvl="2" indent="-228594" defTabSz="914377">
              <a:spcBef>
                <a:spcPct val="20000"/>
              </a:spcBef>
              <a:buFont typeface="Arial" panose="020B0604020202020204" pitchFamily="34" charset="0"/>
              <a:buChar char="•"/>
              <a:defRPr/>
            </a:pPr>
            <a:r>
              <a:rPr lang="en-US" sz="2400" b="1" kern="0" dirty="0">
                <a:solidFill>
                  <a:prstClr val="black"/>
                </a:solidFill>
                <a:cs typeface="Calibri" panose="020F0502020204030204" pitchFamily="34" charset="0"/>
              </a:rPr>
              <a:t>Increase capillary formation and new neuronal growth in the brain</a:t>
            </a:r>
          </a:p>
          <a:p>
            <a:pPr marL="1142971" lvl="2" indent="-228594" defTabSz="914377">
              <a:spcBef>
                <a:spcPct val="20000"/>
              </a:spcBef>
              <a:buFont typeface="Arial" panose="020B0604020202020204" pitchFamily="34" charset="0"/>
              <a:buChar char="•"/>
              <a:defRPr/>
            </a:pPr>
            <a:r>
              <a:rPr lang="en-US" sz="2400" b="1" kern="0" dirty="0">
                <a:solidFill>
                  <a:prstClr val="black"/>
                </a:solidFill>
                <a:cs typeface="Calibri" panose="020F0502020204030204" pitchFamily="34" charset="0"/>
              </a:rPr>
              <a:t>Decrease depression and</a:t>
            </a:r>
          </a:p>
          <a:p>
            <a:pPr marL="1142971" lvl="2" indent="-228594" defTabSz="914377">
              <a:spcBef>
                <a:spcPct val="20000"/>
              </a:spcBef>
              <a:buFont typeface="Arial" panose="020B0604020202020204" pitchFamily="34" charset="0"/>
              <a:buChar char="•"/>
              <a:defRPr/>
            </a:pPr>
            <a:r>
              <a:rPr lang="en-US" sz="2400" b="1" kern="0" dirty="0">
                <a:solidFill>
                  <a:prstClr val="black"/>
                </a:solidFill>
                <a:cs typeface="Calibri" panose="020F0502020204030204" pitchFamily="34" charset="0"/>
              </a:rPr>
              <a:t>Decrease stress</a:t>
            </a:r>
          </a:p>
          <a:p>
            <a:pPr marL="457189" lvl="1" defTabSz="914377">
              <a:spcBef>
                <a:spcPct val="20000"/>
              </a:spcBef>
              <a:defRPr/>
            </a:pPr>
            <a:endParaRPr lang="en-US" sz="2800" b="1" kern="0" dirty="0">
              <a:solidFill>
                <a:prstClr val="black"/>
              </a:solidFill>
              <a:cs typeface="Calibri" panose="020F0502020204030204" pitchFamily="34" charset="0"/>
            </a:endParaRPr>
          </a:p>
          <a:p>
            <a:pPr marL="457189" lvl="1" defTabSz="914377">
              <a:spcBef>
                <a:spcPct val="20000"/>
              </a:spcBef>
              <a:defRPr/>
            </a:pPr>
            <a:r>
              <a:rPr lang="en-US" sz="2800" b="1" kern="0" dirty="0">
                <a:solidFill>
                  <a:prstClr val="black"/>
                </a:solidFill>
                <a:cs typeface="Calibri" panose="020F0502020204030204" pitchFamily="34" charset="0"/>
              </a:rPr>
              <a:t>Get Hearing Aids when needed!</a:t>
            </a:r>
          </a:p>
          <a:p>
            <a:pPr marL="457189" lvl="1" defTabSz="914377">
              <a:spcBef>
                <a:spcPct val="20000"/>
              </a:spcBef>
              <a:defRPr/>
            </a:pPr>
            <a:r>
              <a:rPr lang="en-US" sz="2800" b="1" kern="0" dirty="0">
                <a:solidFill>
                  <a:prstClr val="black"/>
                </a:solidFill>
                <a:cs typeface="Calibri" panose="020F0502020204030204" pitchFamily="34" charset="0"/>
              </a:rPr>
              <a:t>	  </a:t>
            </a:r>
            <a:r>
              <a:rPr lang="en-US" sz="2400" b="1" kern="0" dirty="0">
                <a:solidFill>
                  <a:prstClr val="black"/>
                </a:solidFill>
                <a:cs typeface="Calibri" panose="020F0502020204030204" pitchFamily="34" charset="0"/>
              </a:rPr>
              <a:t>(We know who you are)</a:t>
            </a:r>
            <a:endParaRPr lang="en-US" sz="2400" b="1" kern="0" dirty="0">
              <a:solidFill>
                <a:sysClr val="windowText" lastClr="000000"/>
              </a:solidFill>
              <a:cs typeface="Calibri" panose="020F0502020204030204" pitchFamily="34" charset="0"/>
            </a:endParaRPr>
          </a:p>
        </p:txBody>
      </p:sp>
      <p:pic>
        <p:nvPicPr>
          <p:cNvPr id="2" name="Picture 1"/>
          <p:cNvPicPr>
            <a:picLocks noChangeAspect="1"/>
          </p:cNvPicPr>
          <p:nvPr/>
        </p:nvPicPr>
        <p:blipFill>
          <a:blip r:embed="rId6"/>
          <a:stretch>
            <a:fillRect/>
          </a:stretch>
        </p:blipFill>
        <p:spPr>
          <a:xfrm>
            <a:off x="6066614" y="358219"/>
            <a:ext cx="4059879" cy="2196327"/>
          </a:xfrm>
          <a:prstGeom prst="rect">
            <a:avLst/>
          </a:prstGeom>
          <a:ln w="12700">
            <a:solidFill>
              <a:schemeClr val="tx1"/>
            </a:solidFill>
          </a:ln>
        </p:spPr>
      </p:pic>
      <p:sp>
        <p:nvSpPr>
          <p:cNvPr id="6" name="AutoShape 2" descr="Royalty-free hearing photos free download | Pxfue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8" name="Picture 7"/>
          <p:cNvPicPr>
            <a:picLocks noChangeAspect="1"/>
          </p:cNvPicPr>
          <p:nvPr/>
        </p:nvPicPr>
        <p:blipFill>
          <a:blip r:embed="rId7"/>
          <a:stretch>
            <a:fillRect/>
          </a:stretch>
        </p:blipFill>
        <p:spPr>
          <a:xfrm>
            <a:off x="7194654" y="4318625"/>
            <a:ext cx="3730685" cy="1788713"/>
          </a:xfrm>
          <a:prstGeom prst="rect">
            <a:avLst/>
          </a:prstGeom>
          <a:ln w="12700">
            <a:solidFill>
              <a:schemeClr val="tx1"/>
            </a:solidFill>
          </a:ln>
        </p:spPr>
      </p:pic>
    </p:spTree>
    <p:extLst>
      <p:ext uri="{BB962C8B-B14F-4D97-AF65-F5344CB8AC3E}">
        <p14:creationId xmlns:p14="http://schemas.microsoft.com/office/powerpoint/2010/main" val="61541520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95BD3A-EA58-DF44-860C-DBDE968ABE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74933"/>
          </a:xfrm>
          <a:prstGeom prst="rect">
            <a:avLst/>
          </a:prstGeom>
        </p:spPr>
      </p:pic>
      <p:pic>
        <p:nvPicPr>
          <p:cNvPr id="10" name="Picture 9">
            <a:extLst>
              <a:ext uri="{FF2B5EF4-FFF2-40B4-BE49-F238E27FC236}">
                <a16:creationId xmlns:a16="http://schemas.microsoft.com/office/drawing/2014/main" id="{A234214D-F6EF-6745-91D3-28E8D10111C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9712" y="6153151"/>
            <a:ext cx="839788" cy="548030"/>
          </a:xfrm>
          <a:prstGeom prst="rect">
            <a:avLst/>
          </a:prstGeom>
        </p:spPr>
      </p:pic>
      <p:sp>
        <p:nvSpPr>
          <p:cNvPr id="9" name="TextBox 8"/>
          <p:cNvSpPr txBox="1"/>
          <p:nvPr/>
        </p:nvSpPr>
        <p:spPr>
          <a:xfrm>
            <a:off x="2639505" y="2658359"/>
            <a:ext cx="473206" cy="369332"/>
          </a:xfrm>
          <a:prstGeom prst="rect">
            <a:avLst/>
          </a:prstGeom>
          <a:noFill/>
        </p:spPr>
        <p:txBody>
          <a:bodyPr wrap="none" rtlCol="0">
            <a:spAutoFit/>
          </a:bodyPr>
          <a:lstStyle/>
          <a:p>
            <a:pPr marL="285750" indent="-285750">
              <a:buFontTx/>
              <a:buBlip>
                <a:blip r:embed="rId5"/>
              </a:buBlip>
              <a:defRPr/>
            </a:pPr>
            <a:endParaRPr lang="en-US" dirty="0">
              <a:solidFill>
                <a:prstClr val="black"/>
              </a:solidFill>
            </a:endParaRPr>
          </a:p>
        </p:txBody>
      </p:sp>
      <p:pic>
        <p:nvPicPr>
          <p:cNvPr id="8" name="Content Placeholder 5"/>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134100" y="0"/>
            <a:ext cx="6057900" cy="6874933"/>
          </a:xfrm>
          <a:prstGeom prst="rect">
            <a:avLst/>
          </a:prstGeom>
        </p:spPr>
      </p:pic>
      <p:sp>
        <p:nvSpPr>
          <p:cNvPr id="6" name="Rectangle 5"/>
          <p:cNvSpPr/>
          <p:nvPr/>
        </p:nvSpPr>
        <p:spPr>
          <a:xfrm>
            <a:off x="1323533" y="2719444"/>
            <a:ext cx="3105150" cy="1487912"/>
          </a:xfrm>
          <a:prstGeom prst="rect">
            <a:avLst/>
          </a:prstGeom>
          <a:solidFill>
            <a:srgbClr val="1D5EAC"/>
          </a:soli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400" dirty="0">
                <a:solidFill>
                  <a:prstClr val="white"/>
                </a:solidFill>
              </a:rPr>
              <a:t>Learn</a:t>
            </a:r>
          </a:p>
        </p:txBody>
      </p:sp>
    </p:spTree>
    <p:extLst>
      <p:ext uri="{BB962C8B-B14F-4D97-AF65-F5344CB8AC3E}">
        <p14:creationId xmlns:p14="http://schemas.microsoft.com/office/powerpoint/2010/main" val="51187700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772"/>
            <a:ext cx="12192000" cy="6855228"/>
          </a:xfrm>
          <a:prstGeom prst="rect">
            <a:avLst/>
          </a:prstGeom>
        </p:spPr>
      </p:pic>
      <p:sp>
        <p:nvSpPr>
          <p:cNvPr id="3" name="TextBox 2"/>
          <p:cNvSpPr txBox="1"/>
          <p:nvPr/>
        </p:nvSpPr>
        <p:spPr>
          <a:xfrm>
            <a:off x="4517201" y="4912747"/>
            <a:ext cx="3157598" cy="1015663"/>
          </a:xfrm>
          <a:prstGeom prst="rect">
            <a:avLst/>
          </a:prstGeom>
          <a:noFill/>
        </p:spPr>
        <p:txBody>
          <a:bodyPr wrap="square" rtlCol="0">
            <a:spAutoFit/>
          </a:bodyPr>
          <a:lstStyle/>
          <a:p>
            <a:r>
              <a:rPr lang="en-US" sz="6000" b="1" dirty="0">
                <a:solidFill>
                  <a:prstClr val="black"/>
                </a:solidFill>
                <a:latin typeface="Calibri" panose="020F0502020204030204" pitchFamily="34" charset="0"/>
                <a:cs typeface="Calibri" panose="020F0502020204030204" pitchFamily="34" charset="0"/>
              </a:rPr>
              <a:t>Exercise!</a:t>
            </a:r>
          </a:p>
        </p:txBody>
      </p:sp>
    </p:spTree>
    <p:extLst>
      <p:ext uri="{BB962C8B-B14F-4D97-AF65-F5344CB8AC3E}">
        <p14:creationId xmlns:p14="http://schemas.microsoft.com/office/powerpoint/2010/main" val="426259515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303"/>
            <a:ext cx="12191999" cy="6887717"/>
          </a:xfrm>
          <a:prstGeom prst="rect">
            <a:avLst/>
          </a:prstGeom>
        </p:spPr>
      </p:pic>
      <p:sp>
        <p:nvSpPr>
          <p:cNvPr id="5" name="TextBox 4"/>
          <p:cNvSpPr txBox="1"/>
          <p:nvPr/>
        </p:nvSpPr>
        <p:spPr>
          <a:xfrm>
            <a:off x="2509736" y="497191"/>
            <a:ext cx="6046976" cy="5663089"/>
          </a:xfrm>
          <a:prstGeom prst="rect">
            <a:avLst/>
          </a:prstGeom>
          <a:noFill/>
        </p:spPr>
        <p:txBody>
          <a:bodyPr wrap="none" rtlCol="0">
            <a:spAutoFit/>
          </a:bodyPr>
          <a:lstStyle/>
          <a:p>
            <a:r>
              <a:rPr lang="en-US" sz="4400" b="1" dirty="0">
                <a:solidFill>
                  <a:prstClr val="black"/>
                </a:solidFill>
              </a:rPr>
              <a:t>Exercise</a:t>
            </a:r>
          </a:p>
          <a:p>
            <a:endParaRPr lang="en-US" sz="1200" b="1" dirty="0">
              <a:solidFill>
                <a:prstClr val="black"/>
              </a:solidFill>
            </a:endParaRPr>
          </a:p>
          <a:p>
            <a:pPr marL="457200" indent="-457200">
              <a:buFont typeface="Arial" panose="020B0604020202020204" pitchFamily="34" charset="0"/>
              <a:buChar char="•"/>
            </a:pPr>
            <a:r>
              <a:rPr lang="en-US" sz="3200" b="1" dirty="0">
                <a:solidFill>
                  <a:prstClr val="black"/>
                </a:solidFill>
              </a:rPr>
              <a:t>Helps depression</a:t>
            </a:r>
          </a:p>
          <a:p>
            <a:pPr marL="457200" indent="-457200">
              <a:buFont typeface="Arial" panose="020B0604020202020204" pitchFamily="34" charset="0"/>
              <a:buChar char="•"/>
            </a:pPr>
            <a:r>
              <a:rPr lang="en-US" sz="3200" b="1" dirty="0">
                <a:solidFill>
                  <a:prstClr val="black"/>
                </a:solidFill>
              </a:rPr>
              <a:t>Helps with focus</a:t>
            </a:r>
          </a:p>
          <a:p>
            <a:pPr marL="457200" indent="-457200">
              <a:buFont typeface="Arial" panose="020B0604020202020204" pitchFamily="34" charset="0"/>
              <a:buChar char="•"/>
            </a:pPr>
            <a:r>
              <a:rPr lang="en-US" sz="3200" b="1" dirty="0">
                <a:solidFill>
                  <a:prstClr val="black"/>
                </a:solidFill>
              </a:rPr>
              <a:t>Decreases stress</a:t>
            </a:r>
          </a:p>
          <a:p>
            <a:pPr marL="457200" indent="-457200">
              <a:buFont typeface="Arial" panose="020B0604020202020204" pitchFamily="34" charset="0"/>
              <a:buChar char="•"/>
            </a:pPr>
            <a:r>
              <a:rPr lang="en-US" sz="3200" b="1" dirty="0">
                <a:solidFill>
                  <a:prstClr val="black"/>
                </a:solidFill>
              </a:rPr>
              <a:t>Lowers blood pressure</a:t>
            </a:r>
          </a:p>
          <a:p>
            <a:pPr marL="457200" indent="-457200">
              <a:buFont typeface="Arial" panose="020B0604020202020204" pitchFamily="34" charset="0"/>
              <a:buChar char="•"/>
            </a:pPr>
            <a:r>
              <a:rPr lang="en-US" sz="3200" b="1" dirty="0">
                <a:solidFill>
                  <a:prstClr val="black"/>
                </a:solidFill>
              </a:rPr>
              <a:t>Helps control blood sugar levels</a:t>
            </a:r>
          </a:p>
          <a:p>
            <a:pPr marL="457200" indent="-457200">
              <a:buFont typeface="Arial" panose="020B0604020202020204" pitchFamily="34" charset="0"/>
              <a:buChar char="•"/>
            </a:pPr>
            <a:r>
              <a:rPr lang="en-US" sz="3200" b="1" dirty="0">
                <a:solidFill>
                  <a:prstClr val="black"/>
                </a:solidFill>
              </a:rPr>
              <a:t>Helps maintain healthy weight</a:t>
            </a:r>
          </a:p>
          <a:p>
            <a:pPr marL="457200" indent="-457200">
              <a:buFont typeface="Arial" panose="020B0604020202020204" pitchFamily="34" charset="0"/>
              <a:buChar char="•"/>
            </a:pPr>
            <a:r>
              <a:rPr lang="en-US" sz="3200" b="1" dirty="0">
                <a:solidFill>
                  <a:prstClr val="black"/>
                </a:solidFill>
              </a:rPr>
              <a:t>Boosts immunity</a:t>
            </a:r>
          </a:p>
          <a:p>
            <a:r>
              <a:rPr lang="en-US" sz="3200" b="1" dirty="0">
                <a:solidFill>
                  <a:prstClr val="black"/>
                </a:solidFill>
              </a:rPr>
              <a:t>	…and more</a:t>
            </a:r>
          </a:p>
          <a:p>
            <a:endParaRPr lang="en-US" sz="3200" dirty="0">
              <a:solidFill>
                <a:prstClr val="black"/>
              </a:solidFill>
              <a:latin typeface="Open Sans Light"/>
            </a:endParaRPr>
          </a:p>
          <a:p>
            <a:endParaRPr lang="en-US" dirty="0">
              <a:solidFill>
                <a:prstClr val="black"/>
              </a:solidFill>
              <a:latin typeface="Open Sans Light"/>
            </a:endParaRPr>
          </a:p>
        </p:txBody>
      </p:sp>
    </p:spTree>
    <p:extLst>
      <p:ext uri="{BB962C8B-B14F-4D97-AF65-F5344CB8AC3E}">
        <p14:creationId xmlns:p14="http://schemas.microsoft.com/office/powerpoint/2010/main" val="274400263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95BD3A-EA58-DF44-860C-DBDE968ABE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74933"/>
          </a:xfrm>
          <a:prstGeom prst="rect">
            <a:avLst/>
          </a:prstGeom>
        </p:spPr>
      </p:pic>
      <p:pic>
        <p:nvPicPr>
          <p:cNvPr id="10" name="Picture 9">
            <a:extLst>
              <a:ext uri="{FF2B5EF4-FFF2-40B4-BE49-F238E27FC236}">
                <a16:creationId xmlns:a16="http://schemas.microsoft.com/office/drawing/2014/main" id="{A234214D-F6EF-6745-91D3-28E8D10111C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9712" y="6153151"/>
            <a:ext cx="839788" cy="548030"/>
          </a:xfrm>
          <a:prstGeom prst="rect">
            <a:avLst/>
          </a:prstGeom>
        </p:spPr>
      </p:pic>
      <p:sp>
        <p:nvSpPr>
          <p:cNvPr id="9" name="TextBox 8"/>
          <p:cNvSpPr txBox="1"/>
          <p:nvPr/>
        </p:nvSpPr>
        <p:spPr>
          <a:xfrm>
            <a:off x="2639505" y="2658359"/>
            <a:ext cx="473206" cy="369332"/>
          </a:xfrm>
          <a:prstGeom prst="rect">
            <a:avLst/>
          </a:prstGeom>
          <a:noFill/>
        </p:spPr>
        <p:txBody>
          <a:bodyPr wrap="none" rtlCol="0">
            <a:spAutoFit/>
          </a:bodyPr>
          <a:lstStyle/>
          <a:p>
            <a:pPr marL="285750" indent="-285750">
              <a:buFontTx/>
              <a:buBlip>
                <a:blip r:embed="rId5"/>
              </a:buBlip>
              <a:defRPr/>
            </a:pPr>
            <a:endParaRPr lang="en-US" dirty="0">
              <a:solidFill>
                <a:prstClr val="black"/>
              </a:solidFill>
            </a:endParaRPr>
          </a:p>
        </p:txBody>
      </p:sp>
      <p:pic>
        <p:nvPicPr>
          <p:cNvPr id="11" name="Content Placeholder 3"/>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 y="0"/>
            <a:ext cx="6605080" cy="6842761"/>
          </a:xfrm>
          <a:prstGeom prst="rect">
            <a:avLst/>
          </a:prstGeom>
        </p:spPr>
      </p:pic>
      <p:sp>
        <p:nvSpPr>
          <p:cNvPr id="7" name="TextBox 6"/>
          <p:cNvSpPr txBox="1"/>
          <p:nvPr/>
        </p:nvSpPr>
        <p:spPr>
          <a:xfrm>
            <a:off x="7062584" y="3246282"/>
            <a:ext cx="4483856" cy="769441"/>
          </a:xfrm>
          <a:prstGeom prst="rect">
            <a:avLst/>
          </a:prstGeom>
          <a:noFill/>
        </p:spPr>
        <p:txBody>
          <a:bodyPr wrap="none" rtlCol="0">
            <a:spAutoFit/>
          </a:bodyPr>
          <a:lstStyle/>
          <a:p>
            <a:pPr>
              <a:defRPr/>
            </a:pPr>
            <a:r>
              <a:rPr lang="en-US" sz="4400" b="1" dirty="0">
                <a:solidFill>
                  <a:prstClr val="black"/>
                </a:solidFill>
              </a:rPr>
              <a:t>Exercise</a:t>
            </a:r>
            <a:r>
              <a:rPr lang="en-US" sz="4000" b="1" dirty="0">
                <a:solidFill>
                  <a:prstClr val="black"/>
                </a:solidFill>
              </a:rPr>
              <a:t> &amp; Memory</a:t>
            </a:r>
          </a:p>
        </p:txBody>
      </p:sp>
    </p:spTree>
    <p:extLst>
      <p:ext uri="{BB962C8B-B14F-4D97-AF65-F5344CB8AC3E}">
        <p14:creationId xmlns:p14="http://schemas.microsoft.com/office/powerpoint/2010/main" val="412193828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95BD3A-EA58-DF44-860C-DBDE968ABE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74933"/>
          </a:xfrm>
          <a:prstGeom prst="rect">
            <a:avLst/>
          </a:prstGeom>
        </p:spPr>
      </p:pic>
      <p:pic>
        <p:nvPicPr>
          <p:cNvPr id="10" name="Picture 9">
            <a:extLst>
              <a:ext uri="{FF2B5EF4-FFF2-40B4-BE49-F238E27FC236}">
                <a16:creationId xmlns:a16="http://schemas.microsoft.com/office/drawing/2014/main" id="{A234214D-F6EF-6745-91D3-28E8D10111C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9712" y="6153151"/>
            <a:ext cx="839788" cy="548030"/>
          </a:xfrm>
          <a:prstGeom prst="rect">
            <a:avLst/>
          </a:prstGeom>
        </p:spPr>
      </p:pic>
      <p:sp>
        <p:nvSpPr>
          <p:cNvPr id="9" name="TextBox 8"/>
          <p:cNvSpPr txBox="1"/>
          <p:nvPr/>
        </p:nvSpPr>
        <p:spPr>
          <a:xfrm>
            <a:off x="2639505" y="2658359"/>
            <a:ext cx="473206" cy="369332"/>
          </a:xfrm>
          <a:prstGeom prst="rect">
            <a:avLst/>
          </a:prstGeom>
          <a:noFill/>
        </p:spPr>
        <p:txBody>
          <a:bodyPr wrap="none" rtlCol="0">
            <a:spAutoFit/>
          </a:bodyPr>
          <a:lstStyle/>
          <a:p>
            <a:pPr marL="285750" indent="-285750">
              <a:buFontTx/>
              <a:buBlip>
                <a:blip r:embed="rId5"/>
              </a:buBlip>
              <a:defRPr/>
            </a:pPr>
            <a:endParaRPr lang="en-US" dirty="0">
              <a:solidFill>
                <a:prstClr val="black"/>
              </a:solidFill>
            </a:endParaRPr>
          </a:p>
        </p:txBody>
      </p:sp>
      <p:sp>
        <p:nvSpPr>
          <p:cNvPr id="4" name="Rectangle 3"/>
          <p:cNvSpPr/>
          <p:nvPr/>
        </p:nvSpPr>
        <p:spPr>
          <a:xfrm>
            <a:off x="0" y="458397"/>
            <a:ext cx="4777740" cy="982980"/>
          </a:xfrm>
          <a:prstGeom prst="rect">
            <a:avLst/>
          </a:prstGeom>
          <a:solidFill>
            <a:srgbClr val="1D5EAC"/>
          </a:soli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400" b="1" dirty="0">
                <a:solidFill>
                  <a:prstClr val="white"/>
                </a:solidFill>
                <a:ea typeface="Open Sans Semibold" panose="020B0706030804020204" pitchFamily="34" charset="0"/>
                <a:cs typeface="Calibri" panose="020F0502020204030204" pitchFamily="34" charset="0"/>
              </a:rPr>
              <a:t>Eat Well</a:t>
            </a:r>
          </a:p>
        </p:txBody>
      </p:sp>
      <p:pic>
        <p:nvPicPr>
          <p:cNvPr id="5" name="Picture 4"/>
          <p:cNvPicPr>
            <a:picLocks noChangeAspect="1"/>
          </p:cNvPicPr>
          <p:nvPr/>
        </p:nvPicPr>
        <p:blipFill>
          <a:blip r:embed="rId6"/>
          <a:stretch>
            <a:fillRect/>
          </a:stretch>
        </p:blipFill>
        <p:spPr>
          <a:xfrm>
            <a:off x="6316398" y="2104467"/>
            <a:ext cx="4529721" cy="3944454"/>
          </a:xfrm>
          <a:prstGeom prst="rect">
            <a:avLst/>
          </a:prstGeom>
          <a:ln w="228600" cap="sq" cmpd="thickThin">
            <a:solidFill>
              <a:srgbClr val="000000"/>
            </a:solidFill>
            <a:prstDash val="solid"/>
            <a:miter lim="800000"/>
          </a:ln>
          <a:effectLst>
            <a:innerShdw blurRad="76200">
              <a:srgbClr val="000000"/>
            </a:innerShdw>
          </a:effectLst>
        </p:spPr>
      </p:pic>
      <p:sp>
        <p:nvSpPr>
          <p:cNvPr id="2" name="TextBox 1"/>
          <p:cNvSpPr txBox="1"/>
          <p:nvPr/>
        </p:nvSpPr>
        <p:spPr>
          <a:xfrm>
            <a:off x="1079500" y="2920101"/>
            <a:ext cx="3789680" cy="1754326"/>
          </a:xfrm>
          <a:prstGeom prst="rect">
            <a:avLst/>
          </a:prstGeom>
          <a:solidFill>
            <a:schemeClr val="bg1"/>
          </a:solidFill>
        </p:spPr>
        <p:txBody>
          <a:bodyPr wrap="square" rtlCol="0">
            <a:spAutoFit/>
          </a:bodyPr>
          <a:lstStyle/>
          <a:p>
            <a:pPr>
              <a:defRPr/>
            </a:pPr>
            <a:r>
              <a:rPr lang="en-US" sz="5400" dirty="0">
                <a:solidFill>
                  <a:prstClr val="black"/>
                </a:solidFill>
                <a:cs typeface="Calibri" panose="020F0502020204030204" pitchFamily="34" charset="0"/>
              </a:rPr>
              <a:t>Eat Well.</a:t>
            </a:r>
          </a:p>
          <a:p>
            <a:pPr>
              <a:defRPr/>
            </a:pPr>
            <a:r>
              <a:rPr lang="en-US" sz="5400" dirty="0">
                <a:solidFill>
                  <a:prstClr val="black"/>
                </a:solidFill>
                <a:cs typeface="Calibri" panose="020F0502020204030204" pitchFamily="34" charset="0"/>
              </a:rPr>
              <a:t>Start Now.</a:t>
            </a:r>
          </a:p>
        </p:txBody>
      </p:sp>
    </p:spTree>
    <p:extLst>
      <p:ext uri="{BB962C8B-B14F-4D97-AF65-F5344CB8AC3E}">
        <p14:creationId xmlns:p14="http://schemas.microsoft.com/office/powerpoint/2010/main" val="216060411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95BD3A-EA58-DF44-860C-DBDE968ABE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74933"/>
          </a:xfrm>
          <a:prstGeom prst="rect">
            <a:avLst/>
          </a:prstGeom>
        </p:spPr>
      </p:pic>
      <p:pic>
        <p:nvPicPr>
          <p:cNvPr id="10" name="Picture 9">
            <a:extLst>
              <a:ext uri="{FF2B5EF4-FFF2-40B4-BE49-F238E27FC236}">
                <a16:creationId xmlns:a16="http://schemas.microsoft.com/office/drawing/2014/main" id="{A234214D-F6EF-6745-91D3-28E8D10111C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9712" y="6153151"/>
            <a:ext cx="839788" cy="548030"/>
          </a:xfrm>
          <a:prstGeom prst="rect">
            <a:avLst/>
          </a:prstGeom>
        </p:spPr>
      </p:pic>
      <p:sp>
        <p:nvSpPr>
          <p:cNvPr id="9" name="TextBox 8"/>
          <p:cNvSpPr txBox="1"/>
          <p:nvPr/>
        </p:nvSpPr>
        <p:spPr>
          <a:xfrm>
            <a:off x="2639505" y="2658359"/>
            <a:ext cx="473206" cy="369332"/>
          </a:xfrm>
          <a:prstGeom prst="rect">
            <a:avLst/>
          </a:prstGeom>
          <a:noFill/>
        </p:spPr>
        <p:txBody>
          <a:bodyPr wrap="none" rtlCol="0">
            <a:spAutoFit/>
          </a:bodyPr>
          <a:lstStyle/>
          <a:p>
            <a:pPr marL="285750" indent="-285750">
              <a:buFontTx/>
              <a:buBlip>
                <a:blip r:embed="rId5"/>
              </a:buBlip>
              <a:defRPr/>
            </a:pPr>
            <a:endParaRPr lang="en-US" dirty="0">
              <a:solidFill>
                <a:prstClr val="black"/>
              </a:solidFill>
            </a:endParaRPr>
          </a:p>
        </p:txBody>
      </p:sp>
      <p:sp>
        <p:nvSpPr>
          <p:cNvPr id="4" name="Rectangle 3"/>
          <p:cNvSpPr/>
          <p:nvPr/>
        </p:nvSpPr>
        <p:spPr>
          <a:xfrm>
            <a:off x="2616671" y="270764"/>
            <a:ext cx="6306532" cy="1028153"/>
          </a:xfrm>
          <a:prstGeom prst="rect">
            <a:avLst/>
          </a:prstGeom>
          <a:solidFill>
            <a:srgbClr val="1D5EAC"/>
          </a:soli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400" b="1" dirty="0">
                <a:solidFill>
                  <a:prstClr val="white"/>
                </a:solidFill>
                <a:cs typeface="Calibri" panose="020F0502020204030204" pitchFamily="34" charset="0"/>
              </a:rPr>
              <a:t>Eat Well</a:t>
            </a:r>
          </a:p>
        </p:txBody>
      </p:sp>
      <p:sp>
        <p:nvSpPr>
          <p:cNvPr id="6" name="Rectangle 5"/>
          <p:cNvSpPr/>
          <p:nvPr/>
        </p:nvSpPr>
        <p:spPr>
          <a:xfrm>
            <a:off x="540626" y="2300941"/>
            <a:ext cx="6581775" cy="830997"/>
          </a:xfrm>
          <a:prstGeom prst="rect">
            <a:avLst/>
          </a:prstGeom>
          <a:solidFill>
            <a:schemeClr val="bg1"/>
          </a:solidFill>
        </p:spPr>
        <p:txBody>
          <a:bodyPr wrap="square">
            <a:spAutoFit/>
          </a:bodyPr>
          <a:lstStyle/>
          <a:p>
            <a:pPr>
              <a:defRPr/>
            </a:pPr>
            <a:r>
              <a:rPr lang="en-US" sz="2400" dirty="0">
                <a:solidFill>
                  <a:prstClr val="black"/>
                </a:solidFill>
              </a:rPr>
              <a:t>Currently thought to be </a:t>
            </a:r>
            <a:r>
              <a:rPr lang="en-US" sz="2400" b="1" i="1" dirty="0">
                <a:solidFill>
                  <a:prstClr val="black"/>
                </a:solidFill>
              </a:rPr>
              <a:t>incurable</a:t>
            </a:r>
            <a:r>
              <a:rPr lang="en-US" sz="2400" dirty="0">
                <a:solidFill>
                  <a:prstClr val="black"/>
                </a:solidFill>
              </a:rPr>
              <a:t>, but </a:t>
            </a:r>
            <a:r>
              <a:rPr lang="en-US" sz="2400" b="1" i="1" dirty="0">
                <a:solidFill>
                  <a:prstClr val="black"/>
                </a:solidFill>
              </a:rPr>
              <a:t>preventable</a:t>
            </a:r>
          </a:p>
          <a:p>
            <a:pPr lvl="1">
              <a:defRPr/>
            </a:pPr>
            <a:r>
              <a:rPr lang="en-US" sz="2400" dirty="0">
                <a:solidFill>
                  <a:prstClr val="black"/>
                </a:solidFill>
              </a:rPr>
              <a:t>Through dietary and lifestyle changes</a:t>
            </a:r>
          </a:p>
        </p:txBody>
      </p:sp>
      <p:sp>
        <p:nvSpPr>
          <p:cNvPr id="7" name="TextBox 6"/>
          <p:cNvSpPr txBox="1"/>
          <p:nvPr/>
        </p:nvSpPr>
        <p:spPr>
          <a:xfrm>
            <a:off x="163632" y="1834813"/>
            <a:ext cx="4545603" cy="523220"/>
          </a:xfrm>
          <a:prstGeom prst="rect">
            <a:avLst/>
          </a:prstGeom>
          <a:solidFill>
            <a:schemeClr val="bg1"/>
          </a:solidFill>
        </p:spPr>
        <p:txBody>
          <a:bodyPr wrap="none" rtlCol="0">
            <a:spAutoFit/>
          </a:bodyPr>
          <a:lstStyle/>
          <a:p>
            <a:pPr>
              <a:defRPr/>
            </a:pPr>
            <a:r>
              <a:rPr lang="en-US" sz="2800" dirty="0">
                <a:solidFill>
                  <a:prstClr val="black"/>
                </a:solidFill>
              </a:rPr>
              <a:t>Eating to ward off Alzheimer’s</a:t>
            </a:r>
          </a:p>
        </p:txBody>
      </p:sp>
      <p:sp>
        <p:nvSpPr>
          <p:cNvPr id="8" name="Rectangle 7"/>
          <p:cNvSpPr/>
          <p:nvPr/>
        </p:nvSpPr>
        <p:spPr>
          <a:xfrm>
            <a:off x="648442" y="4699152"/>
            <a:ext cx="6096000" cy="1569660"/>
          </a:xfrm>
          <a:prstGeom prst="rect">
            <a:avLst/>
          </a:prstGeom>
          <a:solidFill>
            <a:schemeClr val="bg1"/>
          </a:solidFill>
        </p:spPr>
        <p:txBody>
          <a:bodyPr>
            <a:spAutoFit/>
          </a:bodyPr>
          <a:lstStyle/>
          <a:p>
            <a:pPr>
              <a:defRPr/>
            </a:pPr>
            <a:r>
              <a:rPr lang="en-US" sz="2400" dirty="0">
                <a:solidFill>
                  <a:prstClr val="black"/>
                </a:solidFill>
              </a:rPr>
              <a:t>“Vegetables, legumes (beans, peas, lentils), fruits, and whole grains should replace meats and dairy products as primary staples of the diet.”</a:t>
            </a:r>
            <a:r>
              <a:rPr lang="en-US" dirty="0">
                <a:solidFill>
                  <a:prstClr val="black"/>
                </a:solidFill>
              </a:rPr>
              <a:t>			    - </a:t>
            </a:r>
            <a:r>
              <a:rPr lang="en-US" sz="1200" dirty="0">
                <a:solidFill>
                  <a:prstClr val="black"/>
                </a:solidFill>
              </a:rPr>
              <a:t>J. of Neurobiology of Aging, 2014</a:t>
            </a:r>
          </a:p>
        </p:txBody>
      </p:sp>
      <p:sp>
        <p:nvSpPr>
          <p:cNvPr id="11" name="Rectangle 10"/>
          <p:cNvSpPr/>
          <p:nvPr/>
        </p:nvSpPr>
        <p:spPr>
          <a:xfrm>
            <a:off x="64711" y="3778538"/>
            <a:ext cx="6096000" cy="954107"/>
          </a:xfrm>
          <a:prstGeom prst="rect">
            <a:avLst/>
          </a:prstGeom>
          <a:solidFill>
            <a:schemeClr val="bg1"/>
          </a:solidFill>
        </p:spPr>
        <p:txBody>
          <a:bodyPr>
            <a:spAutoFit/>
          </a:bodyPr>
          <a:lstStyle/>
          <a:p>
            <a:pPr>
              <a:defRPr/>
            </a:pPr>
            <a:r>
              <a:rPr lang="en-US" sz="2800" kern="0" dirty="0">
                <a:solidFill>
                  <a:prstClr val="black"/>
                </a:solidFill>
              </a:rPr>
              <a:t>Guidelines for the Prevention of Alzheimer’s Disease</a:t>
            </a:r>
            <a:endParaRPr lang="en-US" sz="2800" kern="0" dirty="0">
              <a:solidFill>
                <a:sysClr val="windowText" lastClr="000000"/>
              </a:solidFill>
            </a:endParaRPr>
          </a:p>
        </p:txBody>
      </p:sp>
      <p:pic>
        <p:nvPicPr>
          <p:cNvPr id="12" name="Picture 11"/>
          <p:cNvPicPr>
            <a:picLocks noChangeAspect="1"/>
          </p:cNvPicPr>
          <p:nvPr/>
        </p:nvPicPr>
        <p:blipFill>
          <a:blip r:embed="rId6"/>
          <a:stretch>
            <a:fillRect/>
          </a:stretch>
        </p:blipFill>
        <p:spPr>
          <a:xfrm>
            <a:off x="6633180" y="2835084"/>
            <a:ext cx="5086350" cy="32385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31400886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1" y="343440"/>
            <a:ext cx="7149832" cy="873740"/>
          </a:xfrm>
          <a:solidFill>
            <a:srgbClr val="1D5EAC"/>
          </a:soli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txBody>
          <a:bodyPr>
            <a:normAutofit/>
          </a:bodyPr>
          <a:lstStyle/>
          <a:p>
            <a:pPr algn="ctr"/>
            <a:r>
              <a:rPr lang="en-US" dirty="0">
                <a:solidFill>
                  <a:schemeClr val="bg1"/>
                </a:solidFill>
                <a:latin typeface="Calibri" panose="020F0502020204030204" pitchFamily="34" charset="0"/>
                <a:cs typeface="Calibri" panose="020F0502020204030204" pitchFamily="34" charset="0"/>
              </a:rPr>
              <a:t>Eating to Ward off Stroke</a:t>
            </a:r>
          </a:p>
        </p:txBody>
      </p:sp>
      <p:sp>
        <p:nvSpPr>
          <p:cNvPr id="2" name="Rectangle 1"/>
          <p:cNvSpPr/>
          <p:nvPr/>
        </p:nvSpPr>
        <p:spPr>
          <a:xfrm>
            <a:off x="1053831" y="1345289"/>
            <a:ext cx="6096000" cy="5139869"/>
          </a:xfrm>
          <a:prstGeom prst="rect">
            <a:avLst/>
          </a:prstGeom>
          <a:solidFill>
            <a:schemeClr val="bg1"/>
          </a:solidFill>
        </p:spPr>
        <p:txBody>
          <a:bodyPr>
            <a:spAutoFit/>
          </a:bodyPr>
          <a:lstStyle/>
          <a:p>
            <a:r>
              <a:rPr lang="en-US" sz="2800" b="1" dirty="0">
                <a:solidFill>
                  <a:prstClr val="black"/>
                </a:solidFill>
                <a:cs typeface="Calibri" panose="020F0502020204030204" pitchFamily="34" charset="0"/>
              </a:rPr>
              <a:t>Fiber</a:t>
            </a:r>
          </a:p>
          <a:p>
            <a:pPr lvl="1"/>
            <a:r>
              <a:rPr lang="en-US" sz="2400" b="1" dirty="0">
                <a:solidFill>
                  <a:prstClr val="black"/>
                </a:solidFill>
                <a:cs typeface="Calibri" panose="020F0502020204030204" pitchFamily="34" charset="0"/>
              </a:rPr>
              <a:t>Soluble: beans, oats, nuts, berries</a:t>
            </a:r>
          </a:p>
          <a:p>
            <a:pPr lvl="1"/>
            <a:r>
              <a:rPr lang="en-US" sz="2400" b="1" dirty="0">
                <a:solidFill>
                  <a:prstClr val="black"/>
                </a:solidFill>
                <a:cs typeface="Calibri" panose="020F0502020204030204" pitchFamily="34" charset="0"/>
              </a:rPr>
              <a:t>Insoluble: whole grains (brown rice, whole wheat)</a:t>
            </a:r>
          </a:p>
          <a:p>
            <a:r>
              <a:rPr lang="en-US" sz="2800" b="1" dirty="0">
                <a:solidFill>
                  <a:prstClr val="black"/>
                </a:solidFill>
                <a:cs typeface="Calibri" panose="020F0502020204030204" pitchFamily="34" charset="0"/>
              </a:rPr>
              <a:t>Potassium</a:t>
            </a:r>
          </a:p>
          <a:p>
            <a:pPr lvl="1"/>
            <a:r>
              <a:rPr lang="en-US" sz="2400" b="1" dirty="0">
                <a:solidFill>
                  <a:prstClr val="black"/>
                </a:solidFill>
                <a:cs typeface="Calibri" panose="020F0502020204030204" pitchFamily="34" charset="0"/>
              </a:rPr>
              <a:t>Best sources: greens, beans, sweet potatoes</a:t>
            </a:r>
          </a:p>
          <a:p>
            <a:r>
              <a:rPr lang="en-US" sz="2800" b="1" dirty="0">
                <a:solidFill>
                  <a:prstClr val="black"/>
                </a:solidFill>
                <a:cs typeface="Calibri" panose="020F0502020204030204" pitchFamily="34" charset="0"/>
              </a:rPr>
              <a:t>Citrus</a:t>
            </a:r>
          </a:p>
          <a:p>
            <a:pPr lvl="1"/>
            <a:r>
              <a:rPr lang="en-US" sz="2400" b="1" dirty="0">
                <a:solidFill>
                  <a:prstClr val="black"/>
                </a:solidFill>
                <a:cs typeface="Calibri" panose="020F0502020204030204" pitchFamily="34" charset="0"/>
              </a:rPr>
              <a:t>Decreases blood pressure, increases blood flow</a:t>
            </a:r>
          </a:p>
          <a:p>
            <a:r>
              <a:rPr lang="en-US" sz="2800" b="1" dirty="0">
                <a:solidFill>
                  <a:prstClr val="black"/>
                </a:solidFill>
                <a:cs typeface="Calibri" panose="020F0502020204030204" pitchFamily="34" charset="0"/>
              </a:rPr>
              <a:t>Antioxidants</a:t>
            </a:r>
          </a:p>
          <a:p>
            <a:pPr lvl="1"/>
            <a:r>
              <a:rPr lang="en-US" sz="2400" b="1" dirty="0">
                <a:solidFill>
                  <a:prstClr val="black"/>
                </a:solidFill>
                <a:cs typeface="Calibri" panose="020F0502020204030204" pitchFamily="34" charset="0"/>
              </a:rPr>
              <a:t>Plant foods 64Xs more antioxidants than animal foods</a:t>
            </a:r>
          </a:p>
        </p:txBody>
      </p:sp>
      <p:pic>
        <p:nvPicPr>
          <p:cNvPr id="3074" name="Picture 2" descr="Background, Berries, Berry, Blackberrie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72010" y="2167852"/>
            <a:ext cx="4604762" cy="34741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76856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11"/>
          <p:cNvSpPr txBox="1">
            <a:spLocks noGrp="1"/>
          </p:cNvSpPr>
          <p:nvPr>
            <p:ph type="title"/>
          </p:nvPr>
        </p:nvSpPr>
        <p:spPr>
          <a:xfrm>
            <a:off x="0" y="390254"/>
            <a:ext cx="8997820" cy="1016593"/>
          </a:xfrm>
          <a:prstGeom prst="rect">
            <a:avLst/>
          </a:prstGeom>
          <a:solidFill>
            <a:srgbClr val="1D5EAC"/>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600"/>
              <a:buFont typeface="Calibri"/>
              <a:buNone/>
            </a:pPr>
            <a:r>
              <a:rPr lang="en-US" sz="4000" b="1" dirty="0">
                <a:solidFill>
                  <a:schemeClr val="lt1"/>
                </a:solidFill>
                <a:latin typeface="Calibri"/>
                <a:ea typeface="Calibri"/>
                <a:cs typeface="Calibri"/>
                <a:sym typeface="Calibri"/>
              </a:rPr>
              <a:t>Common Symptoms following Concussion</a:t>
            </a:r>
            <a:endParaRPr sz="4000" b="1" dirty="0">
              <a:solidFill>
                <a:schemeClr val="lt1"/>
              </a:solidFill>
              <a:latin typeface="Calibri"/>
              <a:ea typeface="Calibri"/>
              <a:cs typeface="Calibri"/>
              <a:sym typeface="Calibri"/>
            </a:endParaRPr>
          </a:p>
        </p:txBody>
      </p:sp>
      <p:sp>
        <p:nvSpPr>
          <p:cNvPr id="570" name="Google Shape;570;p11"/>
          <p:cNvSpPr txBox="1">
            <a:spLocks noGrp="1"/>
          </p:cNvSpPr>
          <p:nvPr>
            <p:ph type="body" idx="1"/>
          </p:nvPr>
        </p:nvSpPr>
        <p:spPr>
          <a:xfrm>
            <a:off x="575217" y="4213973"/>
            <a:ext cx="4120528" cy="1899907"/>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Clr>
                <a:schemeClr val="dk1"/>
              </a:buClr>
              <a:buSzPts val="2400"/>
              <a:buNone/>
            </a:pPr>
            <a:r>
              <a:rPr lang="en-US" sz="2400" b="1" dirty="0">
                <a:latin typeface="Calibri"/>
                <a:ea typeface="Calibri"/>
                <a:cs typeface="Calibri"/>
                <a:sym typeface="Calibri"/>
              </a:rPr>
              <a:t>Emotional/Behavioral</a:t>
            </a:r>
            <a:endParaRPr dirty="0"/>
          </a:p>
          <a:p>
            <a:pPr marL="685800" lvl="1" indent="-228600" algn="l" rtl="0">
              <a:lnSpc>
                <a:spcPct val="80000"/>
              </a:lnSpc>
              <a:spcBef>
                <a:spcPts val="500"/>
              </a:spcBef>
              <a:spcAft>
                <a:spcPts val="0"/>
              </a:spcAft>
              <a:buClr>
                <a:schemeClr val="dk1"/>
              </a:buClr>
              <a:buSzPts val="2400"/>
              <a:buChar char="•"/>
            </a:pPr>
            <a:r>
              <a:rPr lang="en-US" dirty="0">
                <a:latin typeface="Calibri"/>
                <a:ea typeface="Calibri"/>
                <a:cs typeface="Calibri"/>
                <a:sym typeface="Calibri"/>
              </a:rPr>
              <a:t>Irritability</a:t>
            </a:r>
            <a:endParaRPr dirty="0"/>
          </a:p>
          <a:p>
            <a:pPr marL="685800" lvl="1" indent="-228600" algn="l" rtl="0">
              <a:lnSpc>
                <a:spcPct val="80000"/>
              </a:lnSpc>
              <a:spcBef>
                <a:spcPts val="500"/>
              </a:spcBef>
              <a:spcAft>
                <a:spcPts val="0"/>
              </a:spcAft>
              <a:buClr>
                <a:schemeClr val="dk1"/>
              </a:buClr>
              <a:buSzPts val="2400"/>
              <a:buChar char="•"/>
            </a:pPr>
            <a:r>
              <a:rPr lang="en-US" dirty="0">
                <a:latin typeface="Calibri"/>
                <a:ea typeface="Calibri"/>
                <a:cs typeface="Calibri"/>
                <a:sym typeface="Calibri"/>
              </a:rPr>
              <a:t>Quick to anger</a:t>
            </a:r>
            <a:endParaRPr dirty="0"/>
          </a:p>
          <a:p>
            <a:pPr marL="685800" lvl="1" indent="-228600" algn="l" rtl="0">
              <a:lnSpc>
                <a:spcPct val="80000"/>
              </a:lnSpc>
              <a:spcBef>
                <a:spcPts val="500"/>
              </a:spcBef>
              <a:spcAft>
                <a:spcPts val="0"/>
              </a:spcAft>
              <a:buClr>
                <a:schemeClr val="dk1"/>
              </a:buClr>
              <a:buSzPts val="2400"/>
              <a:buChar char="•"/>
            </a:pPr>
            <a:r>
              <a:rPr lang="en-US" dirty="0">
                <a:latin typeface="Calibri"/>
                <a:ea typeface="Calibri"/>
                <a:cs typeface="Calibri"/>
                <a:sym typeface="Calibri"/>
              </a:rPr>
              <a:t>Decreased motivation</a:t>
            </a:r>
            <a:endParaRPr dirty="0"/>
          </a:p>
          <a:p>
            <a:pPr marL="685800" lvl="1" indent="-228600" algn="l" rtl="0">
              <a:lnSpc>
                <a:spcPct val="80000"/>
              </a:lnSpc>
              <a:spcBef>
                <a:spcPts val="500"/>
              </a:spcBef>
              <a:spcAft>
                <a:spcPts val="0"/>
              </a:spcAft>
              <a:buClr>
                <a:schemeClr val="dk1"/>
              </a:buClr>
              <a:buSzPts val="2400"/>
              <a:buChar char="•"/>
            </a:pPr>
            <a:r>
              <a:rPr lang="en-US" dirty="0">
                <a:latin typeface="Calibri"/>
                <a:ea typeface="Calibri"/>
                <a:cs typeface="Calibri"/>
                <a:sym typeface="Calibri"/>
              </a:rPr>
              <a:t>Cries easily</a:t>
            </a:r>
            <a:endParaRPr dirty="0">
              <a:latin typeface="Calibri"/>
              <a:ea typeface="Calibri"/>
              <a:cs typeface="Calibri"/>
              <a:sym typeface="Calibri"/>
            </a:endParaRPr>
          </a:p>
        </p:txBody>
      </p:sp>
      <p:sp>
        <p:nvSpPr>
          <p:cNvPr id="571" name="Google Shape;571;p11"/>
          <p:cNvSpPr txBox="1"/>
          <p:nvPr/>
        </p:nvSpPr>
        <p:spPr>
          <a:xfrm>
            <a:off x="6477000" y="1904999"/>
            <a:ext cx="37338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572" name="Google Shape;572;p11"/>
          <p:cNvSpPr txBox="1"/>
          <p:nvPr/>
        </p:nvSpPr>
        <p:spPr>
          <a:xfrm>
            <a:off x="8305800" y="1772756"/>
            <a:ext cx="3581400" cy="363791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Calibri"/>
              <a:buNone/>
            </a:pPr>
            <a:r>
              <a:rPr lang="en-US" sz="2400" b="1" i="0" u="none" strike="noStrike" cap="none" dirty="0">
                <a:solidFill>
                  <a:srgbClr val="000000"/>
                </a:solidFill>
                <a:latin typeface="Calibri"/>
                <a:ea typeface="Calibri"/>
                <a:cs typeface="Calibri"/>
                <a:sym typeface="Calibri"/>
              </a:rPr>
              <a:t>Physical</a:t>
            </a:r>
            <a:endParaRPr sz="1400" b="0" i="0" u="none" strike="noStrike" cap="none" dirty="0">
              <a:solidFill>
                <a:srgbClr val="000000"/>
              </a:solidFill>
              <a:latin typeface="Calibri"/>
              <a:ea typeface="Calibri"/>
              <a:cs typeface="Calibri"/>
              <a:sym typeface="Calibri"/>
            </a:endParaRPr>
          </a:p>
          <a:p>
            <a:pPr marL="800100" marR="0" lvl="1" indent="-342900" algn="l" rtl="0">
              <a:lnSpc>
                <a:spcPct val="100000"/>
              </a:lnSpc>
              <a:spcBef>
                <a:spcPts val="480"/>
              </a:spcBef>
              <a:spcAft>
                <a:spcPts val="0"/>
              </a:spcAft>
              <a:buClr>
                <a:srgbClr val="000000"/>
              </a:buClr>
              <a:buSzPts val="2400"/>
              <a:buFont typeface="Calibri"/>
              <a:buChar char="•"/>
            </a:pPr>
            <a:r>
              <a:rPr lang="en-US" sz="2400" b="0" i="0" u="none" strike="noStrike" cap="none" dirty="0">
                <a:solidFill>
                  <a:srgbClr val="000000"/>
                </a:solidFill>
                <a:latin typeface="Calibri"/>
                <a:ea typeface="Calibri"/>
                <a:cs typeface="Calibri"/>
                <a:sym typeface="Calibri"/>
              </a:rPr>
              <a:t>Headaches</a:t>
            </a:r>
            <a:endParaRPr sz="1400" b="0" i="0" u="none" strike="noStrike" cap="none" dirty="0">
              <a:solidFill>
                <a:srgbClr val="000000"/>
              </a:solidFill>
              <a:latin typeface="Calibri"/>
              <a:ea typeface="Calibri"/>
              <a:cs typeface="Calibri"/>
              <a:sym typeface="Calibri"/>
            </a:endParaRPr>
          </a:p>
          <a:p>
            <a:pPr marL="800100" marR="0" lvl="1" indent="-342900" algn="l" rtl="0">
              <a:lnSpc>
                <a:spcPct val="100000"/>
              </a:lnSpc>
              <a:spcBef>
                <a:spcPts val="480"/>
              </a:spcBef>
              <a:spcAft>
                <a:spcPts val="0"/>
              </a:spcAft>
              <a:buClr>
                <a:srgbClr val="000000"/>
              </a:buClr>
              <a:buSzPts val="2400"/>
              <a:buFont typeface="Calibri"/>
              <a:buChar char="•"/>
            </a:pPr>
            <a:r>
              <a:rPr lang="en-US" sz="2400" b="0" i="0" u="none" strike="noStrike" cap="none" dirty="0">
                <a:solidFill>
                  <a:srgbClr val="000000"/>
                </a:solidFill>
                <a:latin typeface="Calibri"/>
                <a:ea typeface="Calibri"/>
                <a:cs typeface="Calibri"/>
                <a:sym typeface="Calibri"/>
              </a:rPr>
              <a:t>Changes in vision</a:t>
            </a:r>
            <a:endParaRPr sz="1400" b="0" i="0" u="none" strike="noStrike" cap="none" dirty="0">
              <a:solidFill>
                <a:srgbClr val="000000"/>
              </a:solidFill>
              <a:latin typeface="Calibri"/>
              <a:ea typeface="Calibri"/>
              <a:cs typeface="Calibri"/>
              <a:sym typeface="Calibri"/>
            </a:endParaRPr>
          </a:p>
          <a:p>
            <a:pPr marL="800100" marR="0" lvl="1" indent="-342900" algn="l" rtl="0">
              <a:lnSpc>
                <a:spcPct val="100000"/>
              </a:lnSpc>
              <a:spcBef>
                <a:spcPts val="480"/>
              </a:spcBef>
              <a:spcAft>
                <a:spcPts val="0"/>
              </a:spcAft>
              <a:buClr>
                <a:srgbClr val="000000"/>
              </a:buClr>
              <a:buSzPts val="2400"/>
              <a:buFont typeface="Calibri"/>
              <a:buChar char="•"/>
            </a:pPr>
            <a:r>
              <a:rPr lang="en-US" sz="2400" b="0" i="0" u="none" strike="noStrike" cap="none" dirty="0">
                <a:solidFill>
                  <a:srgbClr val="000000"/>
                </a:solidFill>
                <a:latin typeface="Calibri"/>
                <a:ea typeface="Calibri"/>
                <a:cs typeface="Calibri"/>
                <a:sym typeface="Calibri"/>
              </a:rPr>
              <a:t>Sleep disturbance</a:t>
            </a:r>
            <a:endParaRPr sz="1400" b="0" i="0" u="none" strike="noStrike" cap="none" dirty="0">
              <a:solidFill>
                <a:srgbClr val="000000"/>
              </a:solidFill>
              <a:latin typeface="Calibri"/>
              <a:ea typeface="Calibri"/>
              <a:cs typeface="Calibri"/>
              <a:sym typeface="Calibri"/>
            </a:endParaRPr>
          </a:p>
          <a:p>
            <a:pPr marL="800100" marR="0" lvl="1" indent="-342900" algn="l" rtl="0">
              <a:lnSpc>
                <a:spcPct val="100000"/>
              </a:lnSpc>
              <a:spcBef>
                <a:spcPts val="0"/>
              </a:spcBef>
              <a:spcAft>
                <a:spcPts val="0"/>
              </a:spcAft>
              <a:buClr>
                <a:srgbClr val="000000"/>
              </a:buClr>
              <a:buSzPts val="2400"/>
              <a:buFont typeface="Calibri"/>
              <a:buChar char="•"/>
            </a:pPr>
            <a:r>
              <a:rPr lang="en-US" sz="2400" b="0" i="0" u="none" strike="noStrike" cap="none" dirty="0">
                <a:solidFill>
                  <a:srgbClr val="000000"/>
                </a:solidFill>
                <a:latin typeface="Calibri"/>
                <a:ea typeface="Calibri"/>
                <a:cs typeface="Calibri"/>
                <a:sym typeface="Calibri"/>
              </a:rPr>
              <a:t>Fatigue</a:t>
            </a:r>
            <a:endParaRPr sz="1400" b="0" i="0" u="none" strike="noStrike" cap="none" dirty="0">
              <a:solidFill>
                <a:srgbClr val="000000"/>
              </a:solidFill>
              <a:latin typeface="Calibri"/>
              <a:ea typeface="Calibri"/>
              <a:cs typeface="Calibri"/>
              <a:sym typeface="Calibri"/>
            </a:endParaRPr>
          </a:p>
          <a:p>
            <a:pPr marL="800100" marR="0" lvl="1" indent="-342900" algn="l" rtl="0">
              <a:lnSpc>
                <a:spcPct val="100000"/>
              </a:lnSpc>
              <a:spcBef>
                <a:spcPts val="0"/>
              </a:spcBef>
              <a:spcAft>
                <a:spcPts val="0"/>
              </a:spcAft>
              <a:buClr>
                <a:srgbClr val="000000"/>
              </a:buClr>
              <a:buSzPts val="2400"/>
              <a:buFont typeface="Calibri"/>
              <a:buChar char="•"/>
            </a:pPr>
            <a:r>
              <a:rPr lang="en-US" sz="2400" b="0" i="0" u="none" strike="noStrike" cap="none" dirty="0">
                <a:solidFill>
                  <a:srgbClr val="000000"/>
                </a:solidFill>
                <a:latin typeface="Calibri"/>
                <a:ea typeface="Calibri"/>
                <a:cs typeface="Calibri"/>
                <a:sym typeface="Calibri"/>
              </a:rPr>
              <a:t>Balance/Dizziness</a:t>
            </a:r>
            <a:endParaRPr sz="1400" b="0" i="0" u="none" strike="noStrike" cap="none" dirty="0">
              <a:solidFill>
                <a:srgbClr val="000000"/>
              </a:solidFill>
              <a:latin typeface="Calibri"/>
              <a:ea typeface="Calibri"/>
              <a:cs typeface="Calibri"/>
              <a:sym typeface="Calibri"/>
            </a:endParaRPr>
          </a:p>
          <a:p>
            <a:pPr marL="800100" marR="0" lvl="1" indent="-342900" algn="l" rtl="0">
              <a:lnSpc>
                <a:spcPct val="100000"/>
              </a:lnSpc>
              <a:spcBef>
                <a:spcPts val="0"/>
              </a:spcBef>
              <a:spcAft>
                <a:spcPts val="0"/>
              </a:spcAft>
              <a:buClr>
                <a:srgbClr val="000000"/>
              </a:buClr>
              <a:buSzPts val="2400"/>
              <a:buFont typeface="Calibri"/>
              <a:buChar char="•"/>
            </a:pPr>
            <a:r>
              <a:rPr lang="en-US" sz="2400" b="0" i="0" u="none" strike="noStrike" cap="none" dirty="0">
                <a:solidFill>
                  <a:srgbClr val="000000"/>
                </a:solidFill>
                <a:latin typeface="Calibri"/>
                <a:ea typeface="Calibri"/>
                <a:cs typeface="Calibri"/>
                <a:sym typeface="Calibri"/>
              </a:rPr>
              <a:t>Sensitivity to light/sounds</a:t>
            </a:r>
            <a:endParaRPr sz="1400" b="0" i="0" u="none" strike="noStrike" cap="none" dirty="0">
              <a:solidFill>
                <a:srgbClr val="000000"/>
              </a:solidFill>
              <a:latin typeface="Calibri"/>
              <a:ea typeface="Calibri"/>
              <a:cs typeface="Calibri"/>
              <a:sym typeface="Calibri"/>
            </a:endParaRPr>
          </a:p>
          <a:p>
            <a:pPr marL="800100" marR="0" lvl="1" indent="-190500" algn="l" rtl="0">
              <a:lnSpc>
                <a:spcPct val="100000"/>
              </a:lnSpc>
              <a:spcBef>
                <a:spcPts val="0"/>
              </a:spcBef>
              <a:spcAft>
                <a:spcPts val="0"/>
              </a:spcAft>
              <a:buClr>
                <a:schemeClr val="dk1"/>
              </a:buClr>
              <a:buSzPts val="2400"/>
              <a:buFont typeface="Arial"/>
              <a:buNone/>
            </a:pPr>
            <a:endParaRPr sz="2400" b="0" i="0" u="none" strike="noStrike" cap="none" dirty="0">
              <a:solidFill>
                <a:srgbClr val="000000"/>
              </a:solidFill>
              <a:latin typeface="Helvetica Neue"/>
              <a:ea typeface="Helvetica Neue"/>
              <a:cs typeface="Helvetica Neue"/>
              <a:sym typeface="Helvetica Neue"/>
            </a:endParaRPr>
          </a:p>
        </p:txBody>
      </p:sp>
      <p:sp>
        <p:nvSpPr>
          <p:cNvPr id="573" name="Google Shape;573;p11"/>
          <p:cNvSpPr/>
          <p:nvPr/>
        </p:nvSpPr>
        <p:spPr>
          <a:xfrm>
            <a:off x="575217" y="1772756"/>
            <a:ext cx="4572000" cy="21605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Calibri"/>
              <a:buNone/>
            </a:pPr>
            <a:r>
              <a:rPr lang="en-US" sz="2400" b="1" i="0" u="none" strike="noStrike" cap="none" dirty="0">
                <a:solidFill>
                  <a:srgbClr val="000000"/>
                </a:solidFill>
                <a:latin typeface="Calibri"/>
                <a:ea typeface="Calibri"/>
                <a:cs typeface="Calibri"/>
                <a:sym typeface="Calibri"/>
              </a:rPr>
              <a:t>Cognitive/Communication</a:t>
            </a:r>
            <a:endParaRPr sz="1400" b="0" i="0" u="none" strike="noStrike" cap="none" dirty="0">
              <a:solidFill>
                <a:srgbClr val="000000"/>
              </a:solidFill>
              <a:latin typeface="Calibri"/>
              <a:ea typeface="Calibri"/>
              <a:cs typeface="Calibri"/>
              <a:sym typeface="Calibri"/>
            </a:endParaRPr>
          </a:p>
          <a:p>
            <a:pPr marL="800100" marR="0" lvl="1" indent="-342900" algn="l" rtl="0">
              <a:lnSpc>
                <a:spcPct val="100000"/>
              </a:lnSpc>
              <a:spcBef>
                <a:spcPts val="480"/>
              </a:spcBef>
              <a:spcAft>
                <a:spcPts val="0"/>
              </a:spcAft>
              <a:buClr>
                <a:srgbClr val="000000"/>
              </a:buClr>
              <a:buSzPts val="2400"/>
              <a:buFont typeface="Calibri"/>
              <a:buChar char="•"/>
            </a:pPr>
            <a:r>
              <a:rPr lang="en-US" sz="2400" b="0" i="0" u="none" strike="noStrike" cap="none" dirty="0">
                <a:solidFill>
                  <a:srgbClr val="000000"/>
                </a:solidFill>
                <a:latin typeface="Calibri"/>
                <a:ea typeface="Calibri"/>
                <a:cs typeface="Calibri"/>
                <a:sym typeface="Calibri"/>
              </a:rPr>
              <a:t>Feeling dazed or in fog</a:t>
            </a:r>
            <a:endParaRPr sz="1400" b="0" i="0" u="none" strike="noStrike" cap="none" dirty="0">
              <a:solidFill>
                <a:srgbClr val="000000"/>
              </a:solidFill>
              <a:latin typeface="Calibri"/>
              <a:ea typeface="Calibri"/>
              <a:cs typeface="Calibri"/>
              <a:sym typeface="Calibri"/>
            </a:endParaRPr>
          </a:p>
          <a:p>
            <a:pPr marL="800100" marR="0" lvl="1" indent="-342900" algn="l" rtl="0">
              <a:lnSpc>
                <a:spcPct val="100000"/>
              </a:lnSpc>
              <a:spcBef>
                <a:spcPts val="480"/>
              </a:spcBef>
              <a:spcAft>
                <a:spcPts val="0"/>
              </a:spcAft>
              <a:buClr>
                <a:srgbClr val="000000"/>
              </a:buClr>
              <a:buSzPts val="2400"/>
              <a:buFont typeface="Calibri"/>
              <a:buChar char="•"/>
            </a:pPr>
            <a:r>
              <a:rPr lang="en-US" sz="2400" b="0" i="0" u="none" strike="noStrike" cap="none" dirty="0">
                <a:solidFill>
                  <a:srgbClr val="000000"/>
                </a:solidFill>
                <a:latin typeface="Calibri"/>
                <a:ea typeface="Calibri"/>
                <a:cs typeface="Calibri"/>
                <a:sym typeface="Calibri"/>
              </a:rPr>
              <a:t>Word finding problems</a:t>
            </a:r>
            <a:endParaRPr sz="2400" b="0" i="0" u="none" strike="noStrike" cap="none" dirty="0">
              <a:solidFill>
                <a:srgbClr val="000000"/>
              </a:solidFill>
              <a:latin typeface="Calibri"/>
              <a:ea typeface="Calibri"/>
              <a:cs typeface="Calibri"/>
              <a:sym typeface="Calibri"/>
            </a:endParaRPr>
          </a:p>
          <a:p>
            <a:pPr marL="800100" marR="0" lvl="1" indent="-342900" algn="l" rtl="0">
              <a:lnSpc>
                <a:spcPct val="100000"/>
              </a:lnSpc>
              <a:spcBef>
                <a:spcPts val="480"/>
              </a:spcBef>
              <a:spcAft>
                <a:spcPts val="0"/>
              </a:spcAft>
              <a:buClr>
                <a:srgbClr val="000000"/>
              </a:buClr>
              <a:buSzPts val="2400"/>
              <a:buFont typeface="Calibri"/>
              <a:buChar char="•"/>
            </a:pPr>
            <a:r>
              <a:rPr lang="en-US" sz="2400" b="0" i="0" u="none" strike="noStrike" cap="none" dirty="0">
                <a:solidFill>
                  <a:srgbClr val="000000"/>
                </a:solidFill>
                <a:latin typeface="Calibri"/>
                <a:ea typeface="Calibri"/>
                <a:cs typeface="Calibri"/>
                <a:sym typeface="Calibri"/>
              </a:rPr>
              <a:t>Slowed information processing</a:t>
            </a:r>
            <a:endParaRPr sz="1400" b="0" i="0" u="none" strike="noStrike" cap="none" dirty="0">
              <a:solidFill>
                <a:srgbClr val="000000"/>
              </a:solidFill>
              <a:latin typeface="Calibri"/>
              <a:ea typeface="Calibri"/>
              <a:cs typeface="Calibri"/>
              <a:sym typeface="Calibri"/>
            </a:endParaRPr>
          </a:p>
        </p:txBody>
      </p:sp>
      <p:sp>
        <p:nvSpPr>
          <p:cNvPr id="574" name="Google Shape;574;p11"/>
          <p:cNvSpPr txBox="1"/>
          <p:nvPr/>
        </p:nvSpPr>
        <p:spPr>
          <a:xfrm>
            <a:off x="8305800" y="6406978"/>
            <a:ext cx="2066068" cy="374822"/>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endParaRPr sz="1200" b="0" i="0" u="none" strike="noStrike" cap="none">
              <a:solidFill>
                <a:srgbClr val="888888"/>
              </a:solidFill>
              <a:latin typeface="Helvetica Neue"/>
              <a:ea typeface="Helvetica Neue"/>
              <a:cs typeface="Helvetica Neue"/>
              <a:sym typeface="Helvetica Neue"/>
            </a:endParaRPr>
          </a:p>
        </p:txBody>
      </p:sp>
      <p:pic>
        <p:nvPicPr>
          <p:cNvPr id="575" name="Google Shape;575;p1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046656" y="1860638"/>
            <a:ext cx="2954343" cy="4136750"/>
          </a:xfrm>
          <a:prstGeom prst="rect">
            <a:avLst/>
          </a:prstGeom>
          <a:noFill/>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0625151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2694"/>
            <a:ext cx="12191999" cy="6870693"/>
          </a:xfrm>
          <a:prstGeom prst="rect">
            <a:avLst/>
          </a:prstGeom>
        </p:spPr>
      </p:pic>
      <p:sp>
        <p:nvSpPr>
          <p:cNvPr id="5" name="TextBox 4"/>
          <p:cNvSpPr txBox="1"/>
          <p:nvPr/>
        </p:nvSpPr>
        <p:spPr>
          <a:xfrm>
            <a:off x="3373615" y="1948572"/>
            <a:ext cx="4342856" cy="2308324"/>
          </a:xfrm>
          <a:prstGeom prst="rect">
            <a:avLst/>
          </a:prstGeom>
          <a:noFill/>
        </p:spPr>
        <p:txBody>
          <a:bodyPr wrap="none" rtlCol="0">
            <a:spAutoFit/>
          </a:bodyPr>
          <a:lstStyle/>
          <a:p>
            <a:pPr algn="ctr"/>
            <a:r>
              <a:rPr lang="en-US" sz="4000" b="1" dirty="0">
                <a:solidFill>
                  <a:prstClr val="black"/>
                </a:solidFill>
              </a:rPr>
              <a:t>Green Tea Fun Fact:</a:t>
            </a:r>
          </a:p>
          <a:p>
            <a:pPr algn="ctr"/>
            <a:endParaRPr lang="en-US" sz="2000" dirty="0">
              <a:solidFill>
                <a:prstClr val="black"/>
              </a:solidFill>
            </a:endParaRPr>
          </a:p>
          <a:p>
            <a:pPr algn="ctr"/>
            <a:r>
              <a:rPr lang="en-US" sz="4000" b="1" dirty="0">
                <a:solidFill>
                  <a:prstClr val="black"/>
                </a:solidFill>
              </a:rPr>
              <a:t>Neuroprotective</a:t>
            </a:r>
          </a:p>
          <a:p>
            <a:pPr algn="ctr"/>
            <a:r>
              <a:rPr lang="en-US" sz="4000" b="1" dirty="0">
                <a:solidFill>
                  <a:prstClr val="black"/>
                </a:solidFill>
              </a:rPr>
              <a:t>Neurorestorative</a:t>
            </a:r>
          </a:p>
        </p:txBody>
      </p:sp>
    </p:spTree>
    <p:extLst>
      <p:ext uri="{BB962C8B-B14F-4D97-AF65-F5344CB8AC3E}">
        <p14:creationId xmlns:p14="http://schemas.microsoft.com/office/powerpoint/2010/main" val="352491359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874565"/>
          </a:xfrm>
          <a:prstGeom prst="rect">
            <a:avLst/>
          </a:prstGeom>
        </p:spPr>
      </p:pic>
      <p:sp>
        <p:nvSpPr>
          <p:cNvPr id="3" name="TextBox 2"/>
          <p:cNvSpPr txBox="1"/>
          <p:nvPr/>
        </p:nvSpPr>
        <p:spPr>
          <a:xfrm>
            <a:off x="3689985" y="2000250"/>
            <a:ext cx="4812030" cy="3170099"/>
          </a:xfrm>
          <a:prstGeom prst="rect">
            <a:avLst/>
          </a:prstGeom>
          <a:solidFill>
            <a:schemeClr val="bg1"/>
          </a:solidFill>
          <a:ln w="57150">
            <a:solidFill>
              <a:srgbClr val="1D5EAC"/>
            </a:solidFill>
          </a:ln>
        </p:spPr>
        <p:txBody>
          <a:bodyPr wrap="square" rtlCol="0">
            <a:spAutoFit/>
          </a:bodyPr>
          <a:lstStyle/>
          <a:p>
            <a:pPr algn="ctr"/>
            <a:r>
              <a:rPr lang="en-US" sz="3200" b="1" dirty="0">
                <a:solidFill>
                  <a:prstClr val="black"/>
                </a:solidFill>
              </a:rPr>
              <a:t>Fun Fact: </a:t>
            </a:r>
          </a:p>
          <a:p>
            <a:pPr algn="ctr"/>
            <a:r>
              <a:rPr lang="en-US" sz="2400" dirty="0">
                <a:solidFill>
                  <a:prstClr val="black"/>
                </a:solidFill>
              </a:rPr>
              <a:t> Wild Maine Blueberries</a:t>
            </a:r>
          </a:p>
          <a:p>
            <a:pPr algn="ctr"/>
            <a:r>
              <a:rPr lang="en-US" sz="2400" b="1" u="sng" dirty="0">
                <a:solidFill>
                  <a:prstClr val="black"/>
                </a:solidFill>
              </a:rPr>
              <a:t>Good for</a:t>
            </a:r>
          </a:p>
          <a:p>
            <a:pPr algn="ctr"/>
            <a:r>
              <a:rPr lang="en-US" sz="2400" dirty="0">
                <a:solidFill>
                  <a:prstClr val="black"/>
                </a:solidFill>
              </a:rPr>
              <a:t>Health of Blood Vessels</a:t>
            </a:r>
          </a:p>
          <a:p>
            <a:pPr algn="ctr"/>
            <a:r>
              <a:rPr lang="en-US" sz="2400" dirty="0">
                <a:solidFill>
                  <a:prstClr val="black"/>
                </a:solidFill>
              </a:rPr>
              <a:t>Blood Vessel Regeneration</a:t>
            </a:r>
          </a:p>
          <a:p>
            <a:pPr algn="ctr"/>
            <a:r>
              <a:rPr lang="en-US" sz="2400" dirty="0">
                <a:solidFill>
                  <a:prstClr val="black"/>
                </a:solidFill>
              </a:rPr>
              <a:t>Reducing Inflammation</a:t>
            </a:r>
          </a:p>
          <a:p>
            <a:pPr algn="ctr"/>
            <a:r>
              <a:rPr lang="en-US" sz="2400" dirty="0">
                <a:solidFill>
                  <a:prstClr val="black"/>
                </a:solidFill>
              </a:rPr>
              <a:t>Lowering Blood Pressure</a:t>
            </a:r>
          </a:p>
          <a:p>
            <a:pPr algn="ctr"/>
            <a:r>
              <a:rPr lang="en-US" sz="2400" dirty="0">
                <a:solidFill>
                  <a:prstClr val="black"/>
                </a:solidFill>
              </a:rPr>
              <a:t>Enhancing Mood</a:t>
            </a:r>
          </a:p>
        </p:txBody>
      </p:sp>
    </p:spTree>
    <p:extLst>
      <p:ext uri="{BB962C8B-B14F-4D97-AF65-F5344CB8AC3E}">
        <p14:creationId xmlns:p14="http://schemas.microsoft.com/office/powerpoint/2010/main" val="73479804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1B6119-89CE-1643-AE0A-BED2F3FCA7F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2374" y="91440"/>
            <a:ext cx="5941249" cy="6630373"/>
          </a:xfrm>
          <a:prstGeom prst="rect">
            <a:avLst/>
          </a:prstGeom>
          <a:ln>
            <a:solidFill>
              <a:schemeClr val="tx1"/>
            </a:solidFill>
          </a:ln>
        </p:spPr>
      </p:pic>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427864" y="175098"/>
            <a:ext cx="5279026" cy="236646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281199" y="1721795"/>
            <a:ext cx="2353081" cy="4860969"/>
          </a:xfrm>
          <a:prstGeom prst="rect">
            <a:avLst/>
          </a:prstGeom>
        </p:spPr>
      </p:pic>
    </p:spTree>
    <p:extLst>
      <p:ext uri="{BB962C8B-B14F-4D97-AF65-F5344CB8AC3E}">
        <p14:creationId xmlns:p14="http://schemas.microsoft.com/office/powerpoint/2010/main" val="111804585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0" y="343440"/>
            <a:ext cx="5739320" cy="873740"/>
          </a:xfrm>
          <a:solidFill>
            <a:srgbClr val="1D5EAC"/>
          </a:soli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txBody>
          <a:bodyPr>
            <a:normAutofit/>
          </a:bodyPr>
          <a:lstStyle/>
          <a:p>
            <a:pPr algn="ctr"/>
            <a:r>
              <a:rPr lang="en-US" b="1" dirty="0">
                <a:solidFill>
                  <a:schemeClr val="bg1"/>
                </a:solidFill>
                <a:latin typeface="Calibri" panose="020F0502020204030204" pitchFamily="34" charset="0"/>
                <a:cs typeface="Calibri" panose="020F0502020204030204" pitchFamily="34" charset="0"/>
              </a:rPr>
              <a:t>Remove Toxins</a:t>
            </a:r>
          </a:p>
        </p:txBody>
      </p:sp>
      <p:sp>
        <p:nvSpPr>
          <p:cNvPr id="2" name="Rectangle 1"/>
          <p:cNvSpPr/>
          <p:nvPr/>
        </p:nvSpPr>
        <p:spPr>
          <a:xfrm>
            <a:off x="1754221" y="3415287"/>
            <a:ext cx="8761379" cy="1569660"/>
          </a:xfrm>
          <a:prstGeom prst="rect">
            <a:avLst/>
          </a:prstGeom>
        </p:spPr>
        <p:txBody>
          <a:bodyPr wrap="square">
            <a:spAutoFit/>
          </a:bodyPr>
          <a:lstStyle/>
          <a:p>
            <a:endParaRPr lang="en-US" sz="2400" dirty="0">
              <a:solidFill>
                <a:prstClr val="black"/>
              </a:solidFill>
              <a:latin typeface="Open Sans Light"/>
            </a:endParaRPr>
          </a:p>
          <a:p>
            <a:endParaRPr lang="en-US" sz="2400" dirty="0">
              <a:solidFill>
                <a:prstClr val="black"/>
              </a:solidFill>
              <a:latin typeface="Open Sans Light"/>
            </a:endParaRPr>
          </a:p>
          <a:p>
            <a:endParaRPr lang="en-US" sz="2400" dirty="0">
              <a:solidFill>
                <a:prstClr val="black"/>
              </a:solidFill>
              <a:latin typeface="Open Sans Light"/>
            </a:endParaRPr>
          </a:p>
          <a:p>
            <a:r>
              <a:rPr lang="en-US" sz="2400" dirty="0">
                <a:solidFill>
                  <a:prstClr val="black"/>
                </a:solidFill>
                <a:latin typeface="Open Sans Light"/>
              </a:rPr>
              <a:t>			</a:t>
            </a:r>
          </a:p>
        </p:txBody>
      </p:sp>
      <p:sp>
        <p:nvSpPr>
          <p:cNvPr id="4" name="TextBox 3"/>
          <p:cNvSpPr txBox="1"/>
          <p:nvPr/>
        </p:nvSpPr>
        <p:spPr>
          <a:xfrm>
            <a:off x="533423" y="2473639"/>
            <a:ext cx="6285667" cy="3046988"/>
          </a:xfrm>
          <a:prstGeom prst="rect">
            <a:avLst/>
          </a:prstGeom>
          <a:solidFill>
            <a:schemeClr val="bg1"/>
          </a:solidFill>
        </p:spPr>
        <p:txBody>
          <a:bodyPr wrap="square" rtlCol="0">
            <a:spAutoFit/>
          </a:bodyPr>
          <a:lstStyle/>
          <a:p>
            <a:r>
              <a:rPr lang="en-US" sz="2400" b="1" dirty="0">
                <a:solidFill>
                  <a:prstClr val="black"/>
                </a:solidFill>
                <a:cs typeface="Calibri" panose="020F0502020204030204" pitchFamily="34" charset="0"/>
              </a:rPr>
              <a:t>Food </a:t>
            </a:r>
          </a:p>
          <a:p>
            <a:pPr marL="800100" lvl="1" indent="-342900">
              <a:buFont typeface="Arial" panose="020B0604020202020204" pitchFamily="34" charset="0"/>
              <a:buChar char="•"/>
            </a:pPr>
            <a:r>
              <a:rPr lang="en-US" sz="2400" b="1" dirty="0">
                <a:solidFill>
                  <a:prstClr val="black"/>
                </a:solidFill>
                <a:cs typeface="Calibri" panose="020F0502020204030204" pitchFamily="34" charset="0"/>
              </a:rPr>
              <a:t>Go organic</a:t>
            </a:r>
          </a:p>
          <a:p>
            <a:pPr marL="800100" lvl="1" indent="-342900">
              <a:buFont typeface="Arial" panose="020B0604020202020204" pitchFamily="34" charset="0"/>
              <a:buChar char="•"/>
            </a:pPr>
            <a:r>
              <a:rPr lang="en-US" sz="2400" b="1" dirty="0">
                <a:solidFill>
                  <a:prstClr val="black"/>
                </a:solidFill>
                <a:cs typeface="Calibri" panose="020F0502020204030204" pitchFamily="34" charset="0"/>
              </a:rPr>
              <a:t>Grow your own</a:t>
            </a:r>
          </a:p>
          <a:p>
            <a:pPr marL="800100" lvl="1" indent="-342900">
              <a:buFont typeface="Arial" panose="020B0604020202020204" pitchFamily="34" charset="0"/>
              <a:buChar char="•"/>
            </a:pPr>
            <a:r>
              <a:rPr lang="en-US" sz="2400" b="1" dirty="0">
                <a:solidFill>
                  <a:prstClr val="black"/>
                </a:solidFill>
                <a:cs typeface="Calibri" panose="020F0502020204030204" pitchFamily="34" charset="0"/>
              </a:rPr>
              <a:t>Reduce alcohol</a:t>
            </a:r>
          </a:p>
          <a:p>
            <a:pPr marL="800100" lvl="1" indent="-342900">
              <a:buFont typeface="Arial" panose="020B0604020202020204" pitchFamily="34" charset="0"/>
              <a:buChar char="•"/>
            </a:pPr>
            <a:r>
              <a:rPr lang="en-US" sz="2400" b="1" dirty="0">
                <a:solidFill>
                  <a:prstClr val="black"/>
                </a:solidFill>
                <a:cs typeface="Calibri" panose="020F0502020204030204" pitchFamily="34" charset="0"/>
              </a:rPr>
              <a:t>Drink filtered water</a:t>
            </a:r>
          </a:p>
          <a:p>
            <a:pPr marL="800100" lvl="1" indent="-342900">
              <a:buFont typeface="Arial" panose="020B0604020202020204" pitchFamily="34" charset="0"/>
              <a:buChar char="•"/>
            </a:pPr>
            <a:r>
              <a:rPr lang="en-US" sz="2400" b="1" dirty="0">
                <a:solidFill>
                  <a:prstClr val="black"/>
                </a:solidFill>
                <a:cs typeface="Calibri" panose="020F0502020204030204" pitchFamily="34" charset="0"/>
              </a:rPr>
              <a:t>Don’t eat processed foods</a:t>
            </a:r>
          </a:p>
          <a:p>
            <a:pPr marL="800100" lvl="1" indent="-342900">
              <a:buFont typeface="Arial" panose="020B0604020202020204" pitchFamily="34" charset="0"/>
              <a:buChar char="•"/>
            </a:pPr>
            <a:r>
              <a:rPr lang="en-US" sz="2400" b="1" dirty="0">
                <a:solidFill>
                  <a:prstClr val="black"/>
                </a:solidFill>
                <a:cs typeface="Calibri" panose="020F0502020204030204" pitchFamily="34" charset="0"/>
              </a:rPr>
              <a:t>Watch artificial colors and sweeteners</a:t>
            </a:r>
          </a:p>
          <a:p>
            <a:pPr marL="800100" lvl="1" indent="-342900">
              <a:buFont typeface="Arial" panose="020B0604020202020204" pitchFamily="34" charset="0"/>
              <a:buChar char="•"/>
            </a:pPr>
            <a:r>
              <a:rPr lang="en-US" sz="2400" b="1" dirty="0">
                <a:solidFill>
                  <a:prstClr val="black"/>
                </a:solidFill>
                <a:cs typeface="Calibri" panose="020F0502020204030204" pitchFamily="34" charset="0"/>
              </a:rPr>
              <a:t>Go vegetarian or vegan</a:t>
            </a:r>
          </a:p>
        </p:txBody>
      </p:sp>
      <p:pic>
        <p:nvPicPr>
          <p:cNvPr id="10" name="Picture 9"/>
          <p:cNvPicPr>
            <a:picLocks noChangeAspect="1"/>
          </p:cNvPicPr>
          <p:nvPr/>
        </p:nvPicPr>
        <p:blipFill>
          <a:blip r:embed="rId4"/>
          <a:stretch>
            <a:fillRect/>
          </a:stretch>
        </p:blipFill>
        <p:spPr>
          <a:xfrm>
            <a:off x="5924122" y="1304964"/>
            <a:ext cx="5715000" cy="3209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TextBox 10"/>
          <p:cNvSpPr txBox="1"/>
          <p:nvPr/>
        </p:nvSpPr>
        <p:spPr>
          <a:xfrm>
            <a:off x="7583521" y="6177064"/>
            <a:ext cx="3957815" cy="338554"/>
          </a:xfrm>
          <a:prstGeom prst="rect">
            <a:avLst/>
          </a:prstGeom>
          <a:noFill/>
        </p:spPr>
        <p:txBody>
          <a:bodyPr wrap="none" rtlCol="0">
            <a:spAutoFit/>
          </a:bodyPr>
          <a:lstStyle/>
          <a:p>
            <a:r>
              <a:rPr lang="en-US" sz="1600" dirty="0">
                <a:solidFill>
                  <a:prstClr val="black"/>
                </a:solidFill>
                <a:cs typeface="Calibri" panose="020F0502020204030204" pitchFamily="34" charset="0"/>
              </a:rPr>
              <a:t>Image: producebluebook.com     List: ewg.org</a:t>
            </a:r>
          </a:p>
        </p:txBody>
      </p:sp>
    </p:spTree>
    <p:extLst>
      <p:ext uri="{BB962C8B-B14F-4D97-AF65-F5344CB8AC3E}">
        <p14:creationId xmlns:p14="http://schemas.microsoft.com/office/powerpoint/2010/main" val="206129797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0" y="343440"/>
            <a:ext cx="5739320" cy="873740"/>
          </a:xfrm>
          <a:solidFill>
            <a:srgbClr val="1D5EAC"/>
          </a:soli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txBody>
          <a:bodyPr>
            <a:normAutofit/>
          </a:bodyPr>
          <a:lstStyle/>
          <a:p>
            <a:pPr algn="ctr"/>
            <a:r>
              <a:rPr lang="en-US" dirty="0">
                <a:solidFill>
                  <a:schemeClr val="bg1"/>
                </a:solidFill>
                <a:latin typeface="Calibri" panose="020F0502020204030204" pitchFamily="34" charset="0"/>
                <a:cs typeface="Calibri" panose="020F0502020204030204" pitchFamily="34" charset="0"/>
              </a:rPr>
              <a:t>Remove Toxins</a:t>
            </a:r>
          </a:p>
        </p:txBody>
      </p:sp>
      <p:sp>
        <p:nvSpPr>
          <p:cNvPr id="2" name="Rectangle 1"/>
          <p:cNvSpPr/>
          <p:nvPr/>
        </p:nvSpPr>
        <p:spPr>
          <a:xfrm>
            <a:off x="1754221" y="3415287"/>
            <a:ext cx="8761379" cy="1569660"/>
          </a:xfrm>
          <a:prstGeom prst="rect">
            <a:avLst/>
          </a:prstGeom>
        </p:spPr>
        <p:txBody>
          <a:bodyPr wrap="square">
            <a:spAutoFit/>
          </a:bodyPr>
          <a:lstStyle/>
          <a:p>
            <a:endParaRPr lang="en-US" sz="2400" dirty="0">
              <a:solidFill>
                <a:prstClr val="black"/>
              </a:solidFill>
              <a:latin typeface="Open Sans Light"/>
            </a:endParaRPr>
          </a:p>
          <a:p>
            <a:endParaRPr lang="en-US" sz="2400" dirty="0">
              <a:solidFill>
                <a:prstClr val="black"/>
              </a:solidFill>
              <a:latin typeface="Open Sans Light"/>
            </a:endParaRPr>
          </a:p>
          <a:p>
            <a:endParaRPr lang="en-US" sz="2400" dirty="0">
              <a:solidFill>
                <a:prstClr val="black"/>
              </a:solidFill>
              <a:latin typeface="Open Sans Light"/>
            </a:endParaRPr>
          </a:p>
          <a:p>
            <a:r>
              <a:rPr lang="en-US" sz="2400" dirty="0">
                <a:solidFill>
                  <a:prstClr val="black"/>
                </a:solidFill>
                <a:latin typeface="Open Sans Light"/>
              </a:rPr>
              <a:t>			</a:t>
            </a:r>
          </a:p>
        </p:txBody>
      </p:sp>
      <p:sp>
        <p:nvSpPr>
          <p:cNvPr id="4" name="TextBox 3"/>
          <p:cNvSpPr txBox="1"/>
          <p:nvPr/>
        </p:nvSpPr>
        <p:spPr>
          <a:xfrm>
            <a:off x="591788" y="1412822"/>
            <a:ext cx="9353144" cy="1938992"/>
          </a:xfrm>
          <a:prstGeom prst="rect">
            <a:avLst/>
          </a:prstGeom>
          <a:solidFill>
            <a:schemeClr val="bg1"/>
          </a:solidFill>
        </p:spPr>
        <p:txBody>
          <a:bodyPr wrap="square" rtlCol="0">
            <a:spAutoFit/>
          </a:bodyPr>
          <a:lstStyle/>
          <a:p>
            <a:r>
              <a:rPr lang="en-US" sz="2400" b="1" dirty="0">
                <a:solidFill>
                  <a:prstClr val="black"/>
                </a:solidFill>
                <a:cs typeface="Calibri" panose="020F0502020204030204" pitchFamily="34" charset="0"/>
              </a:rPr>
              <a:t>Products </a:t>
            </a:r>
          </a:p>
          <a:p>
            <a:pPr marL="800100" lvl="1" indent="-342900">
              <a:buFont typeface="Arial" panose="020B0604020202020204" pitchFamily="34" charset="0"/>
              <a:buChar char="•"/>
            </a:pPr>
            <a:r>
              <a:rPr lang="en-US" sz="2400" b="1" dirty="0">
                <a:solidFill>
                  <a:prstClr val="black"/>
                </a:solidFill>
                <a:cs typeface="Calibri" panose="020F0502020204030204" pitchFamily="34" charset="0"/>
              </a:rPr>
              <a:t>housecleaning</a:t>
            </a:r>
          </a:p>
          <a:p>
            <a:pPr marL="800100" lvl="1" indent="-342900">
              <a:buFont typeface="Arial" panose="020B0604020202020204" pitchFamily="34" charset="0"/>
              <a:buChar char="•"/>
            </a:pPr>
            <a:r>
              <a:rPr lang="en-US" sz="2400" b="1" dirty="0">
                <a:solidFill>
                  <a:prstClr val="black"/>
                </a:solidFill>
                <a:cs typeface="Calibri" panose="020F0502020204030204" pitchFamily="34" charset="0"/>
              </a:rPr>
              <a:t>personal hygiene - </a:t>
            </a:r>
            <a:r>
              <a:rPr lang="en-US" sz="2400" b="1" dirty="0">
                <a:solidFill>
                  <a:prstClr val="black"/>
                </a:solidFill>
                <a:cs typeface="Calibri" panose="020F0502020204030204" pitchFamily="34" charset="0"/>
                <a:hlinkClick r:id="rId4"/>
              </a:rPr>
              <a:t>www.safecosmetics.org</a:t>
            </a:r>
            <a:r>
              <a:rPr lang="en-US" sz="2400" b="1" dirty="0">
                <a:solidFill>
                  <a:prstClr val="black"/>
                </a:solidFill>
                <a:cs typeface="Calibri" panose="020F0502020204030204" pitchFamily="34" charset="0"/>
              </a:rPr>
              <a:t>, Think Dirty App</a:t>
            </a:r>
          </a:p>
          <a:p>
            <a:r>
              <a:rPr lang="en-US" sz="2400" b="1" dirty="0">
                <a:solidFill>
                  <a:prstClr val="black"/>
                </a:solidFill>
                <a:cs typeface="Calibri" panose="020F0502020204030204" pitchFamily="34" charset="0"/>
              </a:rPr>
              <a:t>Environment </a:t>
            </a:r>
          </a:p>
          <a:p>
            <a:pPr marL="800100" lvl="1" indent="-342900">
              <a:buFont typeface="Arial" panose="020B0604020202020204" pitchFamily="34" charset="0"/>
              <a:buChar char="•"/>
            </a:pPr>
            <a:r>
              <a:rPr lang="en-US" sz="2400" b="1" dirty="0">
                <a:solidFill>
                  <a:prstClr val="black"/>
                </a:solidFill>
                <a:cs typeface="Calibri" panose="020F0502020204030204" pitchFamily="34" charset="0"/>
              </a:rPr>
              <a:t>mold, smoke, paint fumes</a:t>
            </a:r>
          </a:p>
        </p:txBody>
      </p:sp>
      <p:pic>
        <p:nvPicPr>
          <p:cNvPr id="6" name="Picture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837129" y="3675443"/>
            <a:ext cx="5823847" cy="2619008"/>
          </a:xfrm>
          <a:prstGeom prst="rect">
            <a:avLst/>
          </a:prstGeom>
        </p:spPr>
      </p:pic>
      <p:sp>
        <p:nvSpPr>
          <p:cNvPr id="3" name="Bent Arrow 2"/>
          <p:cNvSpPr/>
          <p:nvPr/>
        </p:nvSpPr>
        <p:spPr>
          <a:xfrm rot="7788581">
            <a:off x="8804115" y="2954973"/>
            <a:ext cx="1387791" cy="632297"/>
          </a:xfrm>
          <a:prstGeom prst="bentArrow">
            <a:avLst>
              <a:gd name="adj1" fmla="val 14231"/>
              <a:gd name="adj2" fmla="val 25000"/>
              <a:gd name="adj3" fmla="val 25000"/>
              <a:gd name="adj4" fmla="val 43750"/>
            </a:avLst>
          </a:prstGeom>
          <a:solidFill>
            <a:srgbClr val="00A8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Tree>
    <p:extLst>
      <p:ext uri="{BB962C8B-B14F-4D97-AF65-F5344CB8AC3E}">
        <p14:creationId xmlns:p14="http://schemas.microsoft.com/office/powerpoint/2010/main" val="403934406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1" y="343440"/>
            <a:ext cx="4396903" cy="873740"/>
          </a:xfrm>
          <a:solidFill>
            <a:srgbClr val="1D5EAC"/>
          </a:soli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txBody>
          <a:bodyPr>
            <a:normAutofit/>
          </a:bodyPr>
          <a:lstStyle/>
          <a:p>
            <a:pPr algn="ctr"/>
            <a:r>
              <a:rPr lang="en-US" b="1" dirty="0">
                <a:solidFill>
                  <a:schemeClr val="bg1"/>
                </a:solidFill>
                <a:latin typeface="Calibri" panose="020F0502020204030204" pitchFamily="34" charset="0"/>
                <a:cs typeface="Calibri" panose="020F0502020204030204" pitchFamily="34" charset="0"/>
              </a:rPr>
              <a:t>Sleep</a:t>
            </a:r>
          </a:p>
        </p:txBody>
      </p:sp>
      <p:sp>
        <p:nvSpPr>
          <p:cNvPr id="3" name="TextBox 2"/>
          <p:cNvSpPr txBox="1"/>
          <p:nvPr/>
        </p:nvSpPr>
        <p:spPr>
          <a:xfrm>
            <a:off x="0" y="1459971"/>
            <a:ext cx="12192000" cy="830997"/>
          </a:xfrm>
          <a:prstGeom prst="rect">
            <a:avLst/>
          </a:prstGeom>
          <a:solidFill>
            <a:srgbClr val="00A8A2"/>
          </a:solidFill>
          <a:ln w="28575">
            <a:solidFill>
              <a:srgbClr val="00A8A2"/>
            </a:solidFill>
          </a:ln>
        </p:spPr>
        <p:txBody>
          <a:bodyPr wrap="square" rtlCol="0">
            <a:spAutoFit/>
          </a:bodyPr>
          <a:lstStyle/>
          <a:p>
            <a:pPr algn="ctr"/>
            <a:r>
              <a:rPr lang="en-US" sz="2400" b="1" dirty="0">
                <a:solidFill>
                  <a:prstClr val="white"/>
                </a:solidFill>
                <a:cs typeface="Calibri" panose="020F0502020204030204" pitchFamily="34" charset="0"/>
              </a:rPr>
              <a:t>Your brain cleans itself of toxins and plaques during the night.</a:t>
            </a:r>
          </a:p>
          <a:p>
            <a:pPr algn="ctr"/>
            <a:r>
              <a:rPr lang="en-US" sz="2400" b="1" dirty="0">
                <a:solidFill>
                  <a:prstClr val="white"/>
                </a:solidFill>
                <a:cs typeface="Calibri" panose="020F0502020204030204" pitchFamily="34" charset="0"/>
              </a:rPr>
              <a:t>If not cleaned, it causes brain fog, memory issues and can lead to dementia.</a:t>
            </a:r>
          </a:p>
        </p:txBody>
      </p:sp>
      <p:sp>
        <p:nvSpPr>
          <p:cNvPr id="4" name="TextBox 3"/>
          <p:cNvSpPr txBox="1"/>
          <p:nvPr/>
        </p:nvSpPr>
        <p:spPr>
          <a:xfrm>
            <a:off x="1159042" y="2473750"/>
            <a:ext cx="5710731" cy="3416320"/>
          </a:xfrm>
          <a:prstGeom prst="rect">
            <a:avLst/>
          </a:prstGeom>
          <a:solidFill>
            <a:schemeClr val="bg1"/>
          </a:solidFill>
        </p:spPr>
        <p:txBody>
          <a:bodyPr wrap="none" rtlCol="0">
            <a:spAutoFit/>
          </a:bodyPr>
          <a:lstStyle/>
          <a:p>
            <a:r>
              <a:rPr lang="en-US" sz="2400" b="1" dirty="0">
                <a:solidFill>
                  <a:prstClr val="black"/>
                </a:solidFill>
                <a:cs typeface="Calibri" panose="020F0502020204030204" pitchFamily="34" charset="0"/>
              </a:rPr>
              <a:t>Strategies</a:t>
            </a:r>
          </a:p>
          <a:p>
            <a:pPr marL="342900" indent="-342900">
              <a:buFontTx/>
              <a:buAutoNum type="arabicPeriod"/>
            </a:pPr>
            <a:r>
              <a:rPr lang="en-US" sz="2400" b="1" dirty="0">
                <a:solidFill>
                  <a:prstClr val="black"/>
                </a:solidFill>
                <a:cs typeface="Calibri" panose="020F0502020204030204" pitchFamily="34" charset="0"/>
              </a:rPr>
              <a:t>Treat sleep apnea</a:t>
            </a:r>
          </a:p>
          <a:p>
            <a:pPr marL="342900" indent="-342900">
              <a:buFontTx/>
              <a:buAutoNum type="arabicPeriod"/>
            </a:pPr>
            <a:r>
              <a:rPr lang="en-US" sz="2400" b="1" dirty="0">
                <a:solidFill>
                  <a:prstClr val="black"/>
                </a:solidFill>
                <a:cs typeface="Calibri" panose="020F0502020204030204" pitchFamily="34" charset="0"/>
              </a:rPr>
              <a:t>Get 7-8 hours of sleep a night </a:t>
            </a:r>
          </a:p>
          <a:p>
            <a:pPr marL="342900" indent="-342900">
              <a:buFontTx/>
              <a:buAutoNum type="arabicPeriod"/>
            </a:pPr>
            <a:r>
              <a:rPr lang="en-US" sz="2400" b="1" dirty="0">
                <a:solidFill>
                  <a:prstClr val="black"/>
                </a:solidFill>
                <a:cs typeface="Calibri" panose="020F0502020204030204" pitchFamily="34" charset="0"/>
              </a:rPr>
              <a:t>Reduce/manage stress</a:t>
            </a:r>
          </a:p>
          <a:p>
            <a:pPr marL="342900" indent="-342900">
              <a:buFontTx/>
              <a:buAutoNum type="arabicPeriod"/>
            </a:pPr>
            <a:r>
              <a:rPr lang="en-US" sz="2400" b="1" dirty="0">
                <a:solidFill>
                  <a:prstClr val="black"/>
                </a:solidFill>
                <a:cs typeface="Calibri" panose="020F0502020204030204" pitchFamily="34" charset="0"/>
              </a:rPr>
              <a:t>Reduce use of electronic devices at night</a:t>
            </a:r>
          </a:p>
          <a:p>
            <a:pPr marL="342900" indent="-342900">
              <a:buFontTx/>
              <a:buAutoNum type="arabicPeriod"/>
            </a:pPr>
            <a:r>
              <a:rPr lang="en-US" sz="2400" b="1" dirty="0">
                <a:solidFill>
                  <a:prstClr val="black"/>
                </a:solidFill>
                <a:cs typeface="Calibri" panose="020F0502020204030204" pitchFamily="34" charset="0"/>
              </a:rPr>
              <a:t>Stick to a regular schedule </a:t>
            </a:r>
          </a:p>
          <a:p>
            <a:pPr marL="342900" indent="-342900">
              <a:buFontTx/>
              <a:buAutoNum type="arabicPeriod"/>
            </a:pPr>
            <a:r>
              <a:rPr lang="en-US" sz="2400" b="1" dirty="0">
                <a:solidFill>
                  <a:prstClr val="black"/>
                </a:solidFill>
                <a:cs typeface="Calibri" panose="020F0502020204030204" pitchFamily="34" charset="0"/>
              </a:rPr>
              <a:t>Reduce caffeine, especially at night</a:t>
            </a:r>
          </a:p>
          <a:p>
            <a:pPr marL="342900" indent="-342900">
              <a:buFontTx/>
              <a:buAutoNum type="arabicPeriod"/>
            </a:pPr>
            <a:r>
              <a:rPr lang="en-US" sz="2400" b="1" dirty="0">
                <a:solidFill>
                  <a:prstClr val="black"/>
                </a:solidFill>
                <a:cs typeface="Calibri" panose="020F0502020204030204" pitchFamily="34" charset="0"/>
              </a:rPr>
              <a:t>Drink chamomile tea</a:t>
            </a:r>
          </a:p>
          <a:p>
            <a:pPr marL="342900" indent="-342900">
              <a:buFontTx/>
              <a:buAutoNum type="arabicPeriod"/>
            </a:pPr>
            <a:r>
              <a:rPr lang="en-US" sz="2400" b="1" dirty="0">
                <a:solidFill>
                  <a:prstClr val="black"/>
                </a:solidFill>
                <a:cs typeface="Calibri" panose="020F0502020204030204" pitchFamily="34" charset="0"/>
              </a:rPr>
              <a:t>Kill the ANTs</a:t>
            </a:r>
          </a:p>
        </p:txBody>
      </p:sp>
      <p:sp>
        <p:nvSpPr>
          <p:cNvPr id="6" name="TextBox 5"/>
          <p:cNvSpPr txBox="1"/>
          <p:nvPr/>
        </p:nvSpPr>
        <p:spPr>
          <a:xfrm>
            <a:off x="1744981" y="6005580"/>
            <a:ext cx="4918710" cy="523220"/>
          </a:xfrm>
          <a:prstGeom prst="rect">
            <a:avLst/>
          </a:prstGeom>
          <a:solidFill>
            <a:schemeClr val="bg1"/>
          </a:solidFill>
          <a:ln w="28575">
            <a:solidFill>
              <a:srgbClr val="FF0000"/>
            </a:solidFill>
          </a:ln>
        </p:spPr>
        <p:txBody>
          <a:bodyPr wrap="square" rtlCol="0">
            <a:spAutoFit/>
          </a:bodyPr>
          <a:lstStyle/>
          <a:p>
            <a:r>
              <a:rPr lang="en-US" sz="2800" b="1" dirty="0">
                <a:solidFill>
                  <a:prstClr val="black"/>
                </a:solidFill>
                <a:cs typeface="Calibri" panose="020F0502020204030204" pitchFamily="34" charset="0"/>
              </a:rPr>
              <a:t>Fix what keeps YOU up at night</a:t>
            </a:r>
          </a:p>
        </p:txBody>
      </p:sp>
      <p:sp>
        <p:nvSpPr>
          <p:cNvPr id="7" name="TextBox 6"/>
          <p:cNvSpPr txBox="1"/>
          <p:nvPr/>
        </p:nvSpPr>
        <p:spPr>
          <a:xfrm>
            <a:off x="6461779" y="457144"/>
            <a:ext cx="5151603" cy="707886"/>
          </a:xfrm>
          <a:prstGeom prst="rect">
            <a:avLst/>
          </a:prstGeom>
          <a:solidFill>
            <a:schemeClr val="bg1"/>
          </a:solidFill>
          <a:ln w="28575">
            <a:solidFill>
              <a:srgbClr val="1D5EAC"/>
            </a:solidFill>
          </a:ln>
        </p:spPr>
        <p:txBody>
          <a:bodyPr wrap="none" rtlCol="0">
            <a:spAutoFit/>
          </a:bodyPr>
          <a:lstStyle/>
          <a:p>
            <a:pPr algn="ctr"/>
            <a:r>
              <a:rPr lang="en-US" sz="2000" b="1" dirty="0">
                <a:solidFill>
                  <a:prstClr val="black"/>
                </a:solidFill>
                <a:cs typeface="Calibri" panose="020F0502020204030204" pitchFamily="34" charset="0"/>
              </a:rPr>
              <a:t>For children’s needs at each age:</a:t>
            </a:r>
          </a:p>
          <a:p>
            <a:pPr algn="ctr"/>
            <a:r>
              <a:rPr lang="en-US" sz="2000" dirty="0">
                <a:solidFill>
                  <a:prstClr val="black"/>
                </a:solidFill>
                <a:cs typeface="Calibri" panose="020F0502020204030204" pitchFamily="34" charset="0"/>
              </a:rPr>
              <a:t> webmd.com/parenting/guide/sleep-children#1</a:t>
            </a:r>
          </a:p>
        </p:txBody>
      </p:sp>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7728624" y="3226259"/>
            <a:ext cx="3881336" cy="2723746"/>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4909847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9060" y="209483"/>
            <a:ext cx="11963399" cy="1093538"/>
          </a:xfrm>
          <a:ln w="28575">
            <a:solidFill>
              <a:srgbClr val="1D5EAC"/>
            </a:solidFill>
          </a:ln>
        </p:spPr>
        <p:txBody>
          <a:bodyPr/>
          <a:lstStyle/>
          <a:p>
            <a:pPr algn="ctr"/>
            <a:r>
              <a:rPr lang="en-US" b="1" dirty="0">
                <a:latin typeface="+mj-lt"/>
              </a:rPr>
              <a:t>Post in the chat the Change YOU will make</a:t>
            </a:r>
          </a:p>
        </p:txBody>
      </p:sp>
      <p:pic>
        <p:nvPicPr>
          <p:cNvPr id="4" name="Picture 3"/>
          <p:cNvPicPr>
            <a:picLocks noChangeAspect="1"/>
          </p:cNvPicPr>
          <p:nvPr/>
        </p:nvPicPr>
        <p:blipFill>
          <a:blip r:embed="rId3"/>
          <a:stretch>
            <a:fillRect/>
          </a:stretch>
        </p:blipFill>
        <p:spPr>
          <a:xfrm>
            <a:off x="828800" y="1561148"/>
            <a:ext cx="10503917" cy="4953303"/>
          </a:xfrm>
          <a:prstGeom prst="rect">
            <a:avLst/>
          </a:prstGeom>
        </p:spPr>
      </p:pic>
    </p:spTree>
    <p:extLst>
      <p:ext uri="{BB962C8B-B14F-4D97-AF65-F5344CB8AC3E}">
        <p14:creationId xmlns:p14="http://schemas.microsoft.com/office/powerpoint/2010/main" val="292099511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p:cNvSpPr/>
          <p:nvPr/>
        </p:nvSpPr>
        <p:spPr>
          <a:xfrm>
            <a:off x="1008860" y="5267604"/>
            <a:ext cx="4477159" cy="738664"/>
          </a:xfrm>
          <a:prstGeom prst="rect">
            <a:avLst/>
          </a:prstGeom>
          <a:solidFill>
            <a:schemeClr val="bg1"/>
          </a:solidFill>
        </p:spPr>
        <p:txBody>
          <a:bodyPr wrap="square">
            <a:spAutoFit/>
          </a:bodyPr>
          <a:lstStyle/>
          <a:p>
            <a:pPr algn="ctr" defTabSz="685800">
              <a:defRPr/>
            </a:pPr>
            <a:r>
              <a:rPr lang="en-US" sz="1050" dirty="0">
                <a:solidFill>
                  <a:prstClr val="black"/>
                </a:solidFill>
                <a:latin typeface="Open Sans Semibold" panose="020B0706030804020204" pitchFamily="34" charset="0"/>
                <a:ea typeface="Open Sans Semibold" panose="020B0706030804020204" pitchFamily="34" charset="0"/>
                <a:cs typeface="Open Sans Semibold" panose="020B0706030804020204" pitchFamily="34" charset="0"/>
              </a:rPr>
              <a:t>Brain Links is supported by the Administration for Community Living (ACL) of the U.S. Department of Health and Human Services under Grant No. 90TBSG0024-01-00 and in part by the TN Department of Health, Traumatic Brain Injury Program.</a:t>
            </a:r>
          </a:p>
        </p:txBody>
      </p:sp>
      <p:pic>
        <p:nvPicPr>
          <p:cNvPr id="20" name="Picture 1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32766" y="5717395"/>
            <a:ext cx="1850873" cy="465415"/>
          </a:xfrm>
          <a:prstGeom prst="rect">
            <a:avLst/>
          </a:prstGeom>
        </p:spPr>
      </p:pic>
      <p:sp>
        <p:nvSpPr>
          <p:cNvPr id="21" name="Rectangle 20"/>
          <p:cNvSpPr/>
          <p:nvPr/>
        </p:nvSpPr>
        <p:spPr>
          <a:xfrm>
            <a:off x="1631931" y="6077392"/>
            <a:ext cx="3264966" cy="577081"/>
          </a:xfrm>
          <a:prstGeom prst="rect">
            <a:avLst/>
          </a:prstGeom>
          <a:solidFill>
            <a:schemeClr val="bg1"/>
          </a:solidFill>
        </p:spPr>
        <p:txBody>
          <a:bodyPr wrap="square">
            <a:spAutoFit/>
          </a:bodyPr>
          <a:lstStyle/>
          <a:p>
            <a:pPr algn="ctr" defTabSz="685800">
              <a:defRPr/>
            </a:pPr>
            <a:r>
              <a:rPr lang="en-US" sz="1050" b="1" dirty="0">
                <a:solidFill>
                  <a:prstClr val="black"/>
                </a:solidFill>
                <a:latin typeface="Open Sans Semibold" panose="020B0706030804020204" pitchFamily="34" charset="0"/>
                <a:ea typeface="Open Sans Semibold" panose="020B0706030804020204" pitchFamily="34" charset="0"/>
                <a:cs typeface="Open Sans Semibold" panose="020B0706030804020204" pitchFamily="34" charset="0"/>
              </a:rPr>
              <a:t>Tennessee Disability Coalition</a:t>
            </a:r>
          </a:p>
          <a:p>
            <a:pPr algn="ctr" defTabSz="685800">
              <a:defRPr/>
            </a:pPr>
            <a:r>
              <a:rPr lang="en-US" sz="1050" dirty="0">
                <a:solidFill>
                  <a:prstClr val="black"/>
                </a:solidFill>
                <a:latin typeface="Open Sans Semibold" panose="020B0706030804020204" pitchFamily="34" charset="0"/>
                <a:ea typeface="Open Sans Semibold" panose="020B0706030804020204" pitchFamily="34" charset="0"/>
                <a:cs typeface="Open Sans Semibold" panose="020B0706030804020204" pitchFamily="34" charset="0"/>
              </a:rPr>
              <a:t>955 Woodland Street | Nashville | TN  |37206 | 615-383-9442 www.tndisability.org/brain</a:t>
            </a:r>
          </a:p>
        </p:txBody>
      </p:sp>
      <p:pic>
        <p:nvPicPr>
          <p:cNvPr id="22" name="Picture 2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2659" y="5574070"/>
            <a:ext cx="836655" cy="608740"/>
          </a:xfrm>
          <a:prstGeom prst="rect">
            <a:avLst/>
          </a:prstGeom>
        </p:spPr>
      </p:pic>
      <p:pic>
        <p:nvPicPr>
          <p:cNvPr id="23" name="Google Shape;1295;p74" descr="icons8-youtube-100">
            <a:hlinkClick r:id="rId5"/>
          </p:cNvPr>
          <p:cNvPicPr preferRelativeResize="0"/>
          <p:nvPr/>
        </p:nvPicPr>
        <p:blipFill rotWithShape="1">
          <a:blip r:embed="rId6">
            <a:alphaModFix/>
          </a:blip>
          <a:srcRect/>
          <a:stretch/>
        </p:blipFill>
        <p:spPr>
          <a:xfrm>
            <a:off x="212659" y="4193969"/>
            <a:ext cx="985768" cy="1020403"/>
          </a:xfrm>
          <a:prstGeom prst="rect">
            <a:avLst/>
          </a:prstGeom>
          <a:noFill/>
          <a:ln>
            <a:noFill/>
          </a:ln>
        </p:spPr>
      </p:pic>
      <p:pic>
        <p:nvPicPr>
          <p:cNvPr id="24" name="Google Shape;1306;p75"/>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2983527" y="4456452"/>
            <a:ext cx="2294398" cy="568048"/>
          </a:xfrm>
          <a:prstGeom prst="rect">
            <a:avLst/>
          </a:prstGeom>
          <a:noFill/>
          <a:ln>
            <a:noFill/>
          </a:ln>
        </p:spPr>
      </p:pic>
      <p:pic>
        <p:nvPicPr>
          <p:cNvPr id="25" name="Google Shape;1283;p73"/>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2170032" y="4456452"/>
            <a:ext cx="559640" cy="566744"/>
          </a:xfrm>
          <a:prstGeom prst="rect">
            <a:avLst/>
          </a:prstGeom>
          <a:noFill/>
          <a:ln>
            <a:noFill/>
          </a:ln>
        </p:spPr>
      </p:pic>
      <p:pic>
        <p:nvPicPr>
          <p:cNvPr id="26" name="Picture 25">
            <a:extLst>
              <a:ext uri="{FF2B5EF4-FFF2-40B4-BE49-F238E27FC236}">
                <a16:creationId xmlns:a16="http://schemas.microsoft.com/office/drawing/2014/main" id="{99502207-907E-E748-8428-667C06D2CE9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929403" y="975770"/>
            <a:ext cx="2670021" cy="1552973"/>
          </a:xfrm>
          <a:prstGeom prst="rect">
            <a:avLst/>
          </a:prstGeom>
          <a:solidFill>
            <a:sysClr val="window" lastClr="FFFFFF"/>
          </a:solidFill>
        </p:spPr>
      </p:pic>
      <p:pic>
        <p:nvPicPr>
          <p:cNvPr id="27" name="Picture 2" descr="Free icon download | Twitte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198427" y="4456452"/>
            <a:ext cx="630080" cy="630080"/>
          </a:xfrm>
          <a:prstGeom prst="rect">
            <a:avLst/>
          </a:prstGeom>
          <a:noFill/>
          <a:extLst>
            <a:ext uri="{909E8E84-426E-40DD-AFC4-6F175D3DCCD1}">
              <a14:hiddenFill xmlns:a14="http://schemas.microsoft.com/office/drawing/2010/main">
                <a:solidFill>
                  <a:srgbClr val="FFFFFF"/>
                </a:solidFill>
              </a14:hiddenFill>
            </a:ext>
          </a:extLst>
        </p:spPr>
      </p:pic>
      <p:sp>
        <p:nvSpPr>
          <p:cNvPr id="30" name="Title 1"/>
          <p:cNvSpPr>
            <a:spLocks noGrp="1"/>
          </p:cNvSpPr>
          <p:nvPr>
            <p:ph type="title"/>
          </p:nvPr>
        </p:nvSpPr>
        <p:spPr>
          <a:xfrm>
            <a:off x="6890333" y="2886740"/>
            <a:ext cx="5018131" cy="1044961"/>
          </a:xfrm>
        </p:spPr>
        <p:txBody>
          <a:bodyPr>
            <a:noAutofit/>
          </a:bodyPr>
          <a:lstStyle/>
          <a:p>
            <a:r>
              <a:rPr lang="en-US" sz="6000" dirty="0">
                <a:solidFill>
                  <a:srgbClr val="0070C0"/>
                </a:solidFill>
              </a:rPr>
              <a:t>Thank you!</a:t>
            </a:r>
          </a:p>
        </p:txBody>
      </p:sp>
      <p:sp>
        <p:nvSpPr>
          <p:cNvPr id="15" name="Google Shape;1174;p74"/>
          <p:cNvSpPr txBox="1"/>
          <p:nvPr/>
        </p:nvSpPr>
        <p:spPr>
          <a:xfrm>
            <a:off x="733677" y="3116854"/>
            <a:ext cx="5061474" cy="584735"/>
          </a:xfrm>
          <a:prstGeom prst="rect">
            <a:avLst/>
          </a:prstGeom>
          <a:solidFill>
            <a:schemeClr val="lt1"/>
          </a:solidFill>
          <a:ln>
            <a:noFill/>
          </a:ln>
        </p:spPr>
        <p:txBody>
          <a:bodyPr spcFirstLastPara="1" wrap="square" lIns="91425" tIns="45700" rIns="91425" bIns="45700" anchor="t" anchorCtr="0">
            <a:spAutoFit/>
          </a:bodyPr>
          <a:lstStyle/>
          <a:p>
            <a:pPr>
              <a:buClr>
                <a:srgbClr val="000000"/>
              </a:buClr>
              <a:buSzPts val="2800"/>
              <a:buFont typeface="Arial"/>
              <a:buNone/>
            </a:pPr>
            <a:r>
              <a:rPr lang="en-US" sz="3200" u="sng" dirty="0">
                <a:solidFill>
                  <a:prstClr val="black"/>
                </a:solidFill>
                <a:ea typeface="Calibri"/>
                <a:cs typeface="Calibri"/>
                <a:sym typeface="Calibri"/>
                <a:hlinkClick r:id="rId11"/>
              </a:rPr>
              <a:t>www.tndisability.org/brain</a:t>
            </a:r>
            <a:endParaRPr sz="3200" dirty="0">
              <a:solidFill>
                <a:prstClr val="black"/>
              </a:solidFill>
              <a:ea typeface="Calibri"/>
              <a:cs typeface="Calibri"/>
              <a:sym typeface="Calibri"/>
            </a:endParaRPr>
          </a:p>
        </p:txBody>
      </p:sp>
      <p:sp>
        <p:nvSpPr>
          <p:cNvPr id="16" name="TextBox 15"/>
          <p:cNvSpPr txBox="1"/>
          <p:nvPr/>
        </p:nvSpPr>
        <p:spPr>
          <a:xfrm>
            <a:off x="7228041" y="4456452"/>
            <a:ext cx="4342714" cy="830997"/>
          </a:xfrm>
          <a:prstGeom prst="rect">
            <a:avLst/>
          </a:prstGeom>
          <a:noFill/>
        </p:spPr>
        <p:txBody>
          <a:bodyPr wrap="square" rtlCol="0">
            <a:spAutoFit/>
          </a:bodyPr>
          <a:lstStyle/>
          <a:p>
            <a:r>
              <a:rPr lang="en-US" sz="2400" dirty="0">
                <a:solidFill>
                  <a:srgbClr val="FF0000"/>
                </a:solidFill>
              </a:rPr>
              <a:t>***</a:t>
            </a:r>
            <a:r>
              <a:rPr lang="en-US" sz="2400" dirty="0">
                <a:solidFill>
                  <a:prstClr val="black"/>
                </a:solidFill>
              </a:rPr>
              <a:t> More web-based training available </a:t>
            </a:r>
            <a:r>
              <a:rPr lang="en-US" sz="2400" u="sng" dirty="0">
                <a:solidFill>
                  <a:prstClr val="black"/>
                </a:solidFill>
                <a:hlinkClick r:id="rId12"/>
              </a:rPr>
              <a:t>https://bit.ly/2W5GCIK</a:t>
            </a:r>
            <a:r>
              <a:rPr lang="en-US" sz="2400" dirty="0">
                <a:solidFill>
                  <a:prstClr val="black"/>
                </a:solidFill>
              </a:rPr>
              <a:t> </a:t>
            </a:r>
          </a:p>
        </p:txBody>
      </p:sp>
    </p:spTree>
    <p:extLst>
      <p:ext uri="{BB962C8B-B14F-4D97-AF65-F5344CB8AC3E}">
        <p14:creationId xmlns:p14="http://schemas.microsoft.com/office/powerpoint/2010/main" val="65870199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MICROSOFT_TRANSLATOR_CLM_SLIDEINFO" val="{&quot;Guid&quot;:&quot;fa08eca9-452e-4a1c-9082-cf8743521631&quot;,&quot;TimeStamp&quot;:&quot;2019-08-20T16:10:07.8056653-05:00&quot;}"/>
</p:tagLst>
</file>

<file path=ppt/tags/tag2.xml><?xml version="1.0" encoding="utf-8"?>
<p:tagLst xmlns:a="http://schemas.openxmlformats.org/drawingml/2006/main" xmlns:r="http://schemas.openxmlformats.org/officeDocument/2006/relationships" xmlns:p="http://schemas.openxmlformats.org/presentationml/2006/main">
  <p:tag name="__MICROSOFT_TRANSLATOR_CLM_SLIDEINFO" val="{&quot;Guid&quot;:&quot;fa08eca9-452e-4a1c-9082-cf8743521631&quot;,&quot;TimeStamp&quot;:&quot;2019-08-20T16:10:07.8056653-05:00&qu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marL="228600" indent="-228600">
          <a:lnSpc>
            <a:spcPct val="90000"/>
          </a:lnSpc>
          <a:spcBef>
            <a:spcPts val="1000"/>
          </a:spcBef>
          <a:buFont typeface="Arial" panose="020B0604020202020204" pitchFamily="34" charset="0"/>
          <a:buChar char="•"/>
          <a:defRPr sz="2800" dirty="0">
            <a:solidFill>
              <a:sysClr val="windowText" lastClr="000000"/>
            </a:solidFill>
            <a:latin typeface="Open Sans Semibold" panose="020B0706030804020204" pitchFamily="34" charset="0"/>
            <a:ea typeface="Open Sans Semibold" panose="020B0706030804020204" pitchFamily="34" charset="0"/>
            <a:cs typeface="Open Sans Semibold" panose="020B0706030804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800" dirty="0" smtClean="0">
            <a:latin typeface="Open Sans Semibold" panose="020B0706030804020204" pitchFamily="34" charset="0"/>
            <a:ea typeface="Open Sans Semibold" panose="020B0706030804020204" pitchFamily="34" charset="0"/>
            <a:cs typeface="Open Sans Semibold" panose="020B0706030804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800" dirty="0" smtClean="0">
            <a:latin typeface="Open Sans Semibold" panose="020B0706030804020204" pitchFamily="34" charset="0"/>
            <a:ea typeface="Open Sans Semibold" panose="020B0706030804020204" pitchFamily="34" charset="0"/>
            <a:cs typeface="Open Sans Semibold" panose="020B0706030804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800" dirty="0" smtClean="0">
            <a:latin typeface="Open Sans Semibold" panose="020B0706030804020204" pitchFamily="34" charset="0"/>
            <a:ea typeface="Open Sans Semibold" panose="020B0706030804020204" pitchFamily="34" charset="0"/>
            <a:cs typeface="Open Sans Semibold" panose="020B0706030804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800" dirty="0" smtClean="0">
            <a:latin typeface="Open Sans Semibold" panose="020B0706030804020204" pitchFamily="34" charset="0"/>
            <a:ea typeface="Open Sans Semibold" panose="020B0706030804020204" pitchFamily="34" charset="0"/>
            <a:cs typeface="Open Sans Semibold" panose="020B0706030804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22428</TotalTime>
  <Words>12699</Words>
  <Application>Microsoft Macintosh PowerPoint</Application>
  <PresentationFormat>Widescreen</PresentationFormat>
  <Paragraphs>1204</Paragraphs>
  <Slides>97</Slides>
  <Notes>90</Notes>
  <HiddenSlides>0</HiddenSlides>
  <MMClips>1</MMClips>
  <ScaleCrop>false</ScaleCrop>
  <HeadingPairs>
    <vt:vector size="6" baseType="variant">
      <vt:variant>
        <vt:lpstr>Fonts Used</vt:lpstr>
      </vt:variant>
      <vt:variant>
        <vt:i4>12</vt:i4>
      </vt:variant>
      <vt:variant>
        <vt:lpstr>Theme</vt:lpstr>
      </vt:variant>
      <vt:variant>
        <vt:i4>16</vt:i4>
      </vt:variant>
      <vt:variant>
        <vt:lpstr>Slide Titles</vt:lpstr>
      </vt:variant>
      <vt:variant>
        <vt:i4>97</vt:i4>
      </vt:variant>
    </vt:vector>
  </HeadingPairs>
  <TitlesOfParts>
    <vt:vector size="125" baseType="lpstr">
      <vt:lpstr>Arial</vt:lpstr>
      <vt:lpstr>Arial Black</vt:lpstr>
      <vt:lpstr>Calibri</vt:lpstr>
      <vt:lpstr>Calibri Light</vt:lpstr>
      <vt:lpstr>Helvetica Neue</vt:lpstr>
      <vt:lpstr>Lato</vt:lpstr>
      <vt:lpstr>Noto Sans Symbols</vt:lpstr>
      <vt:lpstr>Open Sans</vt:lpstr>
      <vt:lpstr>Open Sans Light</vt:lpstr>
      <vt:lpstr>Open Sans Semibold</vt:lpstr>
      <vt:lpstr>Roboto</vt:lpstr>
      <vt:lpstr>times new roman</vt:lpstr>
      <vt:lpstr>Office Theme</vt:lpstr>
      <vt:lpstr>1_Office Theme</vt:lpstr>
      <vt:lpstr>4_Office Theme</vt:lpstr>
      <vt:lpstr>5_Office Theme</vt:lpstr>
      <vt:lpstr>6_Office Theme</vt:lpstr>
      <vt:lpstr>7_Office Theme</vt:lpstr>
      <vt:lpstr>8_Office Theme</vt:lpstr>
      <vt:lpstr>9_Office Theme</vt:lpstr>
      <vt:lpstr>10_Office Theme</vt:lpstr>
      <vt:lpstr>16_Office Theme</vt:lpstr>
      <vt:lpstr>12_Office Theme</vt:lpstr>
      <vt:lpstr>2_Office Theme</vt:lpstr>
      <vt:lpstr>3_Office Theme</vt:lpstr>
      <vt:lpstr>13_Office Theme</vt:lpstr>
      <vt:lpstr>14_Office Theme</vt:lpstr>
      <vt:lpstr>15_Office Theme</vt:lpstr>
      <vt:lpstr>PowerPoint Presentation</vt:lpstr>
      <vt:lpstr>PowerPoint Presentation</vt:lpstr>
      <vt:lpstr>   Brain Links</vt:lpstr>
      <vt:lpstr>PowerPoint Presentation</vt:lpstr>
      <vt:lpstr>PowerPoint Presentation</vt:lpstr>
      <vt:lpstr>PowerPoint Presentation</vt:lpstr>
      <vt:lpstr>PowerPoint Presentation</vt:lpstr>
      <vt:lpstr>PowerPoint Presentation</vt:lpstr>
      <vt:lpstr>Common Symptoms following Concussion</vt:lpstr>
      <vt:lpstr>Common Symptoms Following  Concussion for the Younger Child</vt:lpstr>
      <vt:lpstr>PowerPoint Presentation</vt:lpstr>
      <vt:lpstr>PowerPoint Presentation</vt:lpstr>
      <vt:lpstr>PowerPoint Presentation</vt:lpstr>
      <vt:lpstr>PowerPoint Presentation</vt:lpstr>
      <vt:lpstr>Targeted &amp; Active Treatments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Abusive Head Trauma aka Shaken Baby Syndrome</vt:lpstr>
      <vt:lpstr>Early Symptoms Abusive Head Trauma</vt:lpstr>
      <vt:lpstr>Early Symptoms Abusive Head Trauma</vt:lpstr>
      <vt:lpstr>Injuries You Can’t See Abusive Head Trauma</vt:lpstr>
      <vt:lpstr>Later Symptoms Abusive Head Trauma</vt:lpstr>
      <vt:lpstr>PowerPoint Presentation</vt:lpstr>
      <vt:lpstr>Need for Ongoing Monitoring Rates of Development for the Four Regions of the Brain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Testing Options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Things that impact our brains </vt:lpstr>
      <vt:lpstr>Things that impact our brains </vt:lpstr>
      <vt:lpstr>Things that impact our brains </vt:lpstr>
      <vt:lpstr>Brain Injuries</vt:lpstr>
      <vt:lpstr>PowerPoint Presentation</vt:lpstr>
      <vt:lpstr>PowerPoint Presentation</vt:lpstr>
      <vt:lpstr>Cultivate Resilience</vt:lpstr>
      <vt:lpstr>An Approach to Resilience</vt:lpstr>
      <vt:lpstr>Be Grateful</vt:lpstr>
      <vt:lpstr>Outcomes of the Gratitude Study</vt:lpstr>
      <vt:lpstr> Happy if only       vs.           Happy in spite of</vt:lpstr>
      <vt:lpstr>Preserve Mental Health</vt:lpstr>
      <vt:lpstr>PowerPoint Presentation</vt:lpstr>
      <vt:lpstr>Relaxed Breathing</vt:lpstr>
      <vt:lpstr>Find Purpose &amp; Joy</vt:lpstr>
      <vt:lpstr>Purpose &amp; Alzheimer’s Disease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Eating to Ward off Stroke</vt:lpstr>
      <vt:lpstr>PowerPoint Presentation</vt:lpstr>
      <vt:lpstr>PowerPoint Presentation</vt:lpstr>
      <vt:lpstr>PowerPoint Presentation</vt:lpstr>
      <vt:lpstr>Remove Toxins</vt:lpstr>
      <vt:lpstr>Remove Toxins</vt:lpstr>
      <vt:lpstr>Sleep</vt:lpstr>
      <vt:lpstr>Post in the chat the Change YOU will make</vt:lpstr>
      <vt:lpstr>Thank you!</vt:lpstr>
    </vt:vector>
  </TitlesOfParts>
  <Company>Windows User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Carrie Carlson</dc:creator>
  <cp:lastModifiedBy>Amanda Nieser</cp:lastModifiedBy>
  <cp:revision>175</cp:revision>
  <cp:lastPrinted>2020-08-12T19:51:23Z</cp:lastPrinted>
  <dcterms:created xsi:type="dcterms:W3CDTF">2020-05-07T18:39:25Z</dcterms:created>
  <dcterms:modified xsi:type="dcterms:W3CDTF">2023-05-11T17:39:59Z</dcterms:modified>
  <cp:contentStatus/>
</cp:coreProperties>
</file>