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0" r:id="rId3"/>
    <p:sldMasterId id="2147483733" r:id="rId4"/>
  </p:sldMasterIdLst>
  <p:notesMasterIdLst>
    <p:notesMasterId r:id="rId65"/>
  </p:notesMasterIdLst>
  <p:handoutMasterIdLst>
    <p:handoutMasterId r:id="rId66"/>
  </p:handoutMasterIdLst>
  <p:sldIdLst>
    <p:sldId id="264" r:id="rId5"/>
    <p:sldId id="325" r:id="rId6"/>
    <p:sldId id="387" r:id="rId7"/>
    <p:sldId id="327" r:id="rId8"/>
    <p:sldId id="328" r:id="rId9"/>
    <p:sldId id="329" r:id="rId10"/>
    <p:sldId id="330" r:id="rId11"/>
    <p:sldId id="283" r:id="rId12"/>
    <p:sldId id="389" r:id="rId13"/>
    <p:sldId id="390" r:id="rId14"/>
    <p:sldId id="391" r:id="rId15"/>
    <p:sldId id="406" r:id="rId16"/>
    <p:sldId id="331" r:id="rId17"/>
    <p:sldId id="392" r:id="rId18"/>
    <p:sldId id="393" r:id="rId19"/>
    <p:sldId id="394" r:id="rId20"/>
    <p:sldId id="395" r:id="rId21"/>
    <p:sldId id="335" r:id="rId22"/>
    <p:sldId id="342" r:id="rId23"/>
    <p:sldId id="396" r:id="rId24"/>
    <p:sldId id="346" r:id="rId25"/>
    <p:sldId id="343" r:id="rId26"/>
    <p:sldId id="347" r:id="rId27"/>
    <p:sldId id="397" r:id="rId28"/>
    <p:sldId id="349" r:id="rId29"/>
    <p:sldId id="398" r:id="rId30"/>
    <p:sldId id="350" r:id="rId31"/>
    <p:sldId id="399" r:id="rId32"/>
    <p:sldId id="400" r:id="rId33"/>
    <p:sldId id="353" r:id="rId34"/>
    <p:sldId id="354" r:id="rId35"/>
    <p:sldId id="355" r:id="rId36"/>
    <p:sldId id="356" r:id="rId37"/>
    <p:sldId id="357" r:id="rId38"/>
    <p:sldId id="358" r:id="rId39"/>
    <p:sldId id="345" r:id="rId40"/>
    <p:sldId id="361" r:id="rId41"/>
    <p:sldId id="352" r:id="rId42"/>
    <p:sldId id="366" r:id="rId43"/>
    <p:sldId id="360" r:id="rId44"/>
    <p:sldId id="365" r:id="rId45"/>
    <p:sldId id="367" r:id="rId46"/>
    <p:sldId id="362" r:id="rId47"/>
    <p:sldId id="363" r:id="rId48"/>
    <p:sldId id="402" r:id="rId49"/>
    <p:sldId id="403" r:id="rId50"/>
    <p:sldId id="339" r:id="rId51"/>
    <p:sldId id="368" r:id="rId52"/>
    <p:sldId id="371" r:id="rId53"/>
    <p:sldId id="370" r:id="rId54"/>
    <p:sldId id="372" r:id="rId55"/>
    <p:sldId id="375" r:id="rId56"/>
    <p:sldId id="373" r:id="rId57"/>
    <p:sldId id="374" r:id="rId58"/>
    <p:sldId id="278" r:id="rId59"/>
    <p:sldId id="376" r:id="rId60"/>
    <p:sldId id="377" r:id="rId61"/>
    <p:sldId id="378" r:id="rId62"/>
    <p:sldId id="404" r:id="rId63"/>
    <p:sldId id="405" r:id="rId6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EAC"/>
    <a:srgbClr val="00A7A2"/>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73" autoAdjust="0"/>
    <p:restoredTop sz="71565" autoAdjust="0"/>
  </p:normalViewPr>
  <p:slideViewPr>
    <p:cSldViewPr snapToGrid="0">
      <p:cViewPr varScale="1">
        <p:scale>
          <a:sx n="90" d="100"/>
          <a:sy n="90" d="100"/>
        </p:scale>
        <p:origin x="10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5FD09-F770-4717-B029-D8B3A7CD64C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6B44F5B8-C6D3-46D1-B878-6EF7F71F1804}">
      <dgm:prSet phldrT="[Text]"/>
      <dgm:spPr/>
      <dgm:t>
        <a:bodyPr/>
        <a:lstStyle/>
        <a:p>
          <a:r>
            <a:rPr lang="en-US" b="1" dirty="0">
              <a:latin typeface="+mn-lt"/>
              <a:ea typeface="Open Sans Light" panose="020B0604020202020204" charset="0"/>
              <a:cs typeface="Open Sans Light" panose="020B0604020202020204" charset="0"/>
            </a:rPr>
            <a:t>Less Gray Matter</a:t>
          </a:r>
        </a:p>
      </dgm:t>
    </dgm:pt>
    <dgm:pt modelId="{E83DFE35-3658-41B6-89FF-B1E04B161B27}" type="parTrans" cxnId="{4937053A-ECA1-479D-8EE0-C5B9FA79E3DF}">
      <dgm:prSet/>
      <dgm:spPr/>
      <dgm:t>
        <a:bodyPr/>
        <a:lstStyle/>
        <a:p>
          <a:endParaRPr lang="en-US"/>
        </a:p>
      </dgm:t>
    </dgm:pt>
    <dgm:pt modelId="{BD9906BC-8355-47F2-BEB8-C729D6418410}" type="sibTrans" cxnId="{4937053A-ECA1-479D-8EE0-C5B9FA79E3DF}">
      <dgm:prSet/>
      <dgm:spPr/>
      <dgm:t>
        <a:bodyPr/>
        <a:lstStyle/>
        <a:p>
          <a:endParaRPr lang="en-US"/>
        </a:p>
      </dgm:t>
    </dgm:pt>
    <dgm:pt modelId="{BFA81BDD-3A05-4177-BA07-CDA4F9C7705C}">
      <dgm:prSet phldrT="[Text]"/>
      <dgm:spPr/>
      <dgm:t>
        <a:bodyPr/>
        <a:lstStyle/>
        <a:p>
          <a:r>
            <a:rPr lang="en-US" b="1" dirty="0">
              <a:latin typeface="Calibri" panose="020F0502020204030204" pitchFamily="34" charset="0"/>
              <a:ea typeface="Open Sans Light" panose="020B0604020202020204" charset="0"/>
              <a:cs typeface="Calibri" panose="020F0502020204030204" pitchFamily="34" charset="0"/>
            </a:rPr>
            <a:t>ACE Score</a:t>
          </a:r>
        </a:p>
      </dgm:t>
    </dgm:pt>
    <dgm:pt modelId="{64B46AD3-6050-4428-BAA9-A79B1308B716}" type="parTrans" cxnId="{981E3B69-79F2-4802-8EC0-C24A119290BB}">
      <dgm:prSet/>
      <dgm:spPr/>
      <dgm:t>
        <a:bodyPr/>
        <a:lstStyle/>
        <a:p>
          <a:endParaRPr lang="en-US"/>
        </a:p>
      </dgm:t>
    </dgm:pt>
    <dgm:pt modelId="{0B19458D-6DEA-4D5B-9020-59ED4529C77B}" type="sibTrans" cxnId="{981E3B69-79F2-4802-8EC0-C24A119290BB}">
      <dgm:prSet/>
      <dgm:spPr/>
      <dgm:t>
        <a:bodyPr/>
        <a:lstStyle/>
        <a:p>
          <a:endParaRPr lang="en-US"/>
        </a:p>
      </dgm:t>
    </dgm:pt>
    <dgm:pt modelId="{5B88EC59-5579-4743-BA2F-283ACC11063E}" type="pres">
      <dgm:prSet presAssocID="{3B25FD09-F770-4717-B029-D8B3A7CD64C9}" presName="compositeShape" presStyleCnt="0">
        <dgm:presLayoutVars>
          <dgm:chMax val="2"/>
          <dgm:dir/>
          <dgm:resizeHandles val="exact"/>
        </dgm:presLayoutVars>
      </dgm:prSet>
      <dgm:spPr/>
    </dgm:pt>
    <dgm:pt modelId="{86F1EE89-D7FF-42F1-BF43-F5429EDD0C90}" type="pres">
      <dgm:prSet presAssocID="{3B25FD09-F770-4717-B029-D8B3A7CD64C9}" presName="divider" presStyleLbl="fgShp" presStyleIdx="0" presStyleCnt="1" custAng="2239552" custLinFactNeighborX="0" custLinFactNeighborY="729"/>
      <dgm:spPr/>
    </dgm:pt>
    <dgm:pt modelId="{04838244-1A4D-44D7-BAF8-212A1F676EA5}" type="pres">
      <dgm:prSet presAssocID="{6B44F5B8-C6D3-46D1-B878-6EF7F71F1804}" presName="downArrow" presStyleLbl="node1" presStyleIdx="0" presStyleCnt="2" custLinFactX="84483" custLinFactNeighborX="100000" custLinFactNeighborY="76945"/>
      <dgm:spPr>
        <a:solidFill>
          <a:srgbClr val="1D5EAC"/>
        </a:solidFill>
      </dgm:spPr>
    </dgm:pt>
    <dgm:pt modelId="{EA62CC05-E3B5-48F1-BF31-A93C0950175B}" type="pres">
      <dgm:prSet presAssocID="{6B44F5B8-C6D3-46D1-B878-6EF7F71F1804}" presName="downArrowText" presStyleLbl="revTx" presStyleIdx="0" presStyleCnt="2" custLinFactNeighborX="37958">
        <dgm:presLayoutVars>
          <dgm:bulletEnabled val="1"/>
        </dgm:presLayoutVars>
      </dgm:prSet>
      <dgm:spPr/>
    </dgm:pt>
    <dgm:pt modelId="{E300C7D0-2E2E-4DD7-9D42-5AAACB3D35C7}" type="pres">
      <dgm:prSet presAssocID="{BFA81BDD-3A05-4177-BA07-CDA4F9C7705C}" presName="upArrow" presStyleLbl="node1" presStyleIdx="1" presStyleCnt="2" custLinFactX="-78017" custLinFactNeighborX="-100000" custLinFactNeighborY="-71166"/>
      <dgm:spPr>
        <a:solidFill>
          <a:srgbClr val="1D5EAC"/>
        </a:solidFill>
      </dgm:spPr>
    </dgm:pt>
    <dgm:pt modelId="{192A7B21-C6D6-468B-91BC-28A0C3A2199A}" type="pres">
      <dgm:prSet presAssocID="{BFA81BDD-3A05-4177-BA07-CDA4F9C7705C}" presName="upArrowText" presStyleLbl="revTx" presStyleIdx="1" presStyleCnt="2" custLinFactNeighborX="-35560" custLinFactNeighborY="24731">
        <dgm:presLayoutVars>
          <dgm:bulletEnabled val="1"/>
        </dgm:presLayoutVars>
      </dgm:prSet>
      <dgm:spPr/>
    </dgm:pt>
  </dgm:ptLst>
  <dgm:cxnLst>
    <dgm:cxn modelId="{4937053A-ECA1-479D-8EE0-C5B9FA79E3DF}" srcId="{3B25FD09-F770-4717-B029-D8B3A7CD64C9}" destId="{6B44F5B8-C6D3-46D1-B878-6EF7F71F1804}" srcOrd="0" destOrd="0" parTransId="{E83DFE35-3658-41B6-89FF-B1E04B161B27}" sibTransId="{BD9906BC-8355-47F2-BEB8-C729D6418410}"/>
    <dgm:cxn modelId="{981E3B69-79F2-4802-8EC0-C24A119290BB}" srcId="{3B25FD09-F770-4717-B029-D8B3A7CD64C9}" destId="{BFA81BDD-3A05-4177-BA07-CDA4F9C7705C}" srcOrd="1" destOrd="0" parTransId="{64B46AD3-6050-4428-BAA9-A79B1308B716}" sibTransId="{0B19458D-6DEA-4D5B-9020-59ED4529C77B}"/>
    <dgm:cxn modelId="{05EB85A1-3F57-42AA-8DE9-76E4491EFE25}" type="presOf" srcId="{3B25FD09-F770-4717-B029-D8B3A7CD64C9}" destId="{5B88EC59-5579-4743-BA2F-283ACC11063E}" srcOrd="0" destOrd="0" presId="urn:microsoft.com/office/officeart/2005/8/layout/arrow3"/>
    <dgm:cxn modelId="{F2BF40DB-D166-4D3D-B17B-A4143BA0779C}" type="presOf" srcId="{6B44F5B8-C6D3-46D1-B878-6EF7F71F1804}" destId="{EA62CC05-E3B5-48F1-BF31-A93C0950175B}" srcOrd="0" destOrd="0" presId="urn:microsoft.com/office/officeart/2005/8/layout/arrow3"/>
    <dgm:cxn modelId="{656330EF-A91A-465D-B3E9-C62280C21098}" type="presOf" srcId="{BFA81BDD-3A05-4177-BA07-CDA4F9C7705C}" destId="{192A7B21-C6D6-468B-91BC-28A0C3A2199A}" srcOrd="0" destOrd="0" presId="urn:microsoft.com/office/officeart/2005/8/layout/arrow3"/>
    <dgm:cxn modelId="{93A0A6B8-9850-46D2-8D48-B920CBD7E59D}" type="presParOf" srcId="{5B88EC59-5579-4743-BA2F-283ACC11063E}" destId="{86F1EE89-D7FF-42F1-BF43-F5429EDD0C90}" srcOrd="0" destOrd="0" presId="urn:microsoft.com/office/officeart/2005/8/layout/arrow3"/>
    <dgm:cxn modelId="{108B9803-E766-4584-9C50-724443A4B2B5}" type="presParOf" srcId="{5B88EC59-5579-4743-BA2F-283ACC11063E}" destId="{04838244-1A4D-44D7-BAF8-212A1F676EA5}" srcOrd="1" destOrd="0" presId="urn:microsoft.com/office/officeart/2005/8/layout/arrow3"/>
    <dgm:cxn modelId="{77A0C172-46A6-47A3-8B2C-94FB0C05EC67}" type="presParOf" srcId="{5B88EC59-5579-4743-BA2F-283ACC11063E}" destId="{EA62CC05-E3B5-48F1-BF31-A93C0950175B}" srcOrd="2" destOrd="0" presId="urn:microsoft.com/office/officeart/2005/8/layout/arrow3"/>
    <dgm:cxn modelId="{88E0AB06-FD5C-4C5C-9B2D-75402F079DD2}" type="presParOf" srcId="{5B88EC59-5579-4743-BA2F-283ACC11063E}" destId="{E300C7D0-2E2E-4DD7-9D42-5AAACB3D35C7}" srcOrd="3" destOrd="0" presId="urn:microsoft.com/office/officeart/2005/8/layout/arrow3"/>
    <dgm:cxn modelId="{3BE7F946-9E79-4FA3-9A9C-5C65D7BB02E0}" type="presParOf" srcId="{5B88EC59-5579-4743-BA2F-283ACC11063E}" destId="{192A7B21-C6D6-468B-91BC-28A0C3A2199A}" srcOrd="4" destOrd="0" presId="urn:microsoft.com/office/officeart/2005/8/layout/arrow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5DC694-E38C-4AC1-9954-237070516126}"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F0082D0B-560C-4616-9B58-FEF8B890F1B5}">
      <dgm:prSet phldrT="[Text]" custT="1"/>
      <dgm:spPr>
        <a:solidFill>
          <a:schemeClr val="accent6">
            <a:lumMod val="40000"/>
            <a:lumOff val="60000"/>
          </a:schemeClr>
        </a:solidFill>
      </dgm:spPr>
      <dgm:t>
        <a:bodyPr/>
        <a:lstStyle/>
        <a:p>
          <a:r>
            <a:rPr lang="en-US" sz="2800" b="1" dirty="0">
              <a:solidFill>
                <a:schemeClr val="tx1"/>
              </a:solidFill>
            </a:rPr>
            <a:t>ACEs</a:t>
          </a:r>
        </a:p>
      </dgm:t>
    </dgm:pt>
    <dgm:pt modelId="{9E8663A4-3218-4514-82D6-7BFDC2F89F62}" type="parTrans" cxnId="{45C5198B-5DB0-4F11-AF25-6D19A3FC43D2}">
      <dgm:prSet/>
      <dgm:spPr/>
      <dgm:t>
        <a:bodyPr/>
        <a:lstStyle/>
        <a:p>
          <a:endParaRPr lang="en-US"/>
        </a:p>
      </dgm:t>
    </dgm:pt>
    <dgm:pt modelId="{BE9D0EE7-48FE-4AC2-8484-53D2C0F7B081}" type="sibTrans" cxnId="{45C5198B-5DB0-4F11-AF25-6D19A3FC43D2}">
      <dgm:prSet/>
      <dgm:spPr/>
      <dgm:t>
        <a:bodyPr/>
        <a:lstStyle/>
        <a:p>
          <a:endParaRPr lang="en-US"/>
        </a:p>
      </dgm:t>
    </dgm:pt>
    <dgm:pt modelId="{D8E1BE4B-D6B6-476A-A5E3-3B32BB8DAEB9}">
      <dgm:prSet phldrT="[Text]"/>
      <dgm:spPr>
        <a:solidFill>
          <a:schemeClr val="accent6">
            <a:lumMod val="60000"/>
            <a:lumOff val="40000"/>
          </a:schemeClr>
        </a:solidFill>
      </dgm:spPr>
      <dgm:t>
        <a:bodyPr/>
        <a:lstStyle/>
        <a:p>
          <a:r>
            <a:rPr lang="en-US" b="1" dirty="0">
              <a:solidFill>
                <a:schemeClr val="tx1"/>
              </a:solidFill>
            </a:rPr>
            <a:t>Microglial Cells</a:t>
          </a:r>
        </a:p>
      </dgm:t>
    </dgm:pt>
    <dgm:pt modelId="{56EF042C-F4C8-4A2B-8016-1ADBE3C77205}" type="parTrans" cxnId="{E268F29F-FD56-4FC3-8F72-7889CBC2B929}">
      <dgm:prSet/>
      <dgm:spPr/>
      <dgm:t>
        <a:bodyPr/>
        <a:lstStyle/>
        <a:p>
          <a:endParaRPr lang="en-US"/>
        </a:p>
      </dgm:t>
    </dgm:pt>
    <dgm:pt modelId="{E0021756-D78B-4709-9CBE-0DAF6D813A4A}" type="sibTrans" cxnId="{E268F29F-FD56-4FC3-8F72-7889CBC2B929}">
      <dgm:prSet/>
      <dgm:spPr/>
      <dgm:t>
        <a:bodyPr/>
        <a:lstStyle/>
        <a:p>
          <a:endParaRPr lang="en-US"/>
        </a:p>
      </dgm:t>
    </dgm:pt>
    <dgm:pt modelId="{5E4AE5F2-1EC8-4C88-BFA7-98D004674096}">
      <dgm:prSet phldrT="[Text]"/>
      <dgm:spPr>
        <a:solidFill>
          <a:schemeClr val="accent6">
            <a:lumMod val="75000"/>
          </a:schemeClr>
        </a:solidFill>
      </dgm:spPr>
      <dgm:t>
        <a:bodyPr/>
        <a:lstStyle/>
        <a:p>
          <a:r>
            <a:rPr lang="en-US" dirty="0">
              <a:solidFill>
                <a:schemeClr val="tx1"/>
              </a:solidFill>
            </a:rPr>
            <a:t>Produce Neurochemicals</a:t>
          </a:r>
        </a:p>
      </dgm:t>
    </dgm:pt>
    <dgm:pt modelId="{345407EE-3989-45C0-B025-EB71AF2ABAC3}" type="parTrans" cxnId="{21ED13BE-3A71-476D-8F4A-B1554094E533}">
      <dgm:prSet/>
      <dgm:spPr/>
      <dgm:t>
        <a:bodyPr/>
        <a:lstStyle/>
        <a:p>
          <a:endParaRPr lang="en-US"/>
        </a:p>
      </dgm:t>
    </dgm:pt>
    <dgm:pt modelId="{3623DAB7-0639-4396-A044-B8B6DC983CBE}" type="sibTrans" cxnId="{21ED13BE-3A71-476D-8F4A-B1554094E533}">
      <dgm:prSet/>
      <dgm:spPr/>
      <dgm:t>
        <a:bodyPr/>
        <a:lstStyle/>
        <a:p>
          <a:endParaRPr lang="en-US"/>
        </a:p>
      </dgm:t>
    </dgm:pt>
    <dgm:pt modelId="{83D3BACD-0A2F-4D8A-9B9A-9ACC3E12EEC3}">
      <dgm:prSet/>
      <dgm:spPr>
        <a:solidFill>
          <a:schemeClr val="accent6">
            <a:lumMod val="50000"/>
          </a:schemeClr>
        </a:solidFill>
        <a:effectLst>
          <a:outerShdw blurRad="50800" dist="50800" dir="5400000" algn="ctr" rotWithShape="0">
            <a:schemeClr val="accent6">
              <a:lumMod val="60000"/>
              <a:lumOff val="40000"/>
            </a:schemeClr>
          </a:outerShdw>
        </a:effectLst>
      </dgm:spPr>
      <dgm:t>
        <a:bodyPr/>
        <a:lstStyle/>
        <a:p>
          <a:endParaRPr lang="en-US"/>
        </a:p>
      </dgm:t>
    </dgm:pt>
    <dgm:pt modelId="{E15F2552-471B-4450-8481-C51058F494B3}" type="parTrans" cxnId="{9D653C61-6B8B-4E4F-8F07-D68650C566F4}">
      <dgm:prSet/>
      <dgm:spPr/>
      <dgm:t>
        <a:bodyPr/>
        <a:lstStyle/>
        <a:p>
          <a:endParaRPr lang="en-US"/>
        </a:p>
      </dgm:t>
    </dgm:pt>
    <dgm:pt modelId="{8D19AC73-496A-4BB5-A685-4DA23174194F}" type="sibTrans" cxnId="{9D653C61-6B8B-4E4F-8F07-D68650C566F4}">
      <dgm:prSet/>
      <dgm:spPr/>
      <dgm:t>
        <a:bodyPr/>
        <a:lstStyle/>
        <a:p>
          <a:endParaRPr lang="en-US"/>
        </a:p>
      </dgm:t>
    </dgm:pt>
    <dgm:pt modelId="{DDBF2F63-36F8-471B-B4FC-C59297E7A593}" type="pres">
      <dgm:prSet presAssocID="{B45DC694-E38C-4AC1-9954-237070516126}" presName="Name0" presStyleCnt="0">
        <dgm:presLayoutVars>
          <dgm:dir/>
          <dgm:resizeHandles val="exact"/>
        </dgm:presLayoutVars>
      </dgm:prSet>
      <dgm:spPr/>
    </dgm:pt>
    <dgm:pt modelId="{213E64CA-1E24-4DE6-ACA2-E980B87ABE31}" type="pres">
      <dgm:prSet presAssocID="{F0082D0B-560C-4616-9B58-FEF8B890F1B5}" presName="parTxOnly" presStyleLbl="node1" presStyleIdx="0" presStyleCnt="4" custLinFactNeighborX="-498" custLinFactNeighborY="-40877">
        <dgm:presLayoutVars>
          <dgm:bulletEnabled val="1"/>
        </dgm:presLayoutVars>
      </dgm:prSet>
      <dgm:spPr/>
    </dgm:pt>
    <dgm:pt modelId="{D9EB65AA-B6FA-44E9-85D9-8EFDE0911C7F}" type="pres">
      <dgm:prSet presAssocID="{BE9D0EE7-48FE-4AC2-8484-53D2C0F7B081}" presName="parSpace" presStyleCnt="0"/>
      <dgm:spPr/>
    </dgm:pt>
    <dgm:pt modelId="{DE41B550-5BAC-4869-BAC5-7DE75D6FFDD0}" type="pres">
      <dgm:prSet presAssocID="{D8E1BE4B-D6B6-476A-A5E3-3B32BB8DAEB9}" presName="parTxOnly" presStyleLbl="node1" presStyleIdx="1" presStyleCnt="4" custLinFactNeighborX="-9496" custLinFactNeighborY="-40877">
        <dgm:presLayoutVars>
          <dgm:bulletEnabled val="1"/>
        </dgm:presLayoutVars>
      </dgm:prSet>
      <dgm:spPr/>
    </dgm:pt>
    <dgm:pt modelId="{248D91F6-72BC-4040-88DF-9890F54C5649}" type="pres">
      <dgm:prSet presAssocID="{E0021756-D78B-4709-9CBE-0DAF6D813A4A}" presName="parSpace" presStyleCnt="0"/>
      <dgm:spPr/>
    </dgm:pt>
    <dgm:pt modelId="{5AEE6A14-74F6-4736-8780-CEBFFABD766D}" type="pres">
      <dgm:prSet presAssocID="{5E4AE5F2-1EC8-4C88-BFA7-98D004674096}" presName="parTxOnly" presStyleLbl="node1" presStyleIdx="2" presStyleCnt="4" custLinFactNeighborX="-13197" custLinFactNeighborY="-40877">
        <dgm:presLayoutVars>
          <dgm:bulletEnabled val="1"/>
        </dgm:presLayoutVars>
      </dgm:prSet>
      <dgm:spPr/>
    </dgm:pt>
    <dgm:pt modelId="{A7EFE50A-0E8C-4663-84A3-93C21F12B225}" type="pres">
      <dgm:prSet presAssocID="{3623DAB7-0639-4396-A044-B8B6DC983CBE}" presName="parSpace" presStyleCnt="0"/>
      <dgm:spPr/>
    </dgm:pt>
    <dgm:pt modelId="{C4DE2C65-E1DC-49C2-A46D-690BB1CE9A9F}" type="pres">
      <dgm:prSet presAssocID="{83D3BACD-0A2F-4D8A-9B9A-9ACC3E12EEC3}" presName="parTxOnly" presStyleLbl="node1" presStyleIdx="3" presStyleCnt="4" custLinFactNeighborX="-16130" custLinFactNeighborY="-40877">
        <dgm:presLayoutVars>
          <dgm:bulletEnabled val="1"/>
        </dgm:presLayoutVars>
      </dgm:prSet>
      <dgm:spPr/>
    </dgm:pt>
  </dgm:ptLst>
  <dgm:cxnLst>
    <dgm:cxn modelId="{9D653C61-6B8B-4E4F-8F07-D68650C566F4}" srcId="{B45DC694-E38C-4AC1-9954-237070516126}" destId="{83D3BACD-0A2F-4D8A-9B9A-9ACC3E12EEC3}" srcOrd="3" destOrd="0" parTransId="{E15F2552-471B-4450-8481-C51058F494B3}" sibTransId="{8D19AC73-496A-4BB5-A685-4DA23174194F}"/>
    <dgm:cxn modelId="{8F20F26E-1F33-49DF-8468-1CFE788E1917}" type="presOf" srcId="{5E4AE5F2-1EC8-4C88-BFA7-98D004674096}" destId="{5AEE6A14-74F6-4736-8780-CEBFFABD766D}" srcOrd="0" destOrd="0" presId="urn:microsoft.com/office/officeart/2005/8/layout/hChevron3"/>
    <dgm:cxn modelId="{5214DA77-247A-4A4F-BDFC-0383E6C55D7B}" type="presOf" srcId="{D8E1BE4B-D6B6-476A-A5E3-3B32BB8DAEB9}" destId="{DE41B550-5BAC-4869-BAC5-7DE75D6FFDD0}" srcOrd="0" destOrd="0" presId="urn:microsoft.com/office/officeart/2005/8/layout/hChevron3"/>
    <dgm:cxn modelId="{45C5198B-5DB0-4F11-AF25-6D19A3FC43D2}" srcId="{B45DC694-E38C-4AC1-9954-237070516126}" destId="{F0082D0B-560C-4616-9B58-FEF8B890F1B5}" srcOrd="0" destOrd="0" parTransId="{9E8663A4-3218-4514-82D6-7BFDC2F89F62}" sibTransId="{BE9D0EE7-48FE-4AC2-8484-53D2C0F7B081}"/>
    <dgm:cxn modelId="{CF176896-E2D8-48BC-98EC-F16478851A9C}" type="presOf" srcId="{83D3BACD-0A2F-4D8A-9B9A-9ACC3E12EEC3}" destId="{C4DE2C65-E1DC-49C2-A46D-690BB1CE9A9F}" srcOrd="0" destOrd="0" presId="urn:microsoft.com/office/officeart/2005/8/layout/hChevron3"/>
    <dgm:cxn modelId="{E268F29F-FD56-4FC3-8F72-7889CBC2B929}" srcId="{B45DC694-E38C-4AC1-9954-237070516126}" destId="{D8E1BE4B-D6B6-476A-A5E3-3B32BB8DAEB9}" srcOrd="1" destOrd="0" parTransId="{56EF042C-F4C8-4A2B-8016-1ADBE3C77205}" sibTransId="{E0021756-D78B-4709-9CBE-0DAF6D813A4A}"/>
    <dgm:cxn modelId="{ADE077B9-3146-408F-A919-E44483CD85EA}" type="presOf" srcId="{F0082D0B-560C-4616-9B58-FEF8B890F1B5}" destId="{213E64CA-1E24-4DE6-ACA2-E980B87ABE31}" srcOrd="0" destOrd="0" presId="urn:microsoft.com/office/officeart/2005/8/layout/hChevron3"/>
    <dgm:cxn modelId="{21ED13BE-3A71-476D-8F4A-B1554094E533}" srcId="{B45DC694-E38C-4AC1-9954-237070516126}" destId="{5E4AE5F2-1EC8-4C88-BFA7-98D004674096}" srcOrd="2" destOrd="0" parTransId="{345407EE-3989-45C0-B025-EB71AF2ABAC3}" sibTransId="{3623DAB7-0639-4396-A044-B8B6DC983CBE}"/>
    <dgm:cxn modelId="{446FB5FB-FE81-445F-A958-9C863142C82B}" type="presOf" srcId="{B45DC694-E38C-4AC1-9954-237070516126}" destId="{DDBF2F63-36F8-471B-B4FC-C59297E7A593}" srcOrd="0" destOrd="0" presId="urn:microsoft.com/office/officeart/2005/8/layout/hChevron3"/>
    <dgm:cxn modelId="{51C003CC-8D89-4759-89C0-D37534CA2F1E}" type="presParOf" srcId="{DDBF2F63-36F8-471B-B4FC-C59297E7A593}" destId="{213E64CA-1E24-4DE6-ACA2-E980B87ABE31}" srcOrd="0" destOrd="0" presId="urn:microsoft.com/office/officeart/2005/8/layout/hChevron3"/>
    <dgm:cxn modelId="{B1FE95CE-F8B9-4CEC-95CF-D16BA46577E2}" type="presParOf" srcId="{DDBF2F63-36F8-471B-B4FC-C59297E7A593}" destId="{D9EB65AA-B6FA-44E9-85D9-8EFDE0911C7F}" srcOrd="1" destOrd="0" presId="urn:microsoft.com/office/officeart/2005/8/layout/hChevron3"/>
    <dgm:cxn modelId="{C18C76B7-B509-4E44-82BE-5DD72282B78B}" type="presParOf" srcId="{DDBF2F63-36F8-471B-B4FC-C59297E7A593}" destId="{DE41B550-5BAC-4869-BAC5-7DE75D6FFDD0}" srcOrd="2" destOrd="0" presId="urn:microsoft.com/office/officeart/2005/8/layout/hChevron3"/>
    <dgm:cxn modelId="{9AEAA55C-6716-4812-A799-A8CAC5CECEE1}" type="presParOf" srcId="{DDBF2F63-36F8-471B-B4FC-C59297E7A593}" destId="{248D91F6-72BC-4040-88DF-9890F54C5649}" srcOrd="3" destOrd="0" presId="urn:microsoft.com/office/officeart/2005/8/layout/hChevron3"/>
    <dgm:cxn modelId="{2DAD36D7-A035-4BF0-A02C-704EF1849797}" type="presParOf" srcId="{DDBF2F63-36F8-471B-B4FC-C59297E7A593}" destId="{5AEE6A14-74F6-4736-8780-CEBFFABD766D}" srcOrd="4" destOrd="0" presId="urn:microsoft.com/office/officeart/2005/8/layout/hChevron3"/>
    <dgm:cxn modelId="{1765924A-3092-41AD-9470-EBF0427395EE}" type="presParOf" srcId="{DDBF2F63-36F8-471B-B4FC-C59297E7A593}" destId="{A7EFE50A-0E8C-4663-84A3-93C21F12B225}" srcOrd="5" destOrd="0" presId="urn:microsoft.com/office/officeart/2005/8/layout/hChevron3"/>
    <dgm:cxn modelId="{090312F5-6D28-4491-BBE9-EDCAC5CEBCA0}" type="presParOf" srcId="{DDBF2F63-36F8-471B-B4FC-C59297E7A593}" destId="{C4DE2C65-E1DC-49C2-A46D-690BB1CE9A9F}" srcOrd="6"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8E4A44-0D05-4319-A118-7422362544A9}" type="doc">
      <dgm:prSet loTypeId="urn:microsoft.com/office/officeart/2005/8/layout/hProcess9" loCatId="process" qsTypeId="urn:microsoft.com/office/officeart/2005/8/quickstyle/simple1" qsCatId="simple" csTypeId="urn:microsoft.com/office/officeart/2005/8/colors/accent1_2" csCatId="accent1" phldr="1"/>
      <dgm:spPr/>
    </dgm:pt>
    <dgm:pt modelId="{BEEC348E-3EBD-451A-8C2D-84DEE1F4288E}">
      <dgm:prSet phldrT="[Text]"/>
      <dgm:spPr>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dgm:spPr>
      <dgm:t>
        <a:bodyPr/>
        <a:lstStyle/>
        <a:p>
          <a:r>
            <a:rPr lang="en-US" dirty="0"/>
            <a:t>Telomeres Erode</a:t>
          </a:r>
        </a:p>
      </dgm:t>
    </dgm:pt>
    <dgm:pt modelId="{D3A6A1B2-FE05-45DB-92A1-E9027AEF72D3}" type="parTrans" cxnId="{16D73E69-B8D3-402B-AC86-314A8926BFEF}">
      <dgm:prSet/>
      <dgm:spPr/>
      <dgm:t>
        <a:bodyPr/>
        <a:lstStyle/>
        <a:p>
          <a:endParaRPr lang="en-US"/>
        </a:p>
      </dgm:t>
    </dgm:pt>
    <dgm:pt modelId="{69579037-842B-4CDA-A225-C9179782998B}" type="sibTrans" cxnId="{16D73E69-B8D3-402B-AC86-314A8926BFEF}">
      <dgm:prSet/>
      <dgm:spPr/>
      <dgm:t>
        <a:bodyPr/>
        <a:lstStyle/>
        <a:p>
          <a:endParaRPr lang="en-US"/>
        </a:p>
      </dgm:t>
    </dgm:pt>
    <dgm:pt modelId="{6DB99FE8-D7DC-4233-A927-2AF08C3286DF}">
      <dgm:prSet phldrT="[Text]"/>
      <dgm:spPr>
        <a:gradFill flip="none" rotWithShape="0">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0800000" scaled="1"/>
          <a:tileRect/>
        </a:gradFill>
      </dgm:spPr>
      <dgm:t>
        <a:bodyPr/>
        <a:lstStyle/>
        <a:p>
          <a:r>
            <a:rPr lang="en-US" dirty="0"/>
            <a:t>Aging at a Cellular Level</a:t>
          </a:r>
        </a:p>
      </dgm:t>
    </dgm:pt>
    <dgm:pt modelId="{1BE89CFC-CD0B-4713-9C05-F83C975AA135}" type="parTrans" cxnId="{CF879801-96FA-4203-AD5E-16777CEFC35B}">
      <dgm:prSet/>
      <dgm:spPr/>
      <dgm:t>
        <a:bodyPr/>
        <a:lstStyle/>
        <a:p>
          <a:endParaRPr lang="en-US"/>
        </a:p>
      </dgm:t>
    </dgm:pt>
    <dgm:pt modelId="{94C57398-53B7-48A8-A5C0-D39223A2A598}" type="sibTrans" cxnId="{CF879801-96FA-4203-AD5E-16777CEFC35B}">
      <dgm:prSet/>
      <dgm:spPr/>
      <dgm:t>
        <a:bodyPr/>
        <a:lstStyle/>
        <a:p>
          <a:endParaRPr lang="en-US"/>
        </a:p>
      </dgm:t>
    </dgm:pt>
    <dgm:pt modelId="{CC5DF465-062F-4CCF-A277-77A8A26758A8}">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r>
            <a:rPr lang="en-US" dirty="0"/>
            <a:t>Disease &amp; Cellular Aging</a:t>
          </a:r>
        </a:p>
      </dgm:t>
    </dgm:pt>
    <dgm:pt modelId="{C6E34CD5-90F3-4098-BE1D-C966E278DBDD}" type="parTrans" cxnId="{0C13CC58-3A70-4005-B0DC-5D5E7295B59A}">
      <dgm:prSet/>
      <dgm:spPr/>
      <dgm:t>
        <a:bodyPr/>
        <a:lstStyle/>
        <a:p>
          <a:endParaRPr lang="en-US"/>
        </a:p>
      </dgm:t>
    </dgm:pt>
    <dgm:pt modelId="{E8B7F47C-CAC6-4FE4-B455-FD90F4A2A424}" type="sibTrans" cxnId="{0C13CC58-3A70-4005-B0DC-5D5E7295B59A}">
      <dgm:prSet/>
      <dgm:spPr/>
      <dgm:t>
        <a:bodyPr/>
        <a:lstStyle/>
        <a:p>
          <a:endParaRPr lang="en-US"/>
        </a:p>
      </dgm:t>
    </dgm:pt>
    <dgm:pt modelId="{7B23B1C5-9781-4EE6-BA2B-D1145B0FE12D}" type="pres">
      <dgm:prSet presAssocID="{888E4A44-0D05-4319-A118-7422362544A9}" presName="CompostProcess" presStyleCnt="0">
        <dgm:presLayoutVars>
          <dgm:dir/>
          <dgm:resizeHandles val="exact"/>
        </dgm:presLayoutVars>
      </dgm:prSet>
      <dgm:spPr/>
    </dgm:pt>
    <dgm:pt modelId="{23C2C10D-3E33-4B16-9999-6CFCF168E7FE}" type="pres">
      <dgm:prSet presAssocID="{888E4A44-0D05-4319-A118-7422362544A9}" presName="arrow" presStyleLbl="bgShp" presStyleIdx="0" presStyleCnt="1" custScaleX="117647" custLinFactNeighborX="961" custLinFactNeighborY="675"/>
      <dgm:spPr>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a:effectLst>
          <a:innerShdw blurRad="114300">
            <a:prstClr val="black"/>
          </a:innerShdw>
        </a:effectLst>
      </dgm:spPr>
    </dgm:pt>
    <dgm:pt modelId="{8F2AE7D7-1DBA-4AB0-AA46-5ED5334F8828}" type="pres">
      <dgm:prSet presAssocID="{888E4A44-0D05-4319-A118-7422362544A9}" presName="linearProcess" presStyleCnt="0"/>
      <dgm:spPr/>
    </dgm:pt>
    <dgm:pt modelId="{B4E31F82-E627-46BE-B0F2-E7597022EDF3}" type="pres">
      <dgm:prSet presAssocID="{BEEC348E-3EBD-451A-8C2D-84DEE1F4288E}" presName="textNode" presStyleLbl="node1" presStyleIdx="0" presStyleCnt="3">
        <dgm:presLayoutVars>
          <dgm:bulletEnabled val="1"/>
        </dgm:presLayoutVars>
      </dgm:prSet>
      <dgm:spPr/>
    </dgm:pt>
    <dgm:pt modelId="{CCB09671-A4E8-4C54-A13A-88CBD75F0A0E}" type="pres">
      <dgm:prSet presAssocID="{69579037-842B-4CDA-A225-C9179782998B}" presName="sibTrans" presStyleCnt="0"/>
      <dgm:spPr/>
    </dgm:pt>
    <dgm:pt modelId="{699BC948-2B94-4610-B0BD-E8F4CA61ACB1}" type="pres">
      <dgm:prSet presAssocID="{6DB99FE8-D7DC-4233-A927-2AF08C3286DF}" presName="textNode" presStyleLbl="node1" presStyleIdx="1" presStyleCnt="3">
        <dgm:presLayoutVars>
          <dgm:bulletEnabled val="1"/>
        </dgm:presLayoutVars>
      </dgm:prSet>
      <dgm:spPr/>
    </dgm:pt>
    <dgm:pt modelId="{B71534B8-D29B-4985-B5BA-81D9728FBB15}" type="pres">
      <dgm:prSet presAssocID="{94C57398-53B7-48A8-A5C0-D39223A2A598}" presName="sibTrans" presStyleCnt="0"/>
      <dgm:spPr/>
    </dgm:pt>
    <dgm:pt modelId="{5E388871-F9C8-4CE7-A04C-75904F1B67A1}" type="pres">
      <dgm:prSet presAssocID="{CC5DF465-062F-4CCF-A277-77A8A26758A8}" presName="textNode" presStyleLbl="node1" presStyleIdx="2" presStyleCnt="3">
        <dgm:presLayoutVars>
          <dgm:bulletEnabled val="1"/>
        </dgm:presLayoutVars>
      </dgm:prSet>
      <dgm:spPr/>
    </dgm:pt>
  </dgm:ptLst>
  <dgm:cxnLst>
    <dgm:cxn modelId="{CF879801-96FA-4203-AD5E-16777CEFC35B}" srcId="{888E4A44-0D05-4319-A118-7422362544A9}" destId="{6DB99FE8-D7DC-4233-A927-2AF08C3286DF}" srcOrd="1" destOrd="0" parTransId="{1BE89CFC-CD0B-4713-9C05-F83C975AA135}" sibTransId="{94C57398-53B7-48A8-A5C0-D39223A2A598}"/>
    <dgm:cxn modelId="{0C13CC58-3A70-4005-B0DC-5D5E7295B59A}" srcId="{888E4A44-0D05-4319-A118-7422362544A9}" destId="{CC5DF465-062F-4CCF-A277-77A8A26758A8}" srcOrd="2" destOrd="0" parTransId="{C6E34CD5-90F3-4098-BE1D-C966E278DBDD}" sibTransId="{E8B7F47C-CAC6-4FE4-B455-FD90F4A2A424}"/>
    <dgm:cxn modelId="{001C9263-B7A9-42AF-BB2A-E8D21A2B48E7}" type="presOf" srcId="{BEEC348E-3EBD-451A-8C2D-84DEE1F4288E}" destId="{B4E31F82-E627-46BE-B0F2-E7597022EDF3}" srcOrd="0" destOrd="0" presId="urn:microsoft.com/office/officeart/2005/8/layout/hProcess9"/>
    <dgm:cxn modelId="{B788C264-5077-414A-9822-5CCA4EA75923}" type="presOf" srcId="{6DB99FE8-D7DC-4233-A927-2AF08C3286DF}" destId="{699BC948-2B94-4610-B0BD-E8F4CA61ACB1}" srcOrd="0" destOrd="0" presId="urn:microsoft.com/office/officeart/2005/8/layout/hProcess9"/>
    <dgm:cxn modelId="{16D73E69-B8D3-402B-AC86-314A8926BFEF}" srcId="{888E4A44-0D05-4319-A118-7422362544A9}" destId="{BEEC348E-3EBD-451A-8C2D-84DEE1F4288E}" srcOrd="0" destOrd="0" parTransId="{D3A6A1B2-FE05-45DB-92A1-E9027AEF72D3}" sibTransId="{69579037-842B-4CDA-A225-C9179782998B}"/>
    <dgm:cxn modelId="{7C6D836A-DB72-4DE3-B1DA-53CDD4DDCDBF}" type="presOf" srcId="{888E4A44-0D05-4319-A118-7422362544A9}" destId="{7B23B1C5-9781-4EE6-BA2B-D1145B0FE12D}" srcOrd="0" destOrd="0" presId="urn:microsoft.com/office/officeart/2005/8/layout/hProcess9"/>
    <dgm:cxn modelId="{3F677EDF-95C8-44C6-A3FD-BA8B33328ACE}" type="presOf" srcId="{CC5DF465-062F-4CCF-A277-77A8A26758A8}" destId="{5E388871-F9C8-4CE7-A04C-75904F1B67A1}" srcOrd="0" destOrd="0" presId="urn:microsoft.com/office/officeart/2005/8/layout/hProcess9"/>
    <dgm:cxn modelId="{B111A7FF-FFB0-4B2F-8007-2C6B90750717}" type="presParOf" srcId="{7B23B1C5-9781-4EE6-BA2B-D1145B0FE12D}" destId="{23C2C10D-3E33-4B16-9999-6CFCF168E7FE}" srcOrd="0" destOrd="0" presId="urn:microsoft.com/office/officeart/2005/8/layout/hProcess9"/>
    <dgm:cxn modelId="{114134CC-C4C1-478A-871B-CBCD513CC287}" type="presParOf" srcId="{7B23B1C5-9781-4EE6-BA2B-D1145B0FE12D}" destId="{8F2AE7D7-1DBA-4AB0-AA46-5ED5334F8828}" srcOrd="1" destOrd="0" presId="urn:microsoft.com/office/officeart/2005/8/layout/hProcess9"/>
    <dgm:cxn modelId="{B6078324-1099-4052-B7B9-5225B152FC71}" type="presParOf" srcId="{8F2AE7D7-1DBA-4AB0-AA46-5ED5334F8828}" destId="{B4E31F82-E627-46BE-B0F2-E7597022EDF3}" srcOrd="0" destOrd="0" presId="urn:microsoft.com/office/officeart/2005/8/layout/hProcess9"/>
    <dgm:cxn modelId="{1A0459CC-08AA-41C3-8B5F-6F73D901C176}" type="presParOf" srcId="{8F2AE7D7-1DBA-4AB0-AA46-5ED5334F8828}" destId="{CCB09671-A4E8-4C54-A13A-88CBD75F0A0E}" srcOrd="1" destOrd="0" presId="urn:microsoft.com/office/officeart/2005/8/layout/hProcess9"/>
    <dgm:cxn modelId="{34B78942-3C65-4344-90CB-853CA42566FB}" type="presParOf" srcId="{8F2AE7D7-1DBA-4AB0-AA46-5ED5334F8828}" destId="{699BC948-2B94-4610-B0BD-E8F4CA61ACB1}" srcOrd="2" destOrd="0" presId="urn:microsoft.com/office/officeart/2005/8/layout/hProcess9"/>
    <dgm:cxn modelId="{7E3BF74F-71E1-424B-B688-5CA8CAE74807}" type="presParOf" srcId="{8F2AE7D7-1DBA-4AB0-AA46-5ED5334F8828}" destId="{B71534B8-D29B-4985-B5BA-81D9728FBB15}" srcOrd="3" destOrd="0" presId="urn:microsoft.com/office/officeart/2005/8/layout/hProcess9"/>
    <dgm:cxn modelId="{544ED76D-836D-4097-BF3C-6D7BA04D103E}" type="presParOf" srcId="{8F2AE7D7-1DBA-4AB0-AA46-5ED5334F8828}" destId="{5E388871-F9C8-4CE7-A04C-75904F1B67A1}"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1EE89-D7FF-42F1-BF43-F5429EDD0C90}">
      <dsp:nvSpPr>
        <dsp:cNvPr id="0" name=""/>
        <dsp:cNvSpPr/>
      </dsp:nvSpPr>
      <dsp:spPr>
        <a:xfrm rot="1939552">
          <a:off x="27418" y="2325474"/>
          <a:ext cx="8879876" cy="1016879"/>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838244-1A4D-44D7-BAF8-212A1F676EA5}">
      <dsp:nvSpPr>
        <dsp:cNvPr id="0" name=""/>
        <dsp:cNvSpPr/>
      </dsp:nvSpPr>
      <dsp:spPr>
        <a:xfrm>
          <a:off x="6017073" y="2027835"/>
          <a:ext cx="2680413" cy="2267131"/>
        </a:xfrm>
        <a:prstGeom prst="downArrow">
          <a:avLst/>
        </a:prstGeom>
        <a:solidFill>
          <a:srgbClr val="1D5EA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62CC05-E3B5-48F1-BF31-A93C0950175B}">
      <dsp:nvSpPr>
        <dsp:cNvPr id="0" name=""/>
        <dsp:cNvSpPr/>
      </dsp:nvSpPr>
      <dsp:spPr>
        <a:xfrm>
          <a:off x="5820658" y="0"/>
          <a:ext cx="2859108" cy="2380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b="1" kern="1200" dirty="0">
              <a:latin typeface="+mn-lt"/>
              <a:ea typeface="Open Sans Light" panose="020B0604020202020204" charset="0"/>
              <a:cs typeface="Open Sans Light" panose="020B0604020202020204" charset="0"/>
            </a:rPr>
            <a:t>Less Gray Matter</a:t>
          </a:r>
        </a:p>
      </dsp:txBody>
      <dsp:txXfrm>
        <a:off x="5820658" y="0"/>
        <a:ext cx="2859108" cy="2380488"/>
      </dsp:txXfrm>
    </dsp:sp>
    <dsp:sp modelId="{E300C7D0-2E2E-4DD7-9D42-5AAACB3D35C7}">
      <dsp:nvSpPr>
        <dsp:cNvPr id="0" name=""/>
        <dsp:cNvSpPr/>
      </dsp:nvSpPr>
      <dsp:spPr>
        <a:xfrm>
          <a:off x="410541" y="1503879"/>
          <a:ext cx="2680413" cy="2267131"/>
        </a:xfrm>
        <a:prstGeom prst="upArrow">
          <a:avLst/>
        </a:prstGeom>
        <a:solidFill>
          <a:srgbClr val="1D5EA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2A7B21-C6D6-468B-91BC-28A0C3A2199A}">
      <dsp:nvSpPr>
        <dsp:cNvPr id="0" name=""/>
        <dsp:cNvSpPr/>
      </dsp:nvSpPr>
      <dsp:spPr>
        <a:xfrm>
          <a:off x="323508" y="3287340"/>
          <a:ext cx="2859108" cy="2380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b="1" kern="1200" dirty="0">
              <a:latin typeface="Calibri" panose="020F0502020204030204" pitchFamily="34" charset="0"/>
              <a:ea typeface="Open Sans Light" panose="020B0604020202020204" charset="0"/>
              <a:cs typeface="Calibri" panose="020F0502020204030204" pitchFamily="34" charset="0"/>
            </a:rPr>
            <a:t>ACE Score</a:t>
          </a:r>
        </a:p>
      </dsp:txBody>
      <dsp:txXfrm>
        <a:off x="323508" y="3287340"/>
        <a:ext cx="2859108" cy="2380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E64CA-1E24-4DE6-ACA2-E980B87ABE31}">
      <dsp:nvSpPr>
        <dsp:cNvPr id="0" name=""/>
        <dsp:cNvSpPr/>
      </dsp:nvSpPr>
      <dsp:spPr>
        <a:xfrm>
          <a:off x="2" y="2126266"/>
          <a:ext cx="3583781" cy="1433512"/>
        </a:xfrm>
        <a:prstGeom prst="homePlat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ACEs</a:t>
          </a:r>
        </a:p>
      </dsp:txBody>
      <dsp:txXfrm>
        <a:off x="2" y="2126266"/>
        <a:ext cx="3225403" cy="1433512"/>
      </dsp:txXfrm>
    </dsp:sp>
    <dsp:sp modelId="{DE41B550-5BAC-4869-BAC5-7DE75D6FFDD0}">
      <dsp:nvSpPr>
        <dsp:cNvPr id="0" name=""/>
        <dsp:cNvSpPr/>
      </dsp:nvSpPr>
      <dsp:spPr>
        <a:xfrm>
          <a:off x="2802533" y="2126266"/>
          <a:ext cx="3583781" cy="1433512"/>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Microglial Cells</a:t>
          </a:r>
        </a:p>
      </dsp:txBody>
      <dsp:txXfrm>
        <a:off x="3519289" y="2126266"/>
        <a:ext cx="2150269" cy="1433512"/>
      </dsp:txXfrm>
    </dsp:sp>
    <dsp:sp modelId="{5AEE6A14-74F6-4736-8780-CEBFFABD766D}">
      <dsp:nvSpPr>
        <dsp:cNvPr id="0" name=""/>
        <dsp:cNvSpPr/>
      </dsp:nvSpPr>
      <dsp:spPr>
        <a:xfrm>
          <a:off x="5643031" y="2126266"/>
          <a:ext cx="3583781" cy="1433512"/>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Produce Neurochemicals</a:t>
          </a:r>
        </a:p>
      </dsp:txBody>
      <dsp:txXfrm>
        <a:off x="6359787" y="2126266"/>
        <a:ext cx="2150269" cy="1433512"/>
      </dsp:txXfrm>
    </dsp:sp>
    <dsp:sp modelId="{C4DE2C65-E1DC-49C2-A46D-690BB1CE9A9F}">
      <dsp:nvSpPr>
        <dsp:cNvPr id="0" name=""/>
        <dsp:cNvSpPr/>
      </dsp:nvSpPr>
      <dsp:spPr>
        <a:xfrm>
          <a:off x="8489034" y="2126266"/>
          <a:ext cx="3583781" cy="1433512"/>
        </a:xfrm>
        <a:prstGeom prst="chevron">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a:outerShdw blurRad="50800" dist="50800" dir="5400000" algn="ctr" rotWithShape="0">
            <a:schemeClr val="accent6">
              <a:lumMod val="60000"/>
              <a:lumOff val="40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205790" y="2126266"/>
        <a:ext cx="2150269" cy="1433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2C10D-3E33-4B16-9999-6CFCF168E7FE}">
      <dsp:nvSpPr>
        <dsp:cNvPr id="0" name=""/>
        <dsp:cNvSpPr/>
      </dsp:nvSpPr>
      <dsp:spPr>
        <a:xfrm>
          <a:off x="4" y="0"/>
          <a:ext cx="9897236" cy="5418667"/>
        </a:xfrm>
        <a:prstGeom prst="rightArrow">
          <a:avLst/>
        </a:prstGeom>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a:effectLst>
          <a:innerShdw blurRad="114300">
            <a:prstClr val="black"/>
          </a:innerShdw>
        </a:effectLst>
      </dsp:spPr>
      <dsp:style>
        <a:lnRef idx="0">
          <a:scrgbClr r="0" g="0" b="0"/>
        </a:lnRef>
        <a:fillRef idx="1">
          <a:scrgbClr r="0" g="0" b="0"/>
        </a:fillRef>
        <a:effectRef idx="0">
          <a:scrgbClr r="0" g="0" b="0"/>
        </a:effectRef>
        <a:fontRef idx="minor"/>
      </dsp:style>
    </dsp:sp>
    <dsp:sp modelId="{B4E31F82-E627-46BE-B0F2-E7597022EDF3}">
      <dsp:nvSpPr>
        <dsp:cNvPr id="0" name=""/>
        <dsp:cNvSpPr/>
      </dsp:nvSpPr>
      <dsp:spPr>
        <a:xfrm>
          <a:off x="316537" y="1625600"/>
          <a:ext cx="2969172" cy="2167466"/>
        </a:xfrm>
        <a:prstGeom prst="roundRect">
          <a:avLst/>
        </a:prstGeom>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Telomeres Erode</a:t>
          </a:r>
        </a:p>
      </dsp:txBody>
      <dsp:txXfrm>
        <a:off x="422344" y="1731407"/>
        <a:ext cx="2757558" cy="1955852"/>
      </dsp:txXfrm>
    </dsp:sp>
    <dsp:sp modelId="{699BC948-2B94-4610-B0BD-E8F4CA61ACB1}">
      <dsp:nvSpPr>
        <dsp:cNvPr id="0" name=""/>
        <dsp:cNvSpPr/>
      </dsp:nvSpPr>
      <dsp:spPr>
        <a:xfrm>
          <a:off x="3464034" y="1625600"/>
          <a:ext cx="2969172" cy="2167466"/>
        </a:xfrm>
        <a:prstGeom prst="roundRect">
          <a:avLst/>
        </a:prstGeom>
        <a:gradFill flip="none" rotWithShape="0">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Aging at a Cellular Level</a:t>
          </a:r>
        </a:p>
      </dsp:txBody>
      <dsp:txXfrm>
        <a:off x="3569841" y="1731407"/>
        <a:ext cx="2757558" cy="1955852"/>
      </dsp:txXfrm>
    </dsp:sp>
    <dsp:sp modelId="{5E388871-F9C8-4CE7-A04C-75904F1B67A1}">
      <dsp:nvSpPr>
        <dsp:cNvPr id="0" name=""/>
        <dsp:cNvSpPr/>
      </dsp:nvSpPr>
      <dsp:spPr>
        <a:xfrm>
          <a:off x="6611530" y="1625600"/>
          <a:ext cx="2969172" cy="2167466"/>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Disease &amp; Cellular Aging</a:t>
          </a:r>
        </a:p>
      </dsp:txBody>
      <dsp:txXfrm>
        <a:off x="6717337" y="1731407"/>
        <a:ext cx="2757558"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0"/>
          </a:xfrm>
          <a:prstGeom prst="rect">
            <a:avLst/>
          </a:prstGeom>
        </p:spPr>
        <p:txBody>
          <a:bodyPr vert="horz" lIns="92398" tIns="46200" rIns="92398" bIns="4620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7310"/>
          </a:xfrm>
          <a:prstGeom prst="rect">
            <a:avLst/>
          </a:prstGeom>
        </p:spPr>
        <p:txBody>
          <a:bodyPr vert="horz" lIns="92398" tIns="46200" rIns="92398" bIns="46200" rtlCol="0"/>
          <a:lstStyle>
            <a:lvl1pPr algn="r">
              <a:defRPr sz="1200"/>
            </a:lvl1pPr>
          </a:lstStyle>
          <a:p>
            <a:fld id="{55137DF5-CE88-4054-846C-128D73E5ED46}" type="datetimeFigureOut">
              <a:rPr lang="en-US" smtClean="0"/>
              <a:t>5/11/23</a:t>
            </a:fld>
            <a:endParaRPr lang="en-US"/>
          </a:p>
        </p:txBody>
      </p:sp>
      <p:sp>
        <p:nvSpPr>
          <p:cNvPr id="4" name="Footer Placeholder 3"/>
          <p:cNvSpPr>
            <a:spLocks noGrp="1"/>
          </p:cNvSpPr>
          <p:nvPr>
            <p:ph type="ftr" sz="quarter" idx="2"/>
          </p:nvPr>
        </p:nvSpPr>
        <p:spPr>
          <a:xfrm>
            <a:off x="0" y="8846554"/>
            <a:ext cx="2971800" cy="467309"/>
          </a:xfrm>
          <a:prstGeom prst="rect">
            <a:avLst/>
          </a:prstGeom>
        </p:spPr>
        <p:txBody>
          <a:bodyPr vert="horz" lIns="92398" tIns="46200" rIns="92398" bIns="4620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09"/>
          </a:xfrm>
          <a:prstGeom prst="rect">
            <a:avLst/>
          </a:prstGeom>
        </p:spPr>
        <p:txBody>
          <a:bodyPr vert="horz" lIns="92398" tIns="46200" rIns="92398" bIns="46200" rtlCol="0" anchor="b"/>
          <a:lstStyle>
            <a:lvl1pPr algn="r">
              <a:defRPr sz="1200"/>
            </a:lvl1pPr>
          </a:lstStyle>
          <a:p>
            <a:fld id="{DFB0556E-4C56-428C-8615-AC39B689EAA0}" type="slidenum">
              <a:rPr lang="en-US" smtClean="0"/>
              <a:t>‹#›</a:t>
            </a:fld>
            <a:endParaRPr lang="en-US"/>
          </a:p>
        </p:txBody>
      </p:sp>
    </p:spTree>
    <p:extLst>
      <p:ext uri="{BB962C8B-B14F-4D97-AF65-F5344CB8AC3E}">
        <p14:creationId xmlns:p14="http://schemas.microsoft.com/office/powerpoint/2010/main" val="134036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0"/>
          </a:xfrm>
          <a:prstGeom prst="rect">
            <a:avLst/>
          </a:prstGeom>
        </p:spPr>
        <p:txBody>
          <a:bodyPr vert="horz" lIns="92398" tIns="46200" rIns="92398" bIns="46200" rtlCol="0"/>
          <a:lstStyle>
            <a:lvl1pPr algn="l">
              <a:defRPr sz="1200"/>
            </a:lvl1pPr>
          </a:lstStyle>
          <a:p>
            <a:endParaRPr lang="en-US"/>
          </a:p>
        </p:txBody>
      </p:sp>
      <p:sp>
        <p:nvSpPr>
          <p:cNvPr id="3" name="Date Placeholder 2"/>
          <p:cNvSpPr>
            <a:spLocks noGrp="1"/>
          </p:cNvSpPr>
          <p:nvPr>
            <p:ph type="dt" idx="1"/>
          </p:nvPr>
        </p:nvSpPr>
        <p:spPr>
          <a:xfrm>
            <a:off x="3884613" y="1"/>
            <a:ext cx="2971800" cy="467310"/>
          </a:xfrm>
          <a:prstGeom prst="rect">
            <a:avLst/>
          </a:prstGeom>
        </p:spPr>
        <p:txBody>
          <a:bodyPr vert="horz" lIns="92398" tIns="46200" rIns="92398" bIns="46200" rtlCol="0"/>
          <a:lstStyle>
            <a:lvl1pPr algn="r">
              <a:defRPr sz="1200"/>
            </a:lvl1pPr>
          </a:lstStyle>
          <a:p>
            <a:fld id="{EDDE4D71-6CBE-4748-9D94-CE2659CEA2D3}" type="datetimeFigureOut">
              <a:rPr lang="en-US" smtClean="0"/>
              <a:t>5/11/23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2398" tIns="46200" rIns="92398" bIns="46200" rtlCol="0" anchor="ctr"/>
          <a:lstStyle/>
          <a:p>
            <a:endParaRPr lang="en-US"/>
          </a:p>
        </p:txBody>
      </p:sp>
      <p:sp>
        <p:nvSpPr>
          <p:cNvPr id="5" name="Notes Placeholder 4"/>
          <p:cNvSpPr>
            <a:spLocks noGrp="1"/>
          </p:cNvSpPr>
          <p:nvPr>
            <p:ph type="body" sz="quarter" idx="3"/>
          </p:nvPr>
        </p:nvSpPr>
        <p:spPr>
          <a:xfrm>
            <a:off x="685800" y="4482297"/>
            <a:ext cx="5486400" cy="3667334"/>
          </a:xfrm>
          <a:prstGeom prst="rect">
            <a:avLst/>
          </a:prstGeom>
        </p:spPr>
        <p:txBody>
          <a:bodyPr vert="horz" lIns="92398" tIns="46200" rIns="92398" bIns="4620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09"/>
          </a:xfrm>
          <a:prstGeom prst="rect">
            <a:avLst/>
          </a:prstGeom>
        </p:spPr>
        <p:txBody>
          <a:bodyPr vert="horz" lIns="92398" tIns="46200" rIns="92398" bIns="4620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09"/>
          </a:xfrm>
          <a:prstGeom prst="rect">
            <a:avLst/>
          </a:prstGeom>
        </p:spPr>
        <p:txBody>
          <a:bodyPr vert="horz" lIns="92398" tIns="46200" rIns="92398" bIns="46200" rtlCol="0" anchor="b"/>
          <a:lstStyle>
            <a:lvl1pPr algn="r">
              <a:defRPr sz="1200"/>
            </a:lvl1pPr>
          </a:lstStyle>
          <a:p>
            <a:fld id="{C406BB4E-50DB-4BFE-B712-2C39EFBDD670}" type="slidenum">
              <a:rPr lang="en-US" smtClean="0"/>
              <a:t>‹#›</a:t>
            </a:fld>
            <a:endParaRPr lang="en-US"/>
          </a:p>
        </p:txBody>
      </p:sp>
    </p:spTree>
    <p:extLst>
      <p:ext uri="{BB962C8B-B14F-4D97-AF65-F5344CB8AC3E}">
        <p14:creationId xmlns:p14="http://schemas.microsoft.com/office/powerpoint/2010/main" val="393790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verywellmind.com/what-is-shame-425328"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verywellmind.com/identity-versus-confusion-2795735" TargetMode="External"/><Relationship Id="rId4" Type="http://schemas.openxmlformats.org/officeDocument/2006/relationships/hyperlink" Target="https://www.verywellmind.com/autonomy-versus-shame-and-doubt-2795733"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tngov.webex.com/mw3300/mywebex/default.do?service=7&amp;nomenu=true&amp;main_url=/tc3300/trainingcenter/Loading.do?siteurl%3Dtngov%26UID%3D-99999999%26RT%3DMiM3%26siteurl%3Dtngov%26apiname%3Dj.php%26MTID%3Dtad2f961b83c313356d26e9fa443619d0%26FM%3D1%26rnd%3D0326843294%26servicename%3DTC%26ED%3D945810632%26needFilter%3Dfalse&amp;siteurl=tngov"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rchives-pmr.org/article/S0003-9993(01)95199-8/fulltex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eurorestorative.com/assets/sites/7/NeuroInstitute_October1.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of a series on</a:t>
            </a:r>
            <a:r>
              <a:rPr lang="en-US" baseline="0" dirty="0"/>
              <a:t> TBI. This is #2. You can get a lot out of this one without having participated in #1, but we do recommend you go back and listen to #1 after this one. There are currently 2 more scheduled on TBI topics.</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1</a:t>
            </a:fld>
            <a:endParaRPr lang="en-US"/>
          </a:p>
        </p:txBody>
      </p:sp>
    </p:spTree>
    <p:extLst>
      <p:ext uri="{BB962C8B-B14F-4D97-AF65-F5344CB8AC3E}">
        <p14:creationId xmlns:p14="http://schemas.microsoft.com/office/powerpoint/2010/main" val="87471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1807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raise</a:t>
            </a:r>
            <a:r>
              <a:rPr lang="en-US" baseline="0" dirty="0"/>
              <a:t> awareness but not pummel them with what they can’t do. When they become aware of an issue, you want to leave them with a strategy to make it better. </a:t>
            </a:r>
          </a:p>
          <a:p>
            <a:r>
              <a:rPr lang="en-US" baseline="0" dirty="0"/>
              <a:t>This is also important to help raise metacognitive awareness for any child.</a:t>
            </a:r>
          </a:p>
          <a:p>
            <a:r>
              <a:rPr lang="en-US" baseline="0" dirty="0"/>
              <a:t>Understanding where else it can work – generalization.</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13</a:t>
            </a:fld>
            <a:endParaRPr lang="en-US"/>
          </a:p>
        </p:txBody>
      </p:sp>
    </p:spTree>
    <p:extLst>
      <p:ext uri="{BB962C8B-B14F-4D97-AF65-F5344CB8AC3E}">
        <p14:creationId xmlns:p14="http://schemas.microsoft.com/office/powerpoint/2010/main" val="2025441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Initiation –</a:t>
            </a:r>
            <a:r>
              <a:rPr lang="en-US" baseline="0" dirty="0"/>
              <a:t> this is you ability to get going on things.  To start something. People can test great, look great, know what they need to do but they wont do it until that drive is good enough (Eating drinking, going to the bathroom</a:t>
            </a:r>
          </a:p>
          <a:p>
            <a:endParaRPr lang="en-US" baseline="0" dirty="0"/>
          </a:p>
          <a:p>
            <a:r>
              <a:rPr lang="en-US" baseline="0" dirty="0"/>
              <a:t>Planning – Can be about the same. Maybe they can’t plan for what’s coming next or an assignment that they have to do. Maybe they can’t complete it because they can’t make that plan of what has to go in what order. </a:t>
            </a:r>
          </a:p>
          <a:p>
            <a:endParaRPr lang="en-US" baseline="0" dirty="0"/>
          </a:p>
          <a:p>
            <a:endParaRPr lang="en-US" dirty="0"/>
          </a:p>
          <a:p>
            <a:r>
              <a:rPr lang="en-US" dirty="0"/>
              <a:t>Was it because he couldn’t get started? He couldn’t make a plan? He couldn’t organize the pieces? He couldn’t stick with it to complete</a:t>
            </a:r>
            <a:r>
              <a:rPr lang="en-US" baseline="0" dirty="0"/>
              <a:t> it?</a:t>
            </a:r>
          </a:p>
          <a:p>
            <a:r>
              <a:rPr lang="en-US" baseline="0" dirty="0"/>
              <a:t>Really important to dig deeper to understand why so the child is not simply punished all the time and so that you know what strategies to implement. Child might not know why. They can’t break it down. May not be able to articulate why. May give you a quick answer just to stop the interaction or not feel stupid – “I didn’t want to.”</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14</a:t>
            </a:fld>
            <a:endParaRPr lang="en-US"/>
          </a:p>
        </p:txBody>
      </p:sp>
    </p:spTree>
    <p:extLst>
      <p:ext uri="{BB962C8B-B14F-4D97-AF65-F5344CB8AC3E}">
        <p14:creationId xmlns:p14="http://schemas.microsoft.com/office/powerpoint/2010/main" val="97526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Charlie</a:t>
            </a:r>
            <a:r>
              <a:rPr lang="en-US" baseline="0" dirty="0"/>
              <a:t> may not be able to tell you why he didn’t get things done… </a:t>
            </a:r>
            <a:endParaRPr lang="en-US" dirty="0"/>
          </a:p>
          <a:p>
            <a:endParaRPr lang="en-US" dirty="0"/>
          </a:p>
          <a:p>
            <a:r>
              <a:rPr lang="en-US" dirty="0"/>
              <a:t>Was it because he couldn’t get started? He couldn’t make a plan? He couldn’t organize the pieces? He couldn’t stick with it to complete</a:t>
            </a:r>
            <a:r>
              <a:rPr lang="en-US" baseline="0" dirty="0"/>
              <a:t> it?</a:t>
            </a:r>
          </a:p>
          <a:p>
            <a:r>
              <a:rPr lang="en-US" baseline="0" dirty="0"/>
              <a:t>Really important to dig deeper to understand why so the child is not simply punished all the time and so that you know what strategies to implement. Child might not know why. They can’t break it down. May not be able to articulate why. May give you a quick answer just to stop the interaction or not feel stupid – “I didn’t want to.”</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15</a:t>
            </a:fld>
            <a:endParaRPr lang="en-US"/>
          </a:p>
        </p:txBody>
      </p:sp>
    </p:spTree>
    <p:extLst>
      <p:ext uri="{BB962C8B-B14F-4D97-AF65-F5344CB8AC3E}">
        <p14:creationId xmlns:p14="http://schemas.microsoft.com/office/powerpoint/2010/main" val="2601994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Flexibility</a:t>
            </a:r>
            <a:r>
              <a:rPr lang="en-US" baseline="0" dirty="0"/>
              <a:t> can be really frustrating. If you have someone who is really stuck on something. This can be anything. Talking about something, doing the same task this is inflexibility and  is call perseveration - </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71592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Judgment: can they weigh out the pros and cons? Can they see</a:t>
            </a:r>
            <a:r>
              <a:rPr lang="en-US" baseline="0" dirty="0"/>
              <a:t> them all?</a:t>
            </a:r>
          </a:p>
          <a:p>
            <a:r>
              <a:rPr lang="en-US" baseline="0" dirty="0"/>
              <a:t>Perception can mean the senses, but it can also mean ability to perceive or pick up on what’s really going on here.</a:t>
            </a:r>
          </a:p>
          <a:p>
            <a:r>
              <a:rPr lang="en-US" baseline="0" dirty="0"/>
              <a:t>Abstract thinking: do they only think literally? …</a:t>
            </a:r>
            <a:endParaRPr lang="en-US" dirty="0"/>
          </a:p>
          <a:p>
            <a:r>
              <a:rPr lang="en-US" dirty="0"/>
              <a:t>Judgement – can the think of</a:t>
            </a:r>
            <a:r>
              <a:rPr lang="en-US" baseline="0" dirty="0"/>
              <a:t> all those piece and weight them out? But what if they are having impulsivity problems and they can’t get to weighing that out? </a:t>
            </a:r>
            <a:endParaRPr lang="en-US" dirty="0"/>
          </a:p>
          <a:p>
            <a:r>
              <a:rPr lang="en-US" dirty="0"/>
              <a:t>Perception – this can be</a:t>
            </a:r>
            <a:r>
              <a:rPr lang="en-US" baseline="0" dirty="0"/>
              <a:t> anything seeing, tasting, touching, But also can I perceive all that is going on</a:t>
            </a:r>
            <a:endParaRPr lang="en-US" dirty="0"/>
          </a:p>
          <a:p>
            <a:r>
              <a:rPr lang="en-US" dirty="0"/>
              <a:t>Abstract</a:t>
            </a:r>
            <a:r>
              <a:rPr lang="en-US" baseline="0" dirty="0"/>
              <a:t> thinking – Idioms – Don’t cry over spilled milk.  Can they understand and pickup on social ques. </a:t>
            </a:r>
          </a:p>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18518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 to perseveration</a:t>
            </a:r>
          </a:p>
        </p:txBody>
      </p:sp>
      <p:sp>
        <p:nvSpPr>
          <p:cNvPr id="4" name="Slide Number Placeholder 3"/>
          <p:cNvSpPr>
            <a:spLocks noGrp="1"/>
          </p:cNvSpPr>
          <p:nvPr>
            <p:ph type="sldNum" sz="quarter" idx="10"/>
          </p:nvPr>
        </p:nvSpPr>
        <p:spPr/>
        <p:txBody>
          <a:bodyPr/>
          <a:lstStyle/>
          <a:p>
            <a:fld id="{C406BB4E-50DB-4BFE-B712-2C39EFBDD670}" type="slidenum">
              <a:rPr lang="en-US" smtClean="0"/>
              <a:t>18</a:t>
            </a:fld>
            <a:endParaRPr lang="en-US"/>
          </a:p>
        </p:txBody>
      </p:sp>
    </p:spTree>
    <p:extLst>
      <p:ext uri="{BB962C8B-B14F-4D97-AF65-F5344CB8AC3E}">
        <p14:creationId xmlns:p14="http://schemas.microsoft.com/office/powerpoint/2010/main" val="71286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19</a:t>
            </a:fld>
            <a:endParaRPr lang="en-US"/>
          </a:p>
        </p:txBody>
      </p:sp>
    </p:spTree>
    <p:extLst>
      <p:ext uri="{BB962C8B-B14F-4D97-AF65-F5344CB8AC3E}">
        <p14:creationId xmlns:p14="http://schemas.microsoft.com/office/powerpoint/2010/main" val="1037730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a:t>
            </a:r>
            <a:r>
              <a:rPr lang="en-US" baseline="0" dirty="0"/>
              <a:t> processing – </a:t>
            </a:r>
          </a:p>
          <a:p>
            <a:r>
              <a:rPr lang="en-US" baseline="0" dirty="0"/>
              <a:t>Speed – we need to just slow down. </a:t>
            </a:r>
          </a:p>
          <a:p>
            <a:r>
              <a:rPr lang="en-US" baseline="0" dirty="0"/>
              <a:t>Duration – I can understand this but only for a little period of time.</a:t>
            </a:r>
          </a:p>
          <a:p>
            <a:r>
              <a:rPr lang="en-US" baseline="0" dirty="0"/>
              <a:t>Complexity – Make it simple. Doctors talking compared to their favorite topic. </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26505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21</a:t>
            </a:fld>
            <a:endParaRPr lang="en-US"/>
          </a:p>
        </p:txBody>
      </p:sp>
    </p:spTree>
    <p:extLst>
      <p:ext uri="{BB962C8B-B14F-4D97-AF65-F5344CB8AC3E}">
        <p14:creationId xmlns:p14="http://schemas.microsoft.com/office/powerpoint/2010/main" val="195641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notes"/>
          <p:cNvSpPr>
            <a:spLocks noGrp="1" noRot="1" noChangeAspect="1"/>
          </p:cNvSpPr>
          <p:nvPr>
            <p:ph type="sldImg" idx="2"/>
          </p:nvPr>
        </p:nvSpPr>
        <p:spPr>
          <a:xfrm>
            <a:off x="584200" y="1185863"/>
            <a:ext cx="5689600" cy="3201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3:notes"/>
          <p:cNvSpPr txBox="1">
            <a:spLocks noGrp="1"/>
          </p:cNvSpPr>
          <p:nvPr>
            <p:ph type="body" idx="1"/>
          </p:nvPr>
        </p:nvSpPr>
        <p:spPr>
          <a:xfrm>
            <a:off x="685800" y="4565562"/>
            <a:ext cx="5486400" cy="3735460"/>
          </a:xfrm>
          <a:prstGeom prst="rect">
            <a:avLst/>
          </a:prstGeom>
          <a:noFill/>
          <a:ln>
            <a:noFill/>
          </a:ln>
        </p:spPr>
        <p:txBody>
          <a:bodyPr spcFirstLastPara="1" wrap="square" lIns="92383" tIns="46179" rIns="92383" bIns="46179" anchor="t" anchorCtr="0">
            <a:noAutofit/>
          </a:bodyPr>
          <a:lstStyle/>
          <a:p>
            <a:pPr>
              <a:buSzPts val="1400"/>
            </a:pPr>
            <a:r>
              <a:rPr lang="en-US" b="1" dirty="0"/>
              <a:t>Who we are, what we do</a:t>
            </a:r>
          </a:p>
          <a:p>
            <a:pPr>
              <a:buSzPts val="1400"/>
            </a:pPr>
            <a:r>
              <a:rPr lang="en-US" b="1" dirty="0"/>
              <a:t>Add</a:t>
            </a:r>
            <a:r>
              <a:rPr lang="en-US" b="1" baseline="0" dirty="0"/>
              <a:t> </a:t>
            </a:r>
            <a:r>
              <a:rPr lang="en-US" b="1" baseline="0" dirty="0" err="1"/>
              <a:t>youtube</a:t>
            </a:r>
            <a:r>
              <a:rPr lang="en-US" b="1" baseline="0" dirty="0"/>
              <a:t> training channel for DCS – releasing more videos following each webinar.</a:t>
            </a:r>
            <a:endParaRPr dirty="0"/>
          </a:p>
        </p:txBody>
      </p:sp>
      <p:sp>
        <p:nvSpPr>
          <p:cNvPr id="494" name="Google Shape;494;p3:notes"/>
          <p:cNvSpPr txBox="1">
            <a:spLocks noGrp="1"/>
          </p:cNvSpPr>
          <p:nvPr>
            <p:ph type="sldNum" idx="12"/>
          </p:nvPr>
        </p:nvSpPr>
        <p:spPr>
          <a:xfrm>
            <a:off x="3884613" y="9010891"/>
            <a:ext cx="2971800" cy="475991"/>
          </a:xfrm>
          <a:prstGeom prst="rect">
            <a:avLst/>
          </a:prstGeom>
          <a:noFill/>
          <a:ln>
            <a:noFill/>
          </a:ln>
        </p:spPr>
        <p:txBody>
          <a:bodyPr spcFirstLastPara="1" wrap="square" lIns="92383" tIns="46179" rIns="92383" bIns="46179" anchor="b" anchorCtr="0">
            <a:noAutofit/>
          </a:bodyPr>
          <a:lstStyle/>
          <a:p>
            <a:pPr>
              <a:buSzPts val="1400"/>
            </a:pPr>
            <a:fld id="{00000000-1234-1234-1234-123412341234}" type="slidenum">
              <a:rPr lang="en-US">
                <a:solidFill>
                  <a:srgbClr val="000000"/>
                </a:solidFill>
              </a:rPr>
              <a:pPr>
                <a:buSzPts val="1400"/>
              </a:pPr>
              <a:t>3</a:t>
            </a:fld>
            <a:endParaRPr>
              <a:solidFill>
                <a:srgbClr val="000000"/>
              </a:solidFill>
            </a:endParaRPr>
          </a:p>
        </p:txBody>
      </p:sp>
    </p:spTree>
    <p:extLst>
      <p:ext uri="{BB962C8B-B14F-4D97-AF65-F5344CB8AC3E}">
        <p14:creationId xmlns:p14="http://schemas.microsoft.com/office/powerpoint/2010/main" val="70865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41:notes"/>
          <p:cNvSpPr txBox="1">
            <a:spLocks noGrp="1"/>
          </p:cNvSpPr>
          <p:nvPr>
            <p:ph type="sldNum" idx="12"/>
          </p:nvPr>
        </p:nvSpPr>
        <p:spPr>
          <a:xfrm>
            <a:off x="4419826" y="9575447"/>
            <a:ext cx="3381248" cy="505814"/>
          </a:xfrm>
          <a:prstGeom prst="rect">
            <a:avLst/>
          </a:prstGeom>
          <a:noFill/>
          <a:ln>
            <a:noFill/>
          </a:ln>
        </p:spPr>
        <p:txBody>
          <a:bodyPr spcFirstLastPara="1" wrap="square" lIns="101076" tIns="50524" rIns="101076" bIns="50524" anchor="b" anchorCtr="0">
            <a:noAutofit/>
          </a:bodyPr>
          <a:lstStyle/>
          <a:p>
            <a:pPr>
              <a:buSzPts val="1400"/>
            </a:pPr>
            <a:fld id="{00000000-1234-1234-1234-123412341234}" type="slidenum">
              <a:rPr lang="en-US">
                <a:solidFill>
                  <a:prstClr val="black"/>
                </a:solidFill>
              </a:rPr>
              <a:pPr>
                <a:buSzPts val="1400"/>
              </a:pPr>
              <a:t>24</a:t>
            </a:fld>
            <a:endParaRPr>
              <a:solidFill>
                <a:prstClr val="black"/>
              </a:solidFill>
            </a:endParaRPr>
          </a:p>
        </p:txBody>
      </p:sp>
      <p:sp>
        <p:nvSpPr>
          <p:cNvPr id="883" name="Google Shape;883;p41:notes"/>
          <p:cNvSpPr>
            <a:spLocks noGrp="1" noRot="1" noChangeAspect="1"/>
          </p:cNvSpPr>
          <p:nvPr>
            <p:ph type="sldImg" idx="2"/>
          </p:nvPr>
        </p:nvSpPr>
        <p:spPr>
          <a:xfrm>
            <a:off x="758825" y="828675"/>
            <a:ext cx="7412038" cy="41687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4" name="Google Shape;884;p41:notes"/>
          <p:cNvSpPr txBox="1">
            <a:spLocks noGrp="1"/>
          </p:cNvSpPr>
          <p:nvPr>
            <p:ph type="body" idx="1"/>
          </p:nvPr>
        </p:nvSpPr>
        <p:spPr>
          <a:xfrm>
            <a:off x="394966" y="5277962"/>
            <a:ext cx="8088021" cy="5652857"/>
          </a:xfrm>
          <a:prstGeom prst="rect">
            <a:avLst/>
          </a:prstGeom>
          <a:noFill/>
          <a:ln>
            <a:noFill/>
          </a:ln>
        </p:spPr>
        <p:txBody>
          <a:bodyPr spcFirstLastPara="1" wrap="square" lIns="101076" tIns="50524" rIns="101076" bIns="50524" anchor="t" anchorCtr="0">
            <a:noAutofit/>
          </a:bodyPr>
          <a:lstStyle/>
          <a:p>
            <a:pPr>
              <a:lnSpc>
                <a:spcPct val="115000"/>
              </a:lnSpc>
              <a:buClr>
                <a:schemeClr val="dk1"/>
              </a:buClr>
              <a:buSzPts val="1100"/>
            </a:pPr>
            <a:r>
              <a:rPr lang="en-US" b="1" dirty="0"/>
              <a:t>This chart gives you a glimpse</a:t>
            </a:r>
            <a:r>
              <a:rPr lang="en-US" b="1" baseline="0" dirty="0"/>
              <a:t> of how many times there is a major peak in brain development from birth to early twenties.</a:t>
            </a:r>
          </a:p>
          <a:p>
            <a:pPr>
              <a:lnSpc>
                <a:spcPct val="115000"/>
              </a:lnSpc>
              <a:buClr>
                <a:schemeClr val="dk1"/>
              </a:buClr>
              <a:buSzPts val="1100"/>
            </a:pPr>
            <a:r>
              <a:rPr lang="en-US" b="1" dirty="0"/>
              <a:t>From 0-5 years is</a:t>
            </a:r>
            <a:r>
              <a:rPr lang="en-US" b="1" baseline="0" dirty="0"/>
              <a:t> a critical stage of development for children.  They’re learning how to walk, talk, become independent and are also learning who to trust in their lives.</a:t>
            </a:r>
          </a:p>
          <a:p>
            <a:pPr>
              <a:lnSpc>
                <a:spcPct val="115000"/>
              </a:lnSpc>
              <a:buClr>
                <a:schemeClr val="dk1"/>
              </a:buClr>
              <a:buSzPts val="1100"/>
            </a:pPr>
            <a:r>
              <a:rPr lang="en-US" b="1" baseline="0" dirty="0"/>
              <a:t>From 14-18, they’re learning how to transition into an adult.  They’re learning who they are as a person.</a:t>
            </a:r>
          </a:p>
          <a:p>
            <a:pPr>
              <a:lnSpc>
                <a:spcPct val="115000"/>
              </a:lnSpc>
              <a:buClr>
                <a:schemeClr val="dk1"/>
              </a:buClr>
              <a:buSzPts val="1100"/>
            </a:pPr>
            <a:r>
              <a:rPr lang="en-US" b="1" baseline="0" dirty="0"/>
              <a:t>If there is an injury at any of these ages, learning from that point on can be delayed or maybe not happen at all.  So if that young adult’s injury causes changes and they never achieves that development of “who they are” – (with a frontal lobe injury, could be more impulsive, less confident in themselves, they’re more likely to not have positive relationships, maybe less likely to hold a steady job.)</a:t>
            </a:r>
            <a:endParaRPr lang="en-US" b="1" dirty="0"/>
          </a:p>
          <a:p>
            <a:pPr>
              <a:lnSpc>
                <a:spcPct val="115000"/>
              </a:lnSpc>
              <a:buClr>
                <a:schemeClr val="dk1"/>
              </a:buClr>
              <a:buSzPts val="1100"/>
            </a:pPr>
            <a:endParaRPr lang="en-US" b="1" dirty="0"/>
          </a:p>
          <a:p>
            <a:pPr>
              <a:lnSpc>
                <a:spcPct val="115000"/>
              </a:lnSpc>
              <a:buClr>
                <a:schemeClr val="dk1"/>
              </a:buClr>
              <a:buSzPts val="1100"/>
            </a:pPr>
            <a:endParaRPr lang="en-US" b="1" dirty="0"/>
          </a:p>
          <a:p>
            <a:pPr>
              <a:lnSpc>
                <a:spcPct val="115000"/>
              </a:lnSpc>
              <a:buClr>
                <a:schemeClr val="dk1"/>
              </a:buClr>
              <a:buSzPts val="1100"/>
            </a:pPr>
            <a:r>
              <a:rPr lang="en-US" b="1" dirty="0"/>
              <a:t>CC- Let look at this from standpoint of Erikson’s theory</a:t>
            </a:r>
            <a:endParaRPr b="1" dirty="0"/>
          </a:p>
          <a:p>
            <a:pPr>
              <a:lnSpc>
                <a:spcPct val="115000"/>
              </a:lnSpc>
              <a:buClr>
                <a:schemeClr val="dk1"/>
              </a:buClr>
              <a:buSzPts val="1100"/>
            </a:pPr>
            <a:r>
              <a:rPr lang="en-US" dirty="0">
                <a:solidFill>
                  <a:srgbClr val="212121"/>
                </a:solidFill>
                <a:latin typeface="Merriweather"/>
                <a:ea typeface="Merriweather"/>
                <a:cs typeface="Merriweather"/>
                <a:sym typeface="Merriweather"/>
              </a:rPr>
              <a:t>What if this happens around 2 years - </a:t>
            </a:r>
            <a:r>
              <a:rPr lang="en-US" b="1" dirty="0">
                <a:solidFill>
                  <a:srgbClr val="212121"/>
                </a:solidFill>
                <a:latin typeface="Merriweather"/>
                <a:ea typeface="Merriweather"/>
                <a:cs typeface="Merriweather"/>
                <a:sym typeface="Merriweather"/>
              </a:rPr>
              <a:t>Autonomy versus </a:t>
            </a:r>
            <a:r>
              <a:rPr lang="en-US" b="1" u="sng" dirty="0">
                <a:solidFill>
                  <a:schemeClr val="hlink"/>
                </a:solidFill>
                <a:latin typeface="Merriweather"/>
                <a:ea typeface="Merriweather"/>
                <a:cs typeface="Merriweather"/>
                <a:sym typeface="Merriweather"/>
                <a:hlinkClick r:id="rId3"/>
              </a:rPr>
              <a:t>shame</a:t>
            </a:r>
            <a:r>
              <a:rPr lang="en-US" b="1" dirty="0">
                <a:solidFill>
                  <a:srgbClr val="212121"/>
                </a:solidFill>
                <a:latin typeface="Merriweather"/>
                <a:ea typeface="Merriweather"/>
                <a:cs typeface="Merriweather"/>
                <a:sym typeface="Merriweather"/>
              </a:rPr>
              <a:t> and doubt</a:t>
            </a:r>
            <a:r>
              <a:rPr lang="en-US" dirty="0">
                <a:solidFill>
                  <a:srgbClr val="212121"/>
                </a:solidFill>
                <a:latin typeface="Merriweather"/>
                <a:ea typeface="Merriweather"/>
                <a:cs typeface="Merriweather"/>
                <a:sym typeface="Merriweather"/>
              </a:rPr>
              <a:t> –</a:t>
            </a:r>
            <a:endParaRPr dirty="0">
              <a:solidFill>
                <a:srgbClr val="212121"/>
              </a:solidFill>
              <a:latin typeface="Merriweather"/>
              <a:ea typeface="Merriweather"/>
              <a:cs typeface="Merriweather"/>
              <a:sym typeface="Merriweather"/>
            </a:endParaRPr>
          </a:p>
          <a:p>
            <a:pPr>
              <a:lnSpc>
                <a:spcPct val="115000"/>
              </a:lnSpc>
              <a:buClr>
                <a:schemeClr val="dk1"/>
              </a:buClr>
              <a:buSzPts val="1100"/>
            </a:pPr>
            <a:r>
              <a:rPr lang="en-US" sz="1600" dirty="0">
                <a:latin typeface="Arial"/>
                <a:ea typeface="Arial"/>
                <a:cs typeface="Arial"/>
                <a:sym typeface="Arial"/>
              </a:rPr>
              <a:t>-</a:t>
            </a:r>
            <a:r>
              <a:rPr lang="en-US" dirty="0">
                <a:solidFill>
                  <a:srgbClr val="212121"/>
                </a:solidFill>
                <a:latin typeface="Merriweather"/>
                <a:ea typeface="Merriweather"/>
                <a:cs typeface="Merriweather"/>
                <a:sym typeface="Merriweather"/>
              </a:rPr>
              <a:t>this stage is </a:t>
            </a:r>
            <a:r>
              <a:rPr lang="en-US" b="1" dirty="0">
                <a:solidFill>
                  <a:srgbClr val="212121"/>
                </a:solidFill>
                <a:latin typeface="Merriweather"/>
                <a:ea typeface="Merriweather"/>
                <a:cs typeface="Merriweather"/>
                <a:sym typeface="Merriweather"/>
              </a:rPr>
              <a:t>focused on developing a greater sense of self-control</a:t>
            </a:r>
            <a:r>
              <a:rPr lang="en-US" dirty="0">
                <a:solidFill>
                  <a:srgbClr val="212121"/>
                </a:solidFill>
                <a:latin typeface="Merriweather"/>
                <a:ea typeface="Merriweather"/>
                <a:cs typeface="Merriweather"/>
                <a:sym typeface="Merriweather"/>
              </a:rPr>
              <a:t>. successfully completion this stage feel </a:t>
            </a:r>
            <a:r>
              <a:rPr lang="en-US" b="1" dirty="0">
                <a:solidFill>
                  <a:srgbClr val="212121"/>
                </a:solidFill>
                <a:latin typeface="Merriweather"/>
                <a:ea typeface="Merriweather"/>
                <a:cs typeface="Merriweather"/>
                <a:sym typeface="Merriweather"/>
              </a:rPr>
              <a:t>secure and confident</a:t>
            </a:r>
            <a:r>
              <a:rPr lang="en-US" dirty="0">
                <a:solidFill>
                  <a:srgbClr val="212121"/>
                </a:solidFill>
                <a:latin typeface="Merriweather"/>
                <a:ea typeface="Merriweather"/>
                <a:cs typeface="Merriweather"/>
                <a:sym typeface="Merriweather"/>
              </a:rPr>
              <a:t>, while those who do not are left with a </a:t>
            </a:r>
            <a:r>
              <a:rPr lang="en-US" b="1" dirty="0">
                <a:solidFill>
                  <a:srgbClr val="212121"/>
                </a:solidFill>
                <a:latin typeface="Merriweather"/>
                <a:ea typeface="Merriweather"/>
                <a:cs typeface="Merriweather"/>
                <a:sym typeface="Merriweather"/>
              </a:rPr>
              <a:t>sense of inadequacy and self-doubt</a:t>
            </a:r>
            <a:r>
              <a:rPr lang="en-US" dirty="0">
                <a:solidFill>
                  <a:srgbClr val="212121"/>
                </a:solidFill>
                <a:latin typeface="Merriweather"/>
                <a:ea typeface="Merriweather"/>
                <a:cs typeface="Merriweather"/>
                <a:sym typeface="Merriweather"/>
              </a:rPr>
              <a:t>. -</a:t>
            </a:r>
            <a:r>
              <a:rPr lang="en-US" dirty="0">
                <a:solidFill>
                  <a:srgbClr val="212121"/>
                </a:solidFill>
                <a:uFill>
                  <a:noFill/>
                </a:uFill>
                <a:latin typeface="Merriweather"/>
                <a:ea typeface="Merriweather"/>
                <a:cs typeface="Merriweather"/>
                <a:sym typeface="Merriweather"/>
                <a:hlinkClick r:id="rId4"/>
              </a:rPr>
              <a:t> </a:t>
            </a:r>
            <a:r>
              <a:rPr lang="en-US" u="sng" dirty="0">
                <a:solidFill>
                  <a:schemeClr val="hlink"/>
                </a:solidFill>
                <a:hlinkClick r:id="rId4"/>
              </a:rPr>
              <a:t>https://www.verywellmind.com/autonomy-versus-shame-and-doubt-2795733</a:t>
            </a:r>
            <a:endParaRPr u="sng" dirty="0">
              <a:solidFill>
                <a:schemeClr val="hlink"/>
              </a:solidFill>
            </a:endParaRPr>
          </a:p>
          <a:p>
            <a:pPr>
              <a:lnSpc>
                <a:spcPct val="115000"/>
              </a:lnSpc>
              <a:buClr>
                <a:schemeClr val="dk1"/>
              </a:buClr>
              <a:buSzPts val="1100"/>
            </a:pPr>
            <a:r>
              <a:rPr lang="en-US" dirty="0"/>
              <a:t>What about age 15 - </a:t>
            </a:r>
            <a:r>
              <a:rPr lang="en-US" b="1" dirty="0">
                <a:solidFill>
                  <a:srgbClr val="212121"/>
                </a:solidFill>
                <a:latin typeface="Merriweather"/>
                <a:ea typeface="Merriweather"/>
                <a:cs typeface="Merriweather"/>
                <a:sym typeface="Merriweather"/>
              </a:rPr>
              <a:t>Identity Versus Confusion “Who am I”</a:t>
            </a:r>
            <a:endParaRPr b="1" dirty="0">
              <a:solidFill>
                <a:srgbClr val="212121"/>
              </a:solidFill>
              <a:latin typeface="Merriweather"/>
              <a:ea typeface="Merriweather"/>
              <a:cs typeface="Merriweather"/>
              <a:sym typeface="Merriweather"/>
            </a:endParaRPr>
          </a:p>
          <a:p>
            <a:pPr>
              <a:lnSpc>
                <a:spcPct val="115000"/>
              </a:lnSpc>
              <a:buClr>
                <a:schemeClr val="dk1"/>
              </a:buClr>
              <a:buSzPts val="1100"/>
            </a:pPr>
            <a:r>
              <a:rPr lang="en-US" dirty="0">
                <a:latin typeface="Arial"/>
                <a:ea typeface="Arial"/>
                <a:cs typeface="Arial"/>
                <a:sym typeface="Arial"/>
              </a:rPr>
              <a:t>-</a:t>
            </a:r>
            <a:r>
              <a:rPr lang="en-US" dirty="0">
                <a:solidFill>
                  <a:srgbClr val="212121"/>
                </a:solidFill>
                <a:latin typeface="Merriweather"/>
                <a:ea typeface="Merriweather"/>
                <a:cs typeface="Merriweather"/>
                <a:sym typeface="Merriweather"/>
              </a:rPr>
              <a:t>Successfully completing this stage leads to a strong sense of self that will remain throughout life</a:t>
            </a:r>
            <a:endParaRPr dirty="0">
              <a:solidFill>
                <a:srgbClr val="212121"/>
              </a:solidFill>
              <a:latin typeface="Merriweather"/>
              <a:ea typeface="Merriweather"/>
              <a:cs typeface="Merriweather"/>
              <a:sym typeface="Merriweather"/>
            </a:endParaRPr>
          </a:p>
          <a:p>
            <a:pPr>
              <a:lnSpc>
                <a:spcPct val="115000"/>
              </a:lnSpc>
              <a:buClr>
                <a:schemeClr val="dk1"/>
              </a:buClr>
              <a:buSzPts val="1100"/>
            </a:pPr>
            <a:r>
              <a:rPr lang="en-US" dirty="0">
                <a:latin typeface="Arial"/>
                <a:ea typeface="Arial"/>
                <a:cs typeface="Arial"/>
                <a:sym typeface="Arial"/>
              </a:rPr>
              <a:t>-</a:t>
            </a:r>
            <a:r>
              <a:rPr lang="en-US" dirty="0">
                <a:solidFill>
                  <a:srgbClr val="212121"/>
                </a:solidFill>
                <a:latin typeface="Merriweather"/>
                <a:ea typeface="Merriweather"/>
                <a:cs typeface="Merriweather"/>
                <a:sym typeface="Merriweather"/>
              </a:rPr>
              <a:t>successful development is characterized by the ability to relate to others and form genuine relationships</a:t>
            </a:r>
            <a:endParaRPr dirty="0">
              <a:solidFill>
                <a:srgbClr val="212121"/>
              </a:solidFill>
              <a:latin typeface="Merriweather"/>
              <a:ea typeface="Merriweather"/>
              <a:cs typeface="Merriweather"/>
              <a:sym typeface="Merriweather"/>
            </a:endParaRPr>
          </a:p>
          <a:p>
            <a:pPr>
              <a:lnSpc>
                <a:spcPct val="115000"/>
              </a:lnSpc>
              <a:buClr>
                <a:schemeClr val="dk1"/>
              </a:buClr>
              <a:buSzPts val="1100"/>
            </a:pPr>
            <a:r>
              <a:rPr lang="en-US" dirty="0">
                <a:latin typeface="Arial"/>
                <a:ea typeface="Arial"/>
                <a:cs typeface="Arial"/>
                <a:sym typeface="Arial"/>
              </a:rPr>
              <a:t>- </a:t>
            </a:r>
            <a:r>
              <a:rPr lang="en-US" dirty="0">
                <a:solidFill>
                  <a:srgbClr val="212121"/>
                </a:solidFill>
                <a:latin typeface="Merriweather"/>
                <a:ea typeface="Merriweather"/>
                <a:cs typeface="Merriweather"/>
                <a:sym typeface="Merriweather"/>
              </a:rPr>
              <a:t>Unsuccessful - role confusion. not sure who they are or what they like. They tend to drift from one job or relationship to another, never really sure what they want to do with their lives. -</a:t>
            </a:r>
            <a:r>
              <a:rPr lang="en-US" dirty="0">
                <a:solidFill>
                  <a:srgbClr val="212121"/>
                </a:solidFill>
                <a:uFill>
                  <a:noFill/>
                </a:uFill>
                <a:latin typeface="Merriweather"/>
                <a:ea typeface="Merriweather"/>
                <a:cs typeface="Merriweather"/>
                <a:sym typeface="Merriweather"/>
                <a:hlinkClick r:id="rId5"/>
              </a:rPr>
              <a:t> </a:t>
            </a:r>
            <a:r>
              <a:rPr lang="en-US" u="sng" dirty="0">
                <a:solidFill>
                  <a:schemeClr val="hlink"/>
                </a:solidFill>
                <a:hlinkClick r:id="rId5"/>
              </a:rPr>
              <a:t>https://www.verywellmind.com/identity-versus-confusion-2795735</a:t>
            </a:r>
            <a:endParaRPr u="sng" dirty="0">
              <a:solidFill>
                <a:schemeClr val="hlink"/>
              </a:solidFill>
            </a:endParaRPr>
          </a:p>
          <a:p>
            <a:endParaRPr b="1" dirty="0"/>
          </a:p>
          <a:p>
            <a:endParaRPr b="1" dirty="0"/>
          </a:p>
          <a:p>
            <a:r>
              <a:rPr lang="en-US" b="1" dirty="0"/>
              <a:t>This chart shows the development of the brain at different ages 0-21.  Brain injury can have a big impact on new learning. What if that injury occurred at 8?  At 1?  All development from that point of the injury is potentially affected.  Sometimes it take new learning to show the deficits.  New learning can be disordered, delayed, or not happen at all. </a:t>
            </a:r>
            <a:endParaRPr b="0" dirty="0"/>
          </a:p>
        </p:txBody>
      </p:sp>
    </p:spTree>
    <p:extLst>
      <p:ext uri="{BB962C8B-B14F-4D97-AF65-F5344CB8AC3E}">
        <p14:creationId xmlns:p14="http://schemas.microsoft.com/office/powerpoint/2010/main" val="1019774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37">
              <a:defRPr/>
            </a:pPr>
            <a:r>
              <a:rPr lang="en-US" dirty="0">
                <a:solidFill>
                  <a:prstClr val="black"/>
                </a:solidFill>
              </a:rPr>
              <a:t>Why might he be exhibiting this behavior that looks like forgetting?</a:t>
            </a:r>
          </a:p>
          <a:p>
            <a:pPr defTabSz="924837">
              <a:defRPr/>
            </a:pPr>
            <a:r>
              <a:rPr lang="en-US" dirty="0">
                <a:solidFill>
                  <a:prstClr val="black"/>
                </a:solidFill>
              </a:rPr>
              <a:t>Memory</a:t>
            </a:r>
          </a:p>
          <a:p>
            <a:pPr defTabSz="924837">
              <a:defRPr/>
            </a:pPr>
            <a:r>
              <a:rPr lang="en-US" dirty="0">
                <a:solidFill>
                  <a:prstClr val="black"/>
                </a:solidFill>
              </a:rPr>
              <a:t>Attention</a:t>
            </a:r>
          </a:p>
          <a:p>
            <a:pPr defTabSz="924837">
              <a:defRPr/>
            </a:pPr>
            <a:r>
              <a:rPr lang="en-US" dirty="0">
                <a:solidFill>
                  <a:prstClr val="black"/>
                </a:solidFill>
              </a:rPr>
              <a:t>Depression</a:t>
            </a:r>
          </a:p>
          <a:p>
            <a:pPr defTabSz="924837">
              <a:defRPr/>
            </a:pPr>
            <a:r>
              <a:rPr lang="en-US" dirty="0">
                <a:solidFill>
                  <a:prstClr val="black"/>
                </a:solidFill>
              </a:rPr>
              <a:t>Lack of organization</a:t>
            </a:r>
          </a:p>
          <a:p>
            <a:pPr defTabSz="924837">
              <a:defRPr/>
            </a:pPr>
            <a:r>
              <a:rPr lang="en-US" dirty="0">
                <a:solidFill>
                  <a:prstClr val="black"/>
                </a:solidFill>
              </a:rPr>
              <a:t>Initiation</a:t>
            </a:r>
          </a:p>
          <a:p>
            <a:pPr defTabSz="924837">
              <a:defRPr/>
            </a:pPr>
            <a:r>
              <a:rPr lang="en-US" dirty="0">
                <a:solidFill>
                  <a:prstClr val="black"/>
                </a:solidFill>
              </a:rPr>
              <a:t>Etc.</a:t>
            </a:r>
          </a:p>
          <a:p>
            <a:endParaRPr lang="en-US" dirty="0"/>
          </a:p>
        </p:txBody>
      </p:sp>
      <p:sp>
        <p:nvSpPr>
          <p:cNvPr id="4" name="Slide Number Placeholder 3"/>
          <p:cNvSpPr>
            <a:spLocks noGrp="1"/>
          </p:cNvSpPr>
          <p:nvPr>
            <p:ph type="sldNum" sz="quarter" idx="10"/>
          </p:nvPr>
        </p:nvSpPr>
        <p:spPr/>
        <p:txBody>
          <a:bodyPr/>
          <a:lstStyle/>
          <a:p>
            <a:pPr defTabSz="923984">
              <a:defRPr/>
            </a:pPr>
            <a:fld id="{6EFB8D2C-E5EB-4C14-AF38-307BBED313EB}" type="slidenum">
              <a:rPr lang="en-US">
                <a:solidFill>
                  <a:prstClr val="black"/>
                </a:solidFill>
                <a:latin typeface="Calibri"/>
              </a:rPr>
              <a:pPr defTabSz="923984">
                <a:defRPr/>
              </a:pPr>
              <a:t>25</a:t>
            </a:fld>
            <a:endParaRPr lang="en-US">
              <a:solidFill>
                <a:prstClr val="black"/>
              </a:solidFill>
              <a:latin typeface="Calibri"/>
            </a:endParaRPr>
          </a:p>
        </p:txBody>
      </p:sp>
    </p:spTree>
    <p:extLst>
      <p:ext uri="{BB962C8B-B14F-4D97-AF65-F5344CB8AC3E}">
        <p14:creationId xmlns:p14="http://schemas.microsoft.com/office/powerpoint/2010/main" val="1905887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1879">
              <a:defRPr/>
            </a:pPr>
            <a:r>
              <a:rPr lang="en-US" dirty="0">
                <a:solidFill>
                  <a:prstClr val="black"/>
                </a:solidFill>
              </a:rPr>
              <a:t>Advocate</a:t>
            </a:r>
            <a:r>
              <a:rPr lang="en-US" baseline="0" dirty="0">
                <a:solidFill>
                  <a:prstClr val="black"/>
                </a:solidFill>
              </a:rPr>
              <a:t> for </a:t>
            </a:r>
            <a:r>
              <a:rPr lang="en-US" baseline="0" dirty="0" err="1">
                <a:solidFill>
                  <a:prstClr val="black"/>
                </a:solidFill>
              </a:rPr>
              <a:t>Neuropsyche</a:t>
            </a:r>
            <a:r>
              <a:rPr lang="en-US" baseline="0" dirty="0">
                <a:solidFill>
                  <a:prstClr val="black"/>
                </a:solidFill>
              </a:rPr>
              <a:t> testing when needed. </a:t>
            </a:r>
            <a:endParaRPr lang="en-US" dirty="0"/>
          </a:p>
        </p:txBody>
      </p:sp>
      <p:sp>
        <p:nvSpPr>
          <p:cNvPr id="4" name="Slide Number Placeholder 3"/>
          <p:cNvSpPr>
            <a:spLocks noGrp="1"/>
          </p:cNvSpPr>
          <p:nvPr>
            <p:ph type="sldNum" sz="quarter" idx="10"/>
          </p:nvPr>
        </p:nvSpPr>
        <p:spPr/>
        <p:txBody>
          <a:bodyPr/>
          <a:lstStyle/>
          <a:p>
            <a:fld id="{6EFB8D2C-E5EB-4C14-AF38-307BBED313E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814612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t>
            </a:r>
            <a:r>
              <a:rPr lang="en-US" baseline="0" dirty="0"/>
              <a:t>are not doing cog rehab, but I think some of the principles are relevant because you are providing services to people with cognitive challenges.</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30</a:t>
            </a:fld>
            <a:endParaRPr lang="en-US"/>
          </a:p>
        </p:txBody>
      </p:sp>
    </p:spTree>
    <p:extLst>
      <p:ext uri="{BB962C8B-B14F-4D97-AF65-F5344CB8AC3E}">
        <p14:creationId xmlns:p14="http://schemas.microsoft.com/office/powerpoint/2010/main" val="473590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33</a:t>
            </a:fld>
            <a:endParaRPr lang="en-US"/>
          </a:p>
        </p:txBody>
      </p:sp>
    </p:spTree>
    <p:extLst>
      <p:ext uri="{BB962C8B-B14F-4D97-AF65-F5344CB8AC3E}">
        <p14:creationId xmlns:p14="http://schemas.microsoft.com/office/powerpoint/2010/main" val="537347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34</a:t>
            </a:fld>
            <a:endParaRPr lang="en-US"/>
          </a:p>
        </p:txBody>
      </p:sp>
    </p:spTree>
    <p:extLst>
      <p:ext uri="{BB962C8B-B14F-4D97-AF65-F5344CB8AC3E}">
        <p14:creationId xmlns:p14="http://schemas.microsoft.com/office/powerpoint/2010/main" val="4165562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examples with memory, organization, etc…so once we’ve identified</a:t>
            </a:r>
            <a:r>
              <a:rPr lang="en-US" baseline="0" dirty="0"/>
              <a:t> what’s wrong, we can get an idea of some things to try from one of these tools. Can also help you to give suggestions when you are sitting in on an IEP meeting or a parent meeting. Maybe can also be used to train foster parents? Maybe they should have a copy of the BST and this SAT as well?</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36</a:t>
            </a:fld>
            <a:endParaRPr lang="en-US"/>
          </a:p>
        </p:txBody>
      </p:sp>
    </p:spTree>
    <p:extLst>
      <p:ext uri="{BB962C8B-B14F-4D97-AF65-F5344CB8AC3E}">
        <p14:creationId xmlns:p14="http://schemas.microsoft.com/office/powerpoint/2010/main" val="3789019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37">
              <a:defRPr/>
            </a:pPr>
            <a:r>
              <a:rPr lang="en-US" dirty="0">
                <a:solidFill>
                  <a:prstClr val="black"/>
                </a:solidFill>
              </a:rPr>
              <a:t>https://cbirt.org/sites/cbirt.org/files/resources/sample_iep_goals_for_students_with_tbi.pdf</a:t>
            </a:r>
          </a:p>
          <a:p>
            <a:endParaRPr lang="en-US" dirty="0"/>
          </a:p>
        </p:txBody>
      </p:sp>
      <p:sp>
        <p:nvSpPr>
          <p:cNvPr id="4" name="Slide Number Placeholder 3"/>
          <p:cNvSpPr>
            <a:spLocks noGrp="1"/>
          </p:cNvSpPr>
          <p:nvPr>
            <p:ph type="sldNum" sz="quarter" idx="10"/>
          </p:nvPr>
        </p:nvSpPr>
        <p:spPr/>
        <p:txBody>
          <a:bodyPr/>
          <a:lstStyle/>
          <a:p>
            <a:fld id="{6EFB8D2C-E5EB-4C14-AF38-307BBED313E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097572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Discussed metacognition</a:t>
            </a:r>
            <a:r>
              <a:rPr lang="en-US" baseline="0" dirty="0"/>
              <a:t> earlier as the biggest gift.</a:t>
            </a:r>
          </a:p>
          <a:p>
            <a:r>
              <a:rPr lang="en-US" dirty="0"/>
              <a:t>Using “old” strategies will be less relevant</a:t>
            </a:r>
            <a:r>
              <a:rPr lang="en-US" baseline="0" dirty="0"/>
              <a:t> for younger kids.</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38</a:t>
            </a:fld>
            <a:endParaRPr lang="en-US"/>
          </a:p>
        </p:txBody>
      </p:sp>
    </p:spTree>
    <p:extLst>
      <p:ext uri="{BB962C8B-B14F-4D97-AF65-F5344CB8AC3E}">
        <p14:creationId xmlns:p14="http://schemas.microsoft.com/office/powerpoint/2010/main" val="4262246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fits all 3.</a:t>
            </a:r>
          </a:p>
          <a:p>
            <a:r>
              <a:rPr lang="en-US" dirty="0"/>
              <a:t>The young girl we were talking about – get treatment</a:t>
            </a:r>
            <a:r>
              <a:rPr lang="en-US" baseline="0" dirty="0"/>
              <a:t> right away.</a:t>
            </a:r>
          </a:p>
          <a:p>
            <a:r>
              <a:rPr lang="en-US" baseline="0" dirty="0"/>
              <a:t>The father, can benefit now from either some informal strategies or from formal therapy</a:t>
            </a:r>
          </a:p>
          <a:p>
            <a:r>
              <a:rPr lang="en-US" baseline="0" dirty="0"/>
              <a:t>The teen in Juvenile Detention – imagine how life-changing it can be to learn that you are not the way you are because you are bad, but because you had an injury. Might make you much more willing to participate in therapy. </a:t>
            </a:r>
          </a:p>
          <a:p>
            <a:r>
              <a:rPr lang="en-US" baseline="0" dirty="0"/>
              <a:t>And then an extreme example…(next slide)</a:t>
            </a:r>
          </a:p>
        </p:txBody>
      </p:sp>
      <p:sp>
        <p:nvSpPr>
          <p:cNvPr id="4" name="Slide Number Placeholder 3"/>
          <p:cNvSpPr>
            <a:spLocks noGrp="1"/>
          </p:cNvSpPr>
          <p:nvPr>
            <p:ph type="sldNum" sz="quarter" idx="10"/>
          </p:nvPr>
        </p:nvSpPr>
        <p:spPr/>
        <p:txBody>
          <a:bodyPr/>
          <a:lstStyle/>
          <a:p>
            <a:fld id="{C406BB4E-50DB-4BFE-B712-2C39EFBDD670}" type="slidenum">
              <a:rPr lang="en-US" smtClean="0"/>
              <a:t>39</a:t>
            </a:fld>
            <a:endParaRPr lang="en-US"/>
          </a:p>
        </p:txBody>
      </p:sp>
    </p:spTree>
    <p:extLst>
      <p:ext uri="{BB962C8B-B14F-4D97-AF65-F5344CB8AC3E}">
        <p14:creationId xmlns:p14="http://schemas.microsoft.com/office/powerpoint/2010/main" val="372698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4</a:t>
            </a:fld>
            <a:endParaRPr lang="en-US"/>
          </a:p>
        </p:txBody>
      </p:sp>
    </p:spTree>
    <p:extLst>
      <p:ext uri="{BB962C8B-B14F-4D97-AF65-F5344CB8AC3E}">
        <p14:creationId xmlns:p14="http://schemas.microsoft.com/office/powerpoint/2010/main" val="4011373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a:t>
            </a:r>
            <a:r>
              <a:rPr lang="en-US" baseline="0" dirty="0"/>
              <a:t> treatment brain can look much like the one on the right. Many examples by </a:t>
            </a:r>
            <a:r>
              <a:rPr lang="en-US" baseline="0" dirty="0" err="1"/>
              <a:t>Dr</a:t>
            </a:r>
            <a:r>
              <a:rPr lang="en-US" baseline="0" dirty="0"/>
              <a:t> Amen.  Be a part of Webinar 4 on Brain Health to find out how!</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40</a:t>
            </a:fld>
            <a:endParaRPr lang="en-US"/>
          </a:p>
        </p:txBody>
      </p:sp>
    </p:spTree>
    <p:extLst>
      <p:ext uri="{BB962C8B-B14F-4D97-AF65-F5344CB8AC3E}">
        <p14:creationId xmlns:p14="http://schemas.microsoft.com/office/powerpoint/2010/main" val="795206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What if your child already has another issue and it’s hard to tell if they’ve had a concussion?  For example, ADHD, Developmental or Intellectual Disability, or are Medically Fragile.  They may communicate without words and can’t tell you.  What do you do? </a:t>
            </a:r>
          </a:p>
          <a:p>
            <a:endParaRPr lang="en-US" b="1" dirty="0"/>
          </a:p>
        </p:txBody>
      </p:sp>
      <p:sp>
        <p:nvSpPr>
          <p:cNvPr id="4" name="Slide Number Placeholder 3"/>
          <p:cNvSpPr>
            <a:spLocks noGrp="1"/>
          </p:cNvSpPr>
          <p:nvPr>
            <p:ph type="sldNum" sz="quarter" idx="10"/>
          </p:nvPr>
        </p:nvSpPr>
        <p:spPr/>
        <p:txBody>
          <a:bodyPr/>
          <a:lstStyle/>
          <a:p>
            <a:fld id="{D138CF0B-A29E-4C8C-B6C9-8ADE1D7905B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367474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prstClr val="black"/>
                </a:solidFill>
                <a:latin typeface="+mn-lt"/>
                <a:ea typeface="Open Sans Light" panose="020B0604020202020204" charset="0"/>
                <a:cs typeface="Open Sans Light" panose="020B0604020202020204" charset="0"/>
              </a:rPr>
              <a:t>First thing</a:t>
            </a:r>
            <a:r>
              <a:rPr lang="en-US" sz="1200" b="1" baseline="0" dirty="0">
                <a:solidFill>
                  <a:prstClr val="black"/>
                </a:solidFill>
                <a:latin typeface="+mn-lt"/>
                <a:ea typeface="Open Sans Light" panose="020B0604020202020204" charset="0"/>
                <a:cs typeface="Open Sans Light" panose="020B0604020202020204" charset="0"/>
              </a:rPr>
              <a:t> we would do is to ask – are there any signs of concussion?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mn-lt"/>
                <a:ea typeface="Open Sans Light" panose="020B0604020202020204" charset="0"/>
                <a:cs typeface="Open Sans Light" panose="020B0604020202020204" charset="0"/>
              </a:rPr>
              <a:t>Do they have a history of injury? Go back to the concussion signs and symptoms tool.  Did you</a:t>
            </a:r>
            <a:r>
              <a:rPr lang="en-US" sz="1200" b="1" baseline="0" dirty="0">
                <a:solidFill>
                  <a:prstClr val="black"/>
                </a:solidFill>
                <a:latin typeface="+mn-lt"/>
                <a:ea typeface="Open Sans Light" panose="020B0604020202020204" charset="0"/>
                <a:cs typeface="Open Sans Light" panose="020B0604020202020204" charset="0"/>
              </a:rPr>
              <a:t> see signs of the injury, bruising?  Were they in pain?  IF you saw signs of the concussion, maybe it was.</a:t>
            </a:r>
            <a:endParaRPr lang="en-US" dirty="0">
              <a:solidFill>
                <a:prstClr val="black"/>
              </a:solidFill>
              <a:latin typeface="+mn-lt"/>
            </a:endParaRPr>
          </a:p>
          <a:p>
            <a:r>
              <a:rPr lang="en-US" sz="1200" b="1" dirty="0">
                <a:solidFill>
                  <a:prstClr val="black"/>
                </a:solidFill>
                <a:latin typeface="+mn-lt"/>
                <a:ea typeface="Open Sans Light" panose="020B0604020202020204" charset="0"/>
                <a:cs typeface="Open Sans Light" panose="020B0604020202020204" charset="0"/>
              </a:rPr>
              <a:t>Looking for any</a:t>
            </a:r>
            <a:r>
              <a:rPr lang="en-US" sz="1200" b="1" baseline="0" dirty="0">
                <a:solidFill>
                  <a:prstClr val="black"/>
                </a:solidFill>
                <a:latin typeface="+mn-lt"/>
                <a:ea typeface="Open Sans Light" panose="020B0604020202020204" charset="0"/>
                <a:cs typeface="Open Sans Light" panose="020B0604020202020204" charset="0"/>
              </a:rPr>
              <a:t> change in that person and it will help us to figure out what to do.</a:t>
            </a:r>
            <a:endParaRPr lang="en-US" sz="1200" b="1" dirty="0">
              <a:solidFill>
                <a:prstClr val="black"/>
              </a:solidFill>
              <a:latin typeface="+mn-lt"/>
              <a:ea typeface="Open Sans Light" panose="020B0604020202020204" charset="0"/>
              <a:cs typeface="Open Sans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mn-lt"/>
                <a:ea typeface="Open Sans Light" panose="020B0604020202020204" charset="0"/>
                <a:cs typeface="Open Sans Light" panose="020B0604020202020204" charset="0"/>
              </a:rPr>
              <a:t>Have they ever fallen off from the bed, fallen down stairs, bike or car accident? </a:t>
            </a:r>
          </a:p>
          <a:p>
            <a:r>
              <a:rPr lang="en-US" sz="1200" b="1" dirty="0">
                <a:solidFill>
                  <a:prstClr val="black"/>
                </a:solidFill>
                <a:latin typeface="+mn-lt"/>
                <a:ea typeface="Open Sans Light" panose="020B0604020202020204" charset="0"/>
                <a:cs typeface="Open Sans Light" panose="020B0604020202020204" charset="0"/>
              </a:rPr>
              <a:t>Were there symptoms – like headaches</a:t>
            </a:r>
            <a:r>
              <a:rPr lang="en-US" sz="1200" b="1" baseline="0" dirty="0">
                <a:solidFill>
                  <a:prstClr val="black"/>
                </a:solidFill>
                <a:latin typeface="+mn-lt"/>
                <a:ea typeface="Open Sans Light" panose="020B0604020202020204" charset="0"/>
                <a:cs typeface="Open Sans Light" panose="020B0604020202020204" charset="0"/>
              </a:rPr>
              <a:t> or crying without being able to console them?</a:t>
            </a:r>
            <a:endParaRPr lang="en-US" sz="1200" b="1" dirty="0">
              <a:solidFill>
                <a:prstClr val="black"/>
              </a:solidFill>
              <a:latin typeface="+mn-lt"/>
              <a:ea typeface="Open Sans Light" panose="020B0604020202020204" charset="0"/>
              <a:cs typeface="Open Sans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mn-lt"/>
                <a:ea typeface="Open Sans Light" panose="020B0604020202020204" charset="0"/>
                <a:cs typeface="Open Sans Light" panose="020B0604020202020204" charset="0"/>
              </a:rPr>
              <a:t>If</a:t>
            </a:r>
            <a:r>
              <a:rPr lang="en-US" sz="1200" b="1" baseline="0" dirty="0">
                <a:solidFill>
                  <a:prstClr val="black"/>
                </a:solidFill>
                <a:latin typeface="+mn-lt"/>
                <a:ea typeface="Open Sans Light" panose="020B0604020202020204" charset="0"/>
                <a:cs typeface="Open Sans Light" panose="020B0604020202020204" charset="0"/>
              </a:rPr>
              <a:t> a medically fragile child, did they fall out of their chair?  Because it doesn’t take such a severe injury to cause symptoms.  </a:t>
            </a:r>
          </a:p>
          <a:p>
            <a:endParaRPr lang="en-US" sz="1200" b="1" dirty="0">
              <a:solidFill>
                <a:prstClr val="black"/>
              </a:solidFill>
              <a:latin typeface="Open Sans Light" panose="020B0604020202020204" charset="0"/>
              <a:ea typeface="Open Sans Light" panose="020B0604020202020204" charset="0"/>
              <a:cs typeface="Open Sans Light" panose="020B0604020202020204" charset="0"/>
            </a:endParaRPr>
          </a:p>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209267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always had ADD.”</a:t>
            </a:r>
            <a:r>
              <a:rPr lang="en-US" baseline="0" dirty="0"/>
              <a:t> </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47</a:t>
            </a:fld>
            <a:endParaRPr lang="en-US"/>
          </a:p>
        </p:txBody>
      </p:sp>
    </p:spTree>
    <p:extLst>
      <p:ext uri="{BB962C8B-B14F-4D97-AF65-F5344CB8AC3E}">
        <p14:creationId xmlns:p14="http://schemas.microsoft.com/office/powerpoint/2010/main" val="226927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this information is coming</a:t>
            </a:r>
            <a:r>
              <a:rPr lang="en-US" baseline="0" dirty="0"/>
              <a:t> from an article on </a:t>
            </a:r>
            <a:r>
              <a:rPr lang="en-US" b="1" baseline="0" dirty="0"/>
              <a:t>PsychologyToday.com</a:t>
            </a:r>
            <a:r>
              <a:rPr lang="en-US" baseline="0" dirty="0"/>
              <a:t> entitled </a:t>
            </a:r>
            <a:r>
              <a:rPr lang="en-US" b="1" baseline="0" dirty="0"/>
              <a:t>Ways Childhood Adversity Can Change Your Brain</a:t>
            </a:r>
            <a:r>
              <a:rPr lang="en-US" baseline="0" dirty="0"/>
              <a:t>.  </a:t>
            </a:r>
            <a:r>
              <a:rPr lang="en-US" dirty="0"/>
              <a:t>When a child’s brain is chronically stressed, it produces a hormone which shrinks the size of the hippocampus. The</a:t>
            </a:r>
            <a:r>
              <a:rPr lang="en-US" baseline="0" dirty="0"/>
              <a:t> Hippocampus processes emotion, memory and helps with managing stress. </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48</a:t>
            </a:fld>
            <a:endParaRPr lang="en-US"/>
          </a:p>
        </p:txBody>
      </p:sp>
    </p:spTree>
    <p:extLst>
      <p:ext uri="{BB962C8B-B14F-4D97-AF65-F5344CB8AC3E}">
        <p14:creationId xmlns:p14="http://schemas.microsoft.com/office/powerpoint/2010/main" val="1014308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MRI studies show that the higher the ACE score, the less gray matter in key areas of the brain: </a:t>
            </a:r>
          </a:p>
          <a:p>
            <a:r>
              <a:rPr lang="en-US" dirty="0"/>
              <a:t>The</a:t>
            </a:r>
            <a:r>
              <a:rPr lang="en-US" baseline="0" dirty="0"/>
              <a:t> prefrontal cortex, and the amygdala which is involved in fear processing.</a:t>
            </a:r>
          </a:p>
          <a:p>
            <a:r>
              <a:rPr lang="en-US" baseline="0" dirty="0"/>
              <a:t>They are more likely to react to even minor stressors.</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49</a:t>
            </a:fld>
            <a:endParaRPr lang="en-US"/>
          </a:p>
        </p:txBody>
      </p:sp>
    </p:spTree>
    <p:extLst>
      <p:ext uri="{BB962C8B-B14F-4D97-AF65-F5344CB8AC3E}">
        <p14:creationId xmlns:p14="http://schemas.microsoft.com/office/powerpoint/2010/main" val="1853569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ACEs</a:t>
            </a:r>
            <a:r>
              <a:rPr lang="en-US" baseline="0" dirty="0"/>
              <a:t> (or unpredictable, chronic stress) causes microglial cells in the brain to produce neurochemicals that lead to inflammation in the brain.</a:t>
            </a:r>
          </a:p>
          <a:p>
            <a:r>
              <a:rPr lang="en-US" baseline="0" dirty="0"/>
              <a:t>This sets up long term change in the brain. Chronic inflammation anywhere is not good, but it’s really not good in the brain. </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50</a:t>
            </a:fld>
            <a:endParaRPr lang="en-US"/>
          </a:p>
        </p:txBody>
      </p:sp>
    </p:spTree>
    <p:extLst>
      <p:ext uri="{BB962C8B-B14F-4D97-AF65-F5344CB8AC3E}">
        <p14:creationId xmlns:p14="http://schemas.microsoft.com/office/powerpoint/2010/main" val="1134368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 between the PFC and the hippocampus for all. And </a:t>
            </a:r>
            <a:r>
              <a:rPr lang="en-US" dirty="0" err="1"/>
              <a:t>btwn</a:t>
            </a:r>
            <a:r>
              <a:rPr lang="en-US" dirty="0"/>
              <a:t> the PFC and the</a:t>
            </a:r>
            <a:r>
              <a:rPr lang="en-US" baseline="0" dirty="0"/>
              <a:t> amygdala in girls.) So any stressful situation is experienced with greater fear and anxiety, </a:t>
            </a:r>
            <a:r>
              <a:rPr lang="en-US" baseline="0" dirty="0" err="1"/>
              <a:t>esp</a:t>
            </a:r>
            <a:r>
              <a:rPr lang="en-US" baseline="0" dirty="0"/>
              <a:t> in girls.</a:t>
            </a:r>
          </a:p>
          <a:p>
            <a:r>
              <a:rPr lang="en-US" baseline="0" dirty="0"/>
              <a:t>In general, weaker connections means slower speed of processing.</a:t>
            </a:r>
          </a:p>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52</a:t>
            </a:fld>
            <a:endParaRPr lang="en-US"/>
          </a:p>
        </p:txBody>
      </p:sp>
    </p:spTree>
    <p:extLst>
      <p:ext uri="{BB962C8B-B14F-4D97-AF65-F5344CB8AC3E}">
        <p14:creationId xmlns:p14="http://schemas.microsoft.com/office/powerpoint/2010/main" val="2576760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Telomeres</a:t>
            </a:r>
            <a:r>
              <a:rPr lang="en-US" baseline="0" dirty="0"/>
              <a:t> are the protective caps on the ends of our DNA. (Imagine a shoelace with the protective end.) The chronic stress of ACEs cause the telomeres to erode or shorten. The size of our telomeres predicts how long we will live. When the telomeres erode, they cause aging at a cellular level which can then make it more likely that we will develop diseases and our cells age faster. We have been focusing on the brain, but there are a number of chronic diseases that go along with higher ACE scores.</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53</a:t>
            </a:fld>
            <a:endParaRPr lang="en-US"/>
          </a:p>
        </p:txBody>
      </p:sp>
    </p:spTree>
    <p:extLst>
      <p:ext uri="{BB962C8B-B14F-4D97-AF65-F5344CB8AC3E}">
        <p14:creationId xmlns:p14="http://schemas.microsoft.com/office/powerpoint/2010/main" val="430513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54</a:t>
            </a:fld>
            <a:endParaRPr lang="en-US"/>
          </a:p>
        </p:txBody>
      </p:sp>
    </p:spTree>
    <p:extLst>
      <p:ext uri="{BB962C8B-B14F-4D97-AF65-F5344CB8AC3E}">
        <p14:creationId xmlns:p14="http://schemas.microsoft.com/office/powerpoint/2010/main" val="281526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cognition will help you to better understand anyone in your life,</a:t>
            </a:r>
            <a:r>
              <a:rPr lang="en-US" baseline="0" dirty="0"/>
              <a:t> including yourself. </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5</a:t>
            </a:fld>
            <a:endParaRPr lang="en-US"/>
          </a:p>
        </p:txBody>
      </p:sp>
    </p:spTree>
    <p:extLst>
      <p:ext uri="{BB962C8B-B14F-4D97-AF65-F5344CB8AC3E}">
        <p14:creationId xmlns:p14="http://schemas.microsoft.com/office/powerpoint/2010/main" val="1478071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55</a:t>
            </a:fld>
            <a:endParaRPr lang="en-US"/>
          </a:p>
        </p:txBody>
      </p:sp>
    </p:spTree>
    <p:extLst>
      <p:ext uri="{BB962C8B-B14F-4D97-AF65-F5344CB8AC3E}">
        <p14:creationId xmlns:p14="http://schemas.microsoft.com/office/powerpoint/2010/main" val="2753386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make sure you have</a:t>
            </a:r>
            <a:r>
              <a:rPr lang="en-US" baseline="0" dirty="0"/>
              <a:t> all the tools you need for the job.</a:t>
            </a:r>
          </a:p>
          <a:p>
            <a:r>
              <a:rPr lang="en-US" baseline="0" dirty="0"/>
              <a:t>The tools that we discussed that have to do with today’s webinar.</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56</a:t>
            </a:fld>
            <a:endParaRPr lang="en-US"/>
          </a:p>
        </p:txBody>
      </p:sp>
    </p:spTree>
    <p:extLst>
      <p:ext uri="{BB962C8B-B14F-4D97-AF65-F5344CB8AC3E}">
        <p14:creationId xmlns:p14="http://schemas.microsoft.com/office/powerpoint/2010/main" val="2727687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57</a:t>
            </a:fld>
            <a:endParaRPr lang="en-US"/>
          </a:p>
        </p:txBody>
      </p:sp>
    </p:spTree>
    <p:extLst>
      <p:ext uri="{BB962C8B-B14F-4D97-AF65-F5344CB8AC3E}">
        <p14:creationId xmlns:p14="http://schemas.microsoft.com/office/powerpoint/2010/main" val="14865411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we asterisked TBI items?</a:t>
            </a:r>
          </a:p>
          <a:p>
            <a:r>
              <a:rPr lang="en-US" dirty="0"/>
              <a:t>TBI is SO pervasive. TBI will not explain EVERYTHING</a:t>
            </a:r>
            <a:r>
              <a:rPr lang="en-US" baseline="0" dirty="0"/>
              <a:t> in EVERYONE you see, but it will explain A LOT in MANY.</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58</a:t>
            </a:fld>
            <a:endParaRPr lang="en-US"/>
          </a:p>
        </p:txBody>
      </p:sp>
    </p:spTree>
    <p:extLst>
      <p:ext uri="{BB962C8B-B14F-4D97-AF65-F5344CB8AC3E}">
        <p14:creationId xmlns:p14="http://schemas.microsoft.com/office/powerpoint/2010/main" val="2789877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a:t>
            </a:r>
            <a:r>
              <a:rPr lang="en-US" b="1" baseline="0" dirty="0"/>
              <a:t> you take a picture with your phone – it goes to our survey and you can do it in one minute.  We appreciate getting the feedback and need it for our grant records.  Today is June 23. And for the session title you can put RTL &amp;TACT.</a:t>
            </a:r>
            <a:endParaRPr lang="en-US" b="1" dirty="0"/>
          </a:p>
        </p:txBody>
      </p:sp>
      <p:sp>
        <p:nvSpPr>
          <p:cNvPr id="4" name="Slide Number Placeholder 3"/>
          <p:cNvSpPr>
            <a:spLocks noGrp="1"/>
          </p:cNvSpPr>
          <p:nvPr>
            <p:ph type="sldNum" sz="quarter" idx="10"/>
          </p:nvPr>
        </p:nvSpPr>
        <p:spPr/>
        <p:txBody>
          <a:bodyPr/>
          <a:lstStyle/>
          <a:p>
            <a:fld id="{97300448-05E4-4722-BC93-6BD800C0566B}"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159232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153:notes"/>
          <p:cNvSpPr>
            <a:spLocks noGrp="1" noRot="1" noChangeAspect="1"/>
          </p:cNvSpPr>
          <p:nvPr>
            <p:ph type="sldImg" idx="2"/>
          </p:nvPr>
        </p:nvSpPr>
        <p:spPr>
          <a:xfrm>
            <a:off x="876300" y="1258888"/>
            <a:ext cx="6051550" cy="3403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8" name="Google Shape;1178;p153:notes"/>
          <p:cNvSpPr txBox="1">
            <a:spLocks noGrp="1"/>
          </p:cNvSpPr>
          <p:nvPr>
            <p:ph type="body" idx="1"/>
          </p:nvPr>
        </p:nvSpPr>
        <p:spPr>
          <a:xfrm>
            <a:off x="780288" y="4851607"/>
            <a:ext cx="6242304" cy="3969496"/>
          </a:xfrm>
          <a:prstGeom prst="rect">
            <a:avLst/>
          </a:prstGeom>
          <a:noFill/>
          <a:ln>
            <a:noFill/>
          </a:ln>
        </p:spPr>
        <p:txBody>
          <a:bodyPr spcFirstLastPara="1" wrap="square" lIns="101076" tIns="50524" rIns="101076" bIns="50524" anchor="t" anchorCtr="0">
            <a:noAutofit/>
          </a:bodyPr>
          <a:lstStyle/>
          <a:p>
            <a:pPr marL="505465" indent="-252733"/>
            <a:r>
              <a:rPr lang="en-US" u="sng" dirty="0">
                <a:solidFill>
                  <a:schemeClr val="hlink"/>
                </a:solidFill>
                <a:hlinkClick r:id="rId3"/>
              </a:rPr>
              <a:t>https://tngov.webex.com/mw3300/mywebex/default.do?service=7&amp;nomenu=true&amp;main_url=%2Ftc3300%2Ftrainingcenter%2FLoading.do%3Fsiteurl%3Dtngov%26UID%3D-99999999%26RT%3DMiM3%26siteurl%3Dtngov%26apiname%3Dj.php%26MTID%3Dtad2f961b83c313356d26e9fa443619d0%26FM%3D1%26rnd%3D0326843294%26servicename%3DTC%26ED%3D945810632%26needFilter%3Dfalse&amp;siteurl=tngov</a:t>
            </a:r>
            <a:endParaRPr dirty="0"/>
          </a:p>
        </p:txBody>
      </p:sp>
      <p:sp>
        <p:nvSpPr>
          <p:cNvPr id="1179" name="Google Shape;1179;p153:notes"/>
          <p:cNvSpPr txBox="1">
            <a:spLocks noGrp="1"/>
          </p:cNvSpPr>
          <p:nvPr>
            <p:ph type="sldNum" idx="12"/>
          </p:nvPr>
        </p:nvSpPr>
        <p:spPr>
          <a:xfrm>
            <a:off x="4419826" y="9575447"/>
            <a:ext cx="3381248" cy="505814"/>
          </a:xfrm>
          <a:prstGeom prst="rect">
            <a:avLst/>
          </a:prstGeom>
          <a:noFill/>
          <a:ln>
            <a:noFill/>
          </a:ln>
        </p:spPr>
        <p:txBody>
          <a:bodyPr spcFirstLastPara="1" wrap="square" lIns="101076" tIns="50524" rIns="101076" bIns="50524" anchor="b" anchorCtr="0">
            <a:noAutofit/>
          </a:bodyPr>
          <a:lstStyle/>
          <a:p>
            <a:fld id="{00000000-1234-1234-1234-123412341234}" type="slidenum">
              <a:rPr lang="en-US">
                <a:solidFill>
                  <a:srgbClr val="000000"/>
                </a:solidFill>
              </a:rPr>
              <a:pPr/>
              <a:t>60</a:t>
            </a:fld>
            <a:endParaRPr>
              <a:solidFill>
                <a:srgbClr val="000000"/>
              </a:solidFill>
            </a:endParaRPr>
          </a:p>
        </p:txBody>
      </p:sp>
    </p:spTree>
    <p:extLst>
      <p:ext uri="{BB962C8B-B14F-4D97-AF65-F5344CB8AC3E}">
        <p14:creationId xmlns:p14="http://schemas.microsoft.com/office/powerpoint/2010/main" val="214247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6</a:t>
            </a:fld>
            <a:endParaRPr lang="en-US"/>
          </a:p>
        </p:txBody>
      </p:sp>
    </p:spTree>
    <p:extLst>
      <p:ext uri="{BB962C8B-B14F-4D97-AF65-F5344CB8AC3E}">
        <p14:creationId xmlns:p14="http://schemas.microsoft.com/office/powerpoint/2010/main" val="373641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t>8</a:t>
            </a:fld>
            <a:endParaRPr lang="en-US"/>
          </a:p>
        </p:txBody>
      </p:sp>
    </p:spTree>
    <p:extLst>
      <p:ext uri="{BB962C8B-B14F-4D97-AF65-F5344CB8AC3E}">
        <p14:creationId xmlns:p14="http://schemas.microsoft.com/office/powerpoint/2010/main" val="330400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Long-term</a:t>
            </a:r>
            <a:r>
              <a:rPr lang="en-US" baseline="0" dirty="0"/>
              <a:t> – did it get into storage</a:t>
            </a:r>
          </a:p>
          <a:p>
            <a:r>
              <a:rPr lang="en-US" baseline="0" dirty="0"/>
              <a:t>Working memory – Pulling in info changing and updating</a:t>
            </a:r>
          </a:p>
          <a:p>
            <a:endParaRPr lang="en-US" baseline="0" dirty="0"/>
          </a:p>
          <a:p>
            <a:r>
              <a:rPr lang="en-US" baseline="0" dirty="0"/>
              <a:t>Episodic- Episode on a show – Visual/what happened</a:t>
            </a:r>
          </a:p>
          <a:p>
            <a:r>
              <a:rPr lang="en-US" baseline="0" dirty="0" err="1"/>
              <a:t>Procdedural</a:t>
            </a:r>
            <a:r>
              <a:rPr lang="en-US" baseline="0" dirty="0"/>
              <a:t> – riding a bike – doing something w/o having to think</a:t>
            </a:r>
          </a:p>
          <a:p>
            <a:r>
              <a:rPr lang="en-US" baseline="0" dirty="0"/>
              <a:t>Declarative – Facts and events</a:t>
            </a:r>
          </a:p>
          <a:p>
            <a:r>
              <a:rPr lang="en-US" baseline="0" dirty="0"/>
              <a:t>Semantic – meaning based</a:t>
            </a:r>
          </a:p>
          <a:p>
            <a:endParaRPr lang="en-US" baseline="0" dirty="0"/>
          </a:p>
          <a:p>
            <a:r>
              <a:rPr lang="en-US" baseline="0" dirty="0"/>
              <a:t>Knowing all of this will help work off of those strengths. </a:t>
            </a:r>
            <a:endParaRPr lang="en-US" dirty="0"/>
          </a:p>
        </p:txBody>
      </p:sp>
      <p:sp>
        <p:nvSpPr>
          <p:cNvPr id="4" name="Slide Number Placeholder 3"/>
          <p:cNvSpPr>
            <a:spLocks noGrp="1"/>
          </p:cNvSpPr>
          <p:nvPr>
            <p:ph type="sldNum" sz="quarter" idx="10"/>
          </p:nvPr>
        </p:nvSpPr>
        <p:spPr/>
        <p:txBody>
          <a:bodyPr/>
          <a:lstStyle/>
          <a:p>
            <a:fld id="{C406BB4E-50DB-4BFE-B712-2C39EFBDD67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5492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think of that</a:t>
            </a:r>
            <a:r>
              <a:rPr lang="en-US" baseline="0" dirty="0"/>
              <a:t> as the Governor, teacher, supervisor – Higher level skills</a:t>
            </a:r>
            <a:endParaRPr lang="en-US" dirty="0"/>
          </a:p>
        </p:txBody>
      </p:sp>
      <p:sp>
        <p:nvSpPr>
          <p:cNvPr id="4" name="Slide Number Placeholder 3"/>
          <p:cNvSpPr>
            <a:spLocks noGrp="1"/>
          </p:cNvSpPr>
          <p:nvPr>
            <p:ph type="sldNum" sz="quarter" idx="10"/>
          </p:nvPr>
        </p:nvSpPr>
        <p:spPr/>
        <p:txBody>
          <a:bodyPr/>
          <a:lstStyle/>
          <a:p>
            <a:pPr defTabSz="1010945">
              <a:defRPr/>
            </a:pPr>
            <a:fld id="{6EFB8D2C-E5EB-4C14-AF38-307BBED313EB}" type="slidenum">
              <a:rPr lang="en-US">
                <a:solidFill>
                  <a:prstClr val="black"/>
                </a:solidFill>
              </a:rPr>
              <a:pPr defTabSz="1010945">
                <a:defRPr/>
              </a:pPr>
              <a:t>10</a:t>
            </a:fld>
            <a:endParaRPr lang="en-US">
              <a:solidFill>
                <a:prstClr val="black"/>
              </a:solidFill>
            </a:endParaRPr>
          </a:p>
        </p:txBody>
      </p:sp>
    </p:spTree>
    <p:extLst>
      <p:ext uri="{BB962C8B-B14F-4D97-AF65-F5344CB8AC3E}">
        <p14:creationId xmlns:p14="http://schemas.microsoft.com/office/powerpoint/2010/main" val="95121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7037" marR="0" lvl="0" indent="-43703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Develops with age – so it’s an issue with all kids</a:t>
            </a:r>
          </a:p>
          <a:p>
            <a:pPr marL="437037" marR="0" lvl="0" indent="-43703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marL="437037" marR="0" lvl="0" indent="-43703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But a bigger issue for kids with brain injury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Some key areas that are often impacted after TBI (this and the following slides)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Helvetica Neue"/>
                <a:ea typeface="+mn-ea"/>
                <a:cs typeface="+mn-cs"/>
              </a:rPr>
              <a:t>lack of self-awareness may result in a failure to employ appropriate compensatory strategies and may produce behavior that is dangerous or ineffective.</a:t>
            </a:r>
            <a:r>
              <a:rPr kumimoji="0" lang="en-US" sz="1200" b="0" i="0" u="none" strike="noStrike" kern="1200" cap="none" spc="0" normalizeH="0" baseline="30000" noProof="0" dirty="0">
                <a:ln>
                  <a:noFill/>
                </a:ln>
                <a:solidFill>
                  <a:srgbClr val="336699"/>
                </a:solidFill>
                <a:effectLst/>
                <a:uLnTx/>
                <a:uFillTx/>
                <a:latin typeface="Helvetica Neue"/>
                <a:ea typeface="+mn-ea"/>
                <a:cs typeface="+mn-cs"/>
              </a:rPr>
              <a:t>10</a:t>
            </a:r>
            <a:r>
              <a:rPr kumimoji="0" lang="en-US" sz="1200" b="0" i="0" u="none" strike="noStrike" kern="1200" cap="none" spc="0" normalizeH="0" baseline="30000" noProof="0" dirty="0">
                <a:ln>
                  <a:noFill/>
                </a:ln>
                <a:solidFill>
                  <a:srgbClr val="333333"/>
                </a:solidFill>
                <a:effectLst/>
                <a:uLnTx/>
                <a:uFillTx/>
                <a:latin typeface="Helvetica Neue"/>
                <a:ea typeface="+mn-ea"/>
                <a:cs typeface="+mn-cs"/>
              </a:rPr>
              <a:t>,</a:t>
            </a:r>
            <a:r>
              <a:rPr kumimoji="0" lang="en-US" sz="1200" b="0" i="0" u="none" strike="noStrike" kern="1200" cap="none" spc="0" normalizeH="0" baseline="0" noProof="0" dirty="0">
                <a:ln>
                  <a:noFill/>
                </a:ln>
                <a:solidFill>
                  <a:srgbClr val="333333"/>
                </a:solidFill>
                <a:effectLst/>
                <a:uLnTx/>
                <a:uFillTx/>
                <a:latin typeface="Helvetica Neue"/>
                <a:ea typeface="+mn-ea"/>
                <a:cs typeface="+mn-cs"/>
              </a:rPr>
              <a:t> </a:t>
            </a:r>
            <a:r>
              <a:rPr kumimoji="0" lang="en-US" sz="1200" b="0" i="0" u="none" strike="noStrike" kern="1200" cap="none" spc="0" normalizeH="0" baseline="30000" noProof="0" dirty="0">
                <a:ln>
                  <a:noFill/>
                </a:ln>
                <a:solidFill>
                  <a:srgbClr val="336699"/>
                </a:solidFill>
                <a:effectLst/>
                <a:uLnTx/>
                <a:uFillTx/>
                <a:latin typeface="Helvetica Neue"/>
                <a:ea typeface="+mn-ea"/>
                <a:cs typeface="+mn-cs"/>
              </a:rPr>
              <a:t>11</a:t>
            </a:r>
            <a:r>
              <a:rPr kumimoji="0" lang="en-US" sz="1200" b="0" i="0" u="none" strike="noStrike" kern="1200" cap="none" spc="0" normalizeH="0" baseline="0" noProof="0" dirty="0">
                <a:ln>
                  <a:noFill/>
                </a:ln>
                <a:solidFill>
                  <a:srgbClr val="333333"/>
                </a:solidFill>
                <a:effectLst/>
                <a:uLnTx/>
                <a:uFillTx/>
                <a:latin typeface="Helvetica Neue"/>
                <a:ea typeface="+mn-ea"/>
                <a:cs typeface="+mn-cs"/>
              </a:rPr>
              <a:t> The lack of self-awareness regarding high-risk behavior is recognized as a common impediment to successful rehabilitation of persons with brain injury.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https://www.archives-pmr.org/article/S0003-9993(01)95199-8/fulltext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https://www.neurorestorative.com/assets/sites/7/NeuroInstitute_October1.pdf</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Intellectual Awareness Deficits</a:t>
            </a:r>
            <a:r>
              <a:rPr kumimoji="0" lang="en-US" sz="1200" b="0" i="0" u="none" strike="noStrike" kern="1200" cap="none" spc="0" normalizeH="0" baseline="0" noProof="0" dirty="0">
                <a:ln>
                  <a:noFill/>
                </a:ln>
                <a:solidFill>
                  <a:prstClr val="black"/>
                </a:solidFill>
                <a:effectLst/>
                <a:uLnTx/>
                <a:uFillTx/>
                <a:latin typeface="+mn-lt"/>
                <a:ea typeface="+mn-ea"/>
                <a:cs typeface="+mn-cs"/>
              </a:rPr>
              <a:t> • Trouble with understanding at the lowest level that difficulties exist with performing a particular activity • Likely also have challenges with abstract reasoning and memory • Not able to generalize knowledge from one situation to another • AKA Deficits in Self-Knowledge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Training Intellectual Awareness • Concrete language • Education about personal brain injury • Strengths and Weaknesses Lists • Cued external compensatory strategies • High rate of repetitions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Emergent Awareness Deficits</a:t>
            </a:r>
            <a:r>
              <a:rPr kumimoji="0" lang="en-US" sz="1200" b="0" i="0" u="none" strike="noStrike" kern="1200" cap="none" spc="0" normalizeH="0" baseline="0" noProof="0" dirty="0">
                <a:ln>
                  <a:noFill/>
                </a:ln>
                <a:solidFill>
                  <a:prstClr val="black"/>
                </a:solidFill>
                <a:effectLst/>
                <a:uLnTx/>
                <a:uFillTx/>
                <a:latin typeface="+mn-lt"/>
                <a:ea typeface="+mn-ea"/>
                <a:cs typeface="+mn-cs"/>
              </a:rPr>
              <a:t> • Difficulty recognizing a problem while it is actually happening • Trouble monitoring the connection between actions and environment • Deficits at this level are the MOST FRUSTRATING to caregivers and clinicians,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4080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Anticipatory Awareness: </a:t>
            </a:r>
            <a:r>
              <a:rPr kumimoji="0" lang="en-US" sz="1200" b="0" i="0" u="none" strike="noStrike" kern="1200" cap="none" spc="0" normalizeH="0" baseline="0" noProof="0" dirty="0">
                <a:ln>
                  <a:noFill/>
                </a:ln>
                <a:solidFill>
                  <a:prstClr val="black"/>
                </a:solidFill>
                <a:effectLst/>
                <a:uLnTx/>
                <a:uFillTx/>
                <a:latin typeface="+mn-lt"/>
                <a:ea typeface="+mn-ea"/>
                <a:cs typeface="+mn-cs"/>
              </a:rPr>
              <a:t>Unable to realize in advance that a particular deficit might cause a problem in the future • Cannot predict that a learned compensatory strategy could help AVOID a problem</a:t>
            </a:r>
          </a:p>
          <a:p>
            <a:pPr marL="0" marR="0" lvl="0" indent="0" algn="l" defTabSz="94080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Patient is able to anticipate when an impairment will affect performance and implement strategies. • Emergent Awareness: Patient recognizes when an impairment affects their ability as it occurs. • Intellectual Awareness: Patient may be aware a problem has occurred, but is unable to identify.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https://www.neurorestorative.com/assets/sites/7/NeuroInstitute_October1.pdf</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Sometimes people don’t remember that they’ve had that injury and that they can’t do something. Use Cody</a:t>
            </a:r>
          </a:p>
          <a:p>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Intellectual – Know that you have a problem</a:t>
            </a:r>
          </a:p>
          <a:p>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Emergent – I don’t know that I don’t have a problem until it’s here</a:t>
            </a:r>
          </a:p>
          <a:p>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Anticipatory – can I anticipate it “think ahead” </a:t>
            </a:r>
          </a:p>
          <a:p>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Awareness- Do you have the ability to understand that you have a </a:t>
            </a:r>
            <a:r>
              <a:rPr lang="en-US" b="1" dirty="0" err="1">
                <a:latin typeface="Open Sans Semibold" panose="020B0706030804020204" pitchFamily="34" charset="0"/>
                <a:ea typeface="Open Sans Semibold" panose="020B0706030804020204" pitchFamily="34" charset="0"/>
                <a:cs typeface="Open Sans Semibold" panose="020B0706030804020204" pitchFamily="34" charset="0"/>
              </a:rPr>
              <a:t>deificit</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 anticipate when it might happen and then plan for it. Or do you not know. </a:t>
            </a:r>
          </a:p>
          <a:p>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***We have to be self-aware also! Your body language, expressions, our body language can set people off. We are not often aware of our own faults or deficits. ***</a:t>
            </a:r>
          </a:p>
          <a:p>
            <a:pPr marL="457141" indent="-457141">
              <a:buFont typeface="Arial" panose="020B0604020202020204" pitchFamily="34" charset="0"/>
              <a:buChar char="•"/>
            </a:pP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Go into mumbling example – </a:t>
            </a:r>
          </a:p>
          <a:p>
            <a:pPr marL="457141" indent="-457141">
              <a:buFont typeface="Arial" panose="020B0604020202020204" pitchFamily="34" charset="0"/>
              <a:buChar char="•"/>
            </a:pPr>
            <a:endParaRPr lang="en-US" b="1"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457141" indent="-457141">
              <a:buFont typeface="Arial" panose="020B0604020202020204" pitchFamily="34" charset="0"/>
              <a:buChar char="•"/>
            </a:pP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Develops with age – so it’s an issue with all kids</a:t>
            </a:r>
          </a:p>
          <a:p>
            <a:pPr marL="457141" indent="-457141">
              <a:buFont typeface="Arial" panose="020B0604020202020204" pitchFamily="34" charset="0"/>
              <a:buChar char="•"/>
            </a:pPr>
            <a:endParaRPr lang="en-US" b="1"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457141" indent="-457141">
              <a:buFont typeface="Arial" panose="020B0604020202020204" pitchFamily="34" charset="0"/>
              <a:buChar char="•"/>
            </a:pP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But a bigger issue for kids with brain injury</a:t>
            </a:r>
          </a:p>
          <a:p>
            <a:r>
              <a:rPr lang="en-US" dirty="0"/>
              <a:t>Some key areas that are often impacted after TBI (this and the following slides)</a:t>
            </a:r>
          </a:p>
          <a:p>
            <a:r>
              <a:rPr lang="en-US" b="0" i="0" dirty="0">
                <a:solidFill>
                  <a:srgbClr val="333333"/>
                </a:solidFill>
                <a:effectLst/>
                <a:latin typeface="Helvetica Neue"/>
              </a:rPr>
              <a:t>lack of self-awareness may result in a failure to employ appropriate compensatory strategies and may produce behavior that is dangerous or ineffective.</a:t>
            </a:r>
            <a:r>
              <a:rPr lang="en-US" b="0" i="0" u="none" strike="noStrike" baseline="30000" dirty="0">
                <a:solidFill>
                  <a:srgbClr val="336699"/>
                </a:solidFill>
                <a:effectLst/>
                <a:latin typeface="Helvetica Neue"/>
              </a:rPr>
              <a:t>10</a:t>
            </a:r>
            <a:r>
              <a:rPr lang="en-US" b="0" i="0" baseline="30000" dirty="0">
                <a:solidFill>
                  <a:srgbClr val="333333"/>
                </a:solidFill>
                <a:effectLst/>
                <a:latin typeface="Helvetica Neue"/>
              </a:rPr>
              <a:t>,</a:t>
            </a:r>
            <a:r>
              <a:rPr lang="en-US" b="0" i="0" dirty="0">
                <a:solidFill>
                  <a:srgbClr val="333333"/>
                </a:solidFill>
                <a:effectLst/>
                <a:latin typeface="Helvetica Neue"/>
              </a:rPr>
              <a:t> </a:t>
            </a:r>
            <a:r>
              <a:rPr lang="en-US" b="0" i="0" u="none" strike="noStrike" baseline="30000" dirty="0">
                <a:solidFill>
                  <a:srgbClr val="336699"/>
                </a:solidFill>
                <a:effectLst/>
                <a:latin typeface="Helvetica Neue"/>
              </a:rPr>
              <a:t>11</a:t>
            </a:r>
            <a:r>
              <a:rPr lang="en-US" b="0" i="0" dirty="0">
                <a:solidFill>
                  <a:srgbClr val="333333"/>
                </a:solidFill>
                <a:effectLst/>
                <a:latin typeface="Helvetica Neue"/>
              </a:rPr>
              <a:t> The lack of self-awareness regarding high-risk behavior is recognized as a common impediment to successful rehabilitation of persons with brain injury. </a:t>
            </a:r>
            <a:r>
              <a:rPr lang="en-US" dirty="0">
                <a:hlinkClick r:id="rId3"/>
              </a:rPr>
              <a:t>https://www.archives-pmr.org/article/S0003-9993(01)95199-8/fulltext</a:t>
            </a:r>
            <a:endParaRPr lang="en-US" dirty="0"/>
          </a:p>
          <a:p>
            <a:endParaRPr lang="en-US" b="1" dirty="0"/>
          </a:p>
          <a:p>
            <a:r>
              <a:rPr lang="en-US" dirty="0">
                <a:hlinkClick r:id="rId4"/>
              </a:rPr>
              <a:t>https://www.neurorestorative.com/assets/sites/7/NeuroInstitute_October1.pdf</a:t>
            </a:r>
            <a:endParaRPr lang="en-US" dirty="0"/>
          </a:p>
        </p:txBody>
      </p:sp>
      <p:sp>
        <p:nvSpPr>
          <p:cNvPr id="4" name="Slide Number Placeholder 3"/>
          <p:cNvSpPr>
            <a:spLocks noGrp="1"/>
          </p:cNvSpPr>
          <p:nvPr>
            <p:ph type="sldNum" sz="quarter" idx="10"/>
          </p:nvPr>
        </p:nvSpPr>
        <p:spPr/>
        <p:txBody>
          <a:bodyPr/>
          <a:lstStyle/>
          <a:p>
            <a:pPr defTabSz="966487">
              <a:defRPr/>
            </a:pPr>
            <a:fld id="{950FF6F2-4124-4277-8A39-B28B4C8FB357}" type="slidenum">
              <a:rPr lang="en-US">
                <a:solidFill>
                  <a:prstClr val="black"/>
                </a:solidFill>
              </a:rPr>
              <a:pPr defTabSz="966487">
                <a:defRPr/>
              </a:pPr>
              <a:t>11</a:t>
            </a:fld>
            <a:endParaRPr lang="en-US">
              <a:solidFill>
                <a:prstClr val="black"/>
              </a:solidFill>
            </a:endParaRPr>
          </a:p>
        </p:txBody>
      </p:sp>
    </p:spTree>
    <p:extLst>
      <p:ext uri="{BB962C8B-B14F-4D97-AF65-F5344CB8AC3E}">
        <p14:creationId xmlns:p14="http://schemas.microsoft.com/office/powerpoint/2010/main" val="53982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3967-1229-5349-BE04-A6439A196E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261DB1-8995-784E-BE7D-576907A7A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883CC-FE74-B54B-A823-1868E07273AE}"/>
              </a:ext>
            </a:extLst>
          </p:cNvPr>
          <p:cNvSpPr>
            <a:spLocks noGrp="1"/>
          </p:cNvSpPr>
          <p:nvPr>
            <p:ph type="dt" sz="half" idx="10"/>
          </p:nvPr>
        </p:nvSpPr>
        <p:spPr/>
        <p:txBody>
          <a:bodyPr/>
          <a:lstStyle/>
          <a:p>
            <a:fld id="{C186D6BF-5ECE-B74A-BE59-BC9E6EED0973}" type="datetimeFigureOut">
              <a:rPr lang="en-US" smtClean="0"/>
              <a:t>5/11/23</a:t>
            </a:fld>
            <a:endParaRPr lang="en-US"/>
          </a:p>
        </p:txBody>
      </p:sp>
      <p:sp>
        <p:nvSpPr>
          <p:cNvPr id="5" name="Footer Placeholder 4">
            <a:extLst>
              <a:ext uri="{FF2B5EF4-FFF2-40B4-BE49-F238E27FC236}">
                <a16:creationId xmlns:a16="http://schemas.microsoft.com/office/drawing/2014/main" id="{3B4ACFF8-2471-EE45-94D6-DB6134899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985D2-AF5D-EB48-8AC2-7AF9009E82AA}"/>
              </a:ext>
            </a:extLst>
          </p:cNvPr>
          <p:cNvSpPr>
            <a:spLocks noGrp="1"/>
          </p:cNvSpPr>
          <p:nvPr>
            <p:ph type="sldNum" sz="quarter" idx="12"/>
          </p:nvPr>
        </p:nvSpPr>
        <p:spPr/>
        <p:txBody>
          <a:bodyPr/>
          <a:lstStyle/>
          <a:p>
            <a:fld id="{DADF5EF3-81F2-E944-B815-72C9242CCDCB}" type="slidenum">
              <a:rPr lang="en-US" smtClean="0"/>
              <a:t>‹#›</a:t>
            </a:fld>
            <a:endParaRPr lang="en-US"/>
          </a:p>
        </p:txBody>
      </p:sp>
    </p:spTree>
    <p:extLst>
      <p:ext uri="{BB962C8B-B14F-4D97-AF65-F5344CB8AC3E}">
        <p14:creationId xmlns:p14="http://schemas.microsoft.com/office/powerpoint/2010/main" val="171043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A511-32C9-FF41-BB28-378B716A42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976489-7FAA-134B-9176-23EC371DF9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A50A9-FEFF-7F49-9C3D-A780F3F784E2}"/>
              </a:ext>
            </a:extLst>
          </p:cNvPr>
          <p:cNvSpPr>
            <a:spLocks noGrp="1"/>
          </p:cNvSpPr>
          <p:nvPr>
            <p:ph type="dt" sz="half" idx="10"/>
          </p:nvPr>
        </p:nvSpPr>
        <p:spPr/>
        <p:txBody>
          <a:bodyPr/>
          <a:lstStyle/>
          <a:p>
            <a:fld id="{C186D6BF-5ECE-B74A-BE59-BC9E6EED0973}" type="datetimeFigureOut">
              <a:rPr lang="en-US" smtClean="0"/>
              <a:t>5/11/23</a:t>
            </a:fld>
            <a:endParaRPr lang="en-US"/>
          </a:p>
        </p:txBody>
      </p:sp>
      <p:sp>
        <p:nvSpPr>
          <p:cNvPr id="5" name="Footer Placeholder 4">
            <a:extLst>
              <a:ext uri="{FF2B5EF4-FFF2-40B4-BE49-F238E27FC236}">
                <a16:creationId xmlns:a16="http://schemas.microsoft.com/office/drawing/2014/main" id="{6F783586-F735-9743-9F69-9EE8B8F75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C2935-50A0-814D-9DC0-7FEBBBF1E1FC}"/>
              </a:ext>
            </a:extLst>
          </p:cNvPr>
          <p:cNvSpPr>
            <a:spLocks noGrp="1"/>
          </p:cNvSpPr>
          <p:nvPr>
            <p:ph type="sldNum" sz="quarter" idx="12"/>
          </p:nvPr>
        </p:nvSpPr>
        <p:spPr/>
        <p:txBody>
          <a:bodyPr/>
          <a:lstStyle/>
          <a:p>
            <a:fld id="{DADF5EF3-81F2-E944-B815-72C9242CCDCB}" type="slidenum">
              <a:rPr lang="en-US" smtClean="0"/>
              <a:t>‹#›</a:t>
            </a:fld>
            <a:endParaRPr lang="en-US"/>
          </a:p>
        </p:txBody>
      </p:sp>
    </p:spTree>
    <p:extLst>
      <p:ext uri="{BB962C8B-B14F-4D97-AF65-F5344CB8AC3E}">
        <p14:creationId xmlns:p14="http://schemas.microsoft.com/office/powerpoint/2010/main" val="58721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0DC6C-119E-4743-9B0A-E965260450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96A52F-48B4-F241-8BF5-1F40761853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62419-DE6F-8648-B78A-EED7B60B62F4}"/>
              </a:ext>
            </a:extLst>
          </p:cNvPr>
          <p:cNvSpPr>
            <a:spLocks noGrp="1"/>
          </p:cNvSpPr>
          <p:nvPr>
            <p:ph type="dt" sz="half" idx="10"/>
          </p:nvPr>
        </p:nvSpPr>
        <p:spPr/>
        <p:txBody>
          <a:bodyPr/>
          <a:lstStyle/>
          <a:p>
            <a:fld id="{C186D6BF-5ECE-B74A-BE59-BC9E6EED0973}" type="datetimeFigureOut">
              <a:rPr lang="en-US" smtClean="0"/>
              <a:t>5/11/23</a:t>
            </a:fld>
            <a:endParaRPr lang="en-US"/>
          </a:p>
        </p:txBody>
      </p:sp>
      <p:sp>
        <p:nvSpPr>
          <p:cNvPr id="5" name="Footer Placeholder 4">
            <a:extLst>
              <a:ext uri="{FF2B5EF4-FFF2-40B4-BE49-F238E27FC236}">
                <a16:creationId xmlns:a16="http://schemas.microsoft.com/office/drawing/2014/main" id="{F0E8F873-6137-E441-8D36-02E686DDC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15295-070B-9D4C-8D07-5A1331B61ACD}"/>
              </a:ext>
            </a:extLst>
          </p:cNvPr>
          <p:cNvSpPr>
            <a:spLocks noGrp="1"/>
          </p:cNvSpPr>
          <p:nvPr>
            <p:ph type="sldNum" sz="quarter" idx="12"/>
          </p:nvPr>
        </p:nvSpPr>
        <p:spPr/>
        <p:txBody>
          <a:bodyPr/>
          <a:lstStyle/>
          <a:p>
            <a:fld id="{DADF5EF3-81F2-E944-B815-72C9242CCDCB}" type="slidenum">
              <a:rPr lang="en-US" smtClean="0"/>
              <a:t>‹#›</a:t>
            </a:fld>
            <a:endParaRPr lang="en-US"/>
          </a:p>
        </p:txBody>
      </p:sp>
    </p:spTree>
    <p:extLst>
      <p:ext uri="{BB962C8B-B14F-4D97-AF65-F5344CB8AC3E}">
        <p14:creationId xmlns:p14="http://schemas.microsoft.com/office/powerpoint/2010/main" val="4142947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A166B-6131-3444-825B-0DB765F3EF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F61CF2-069D-F54F-B284-B53B91AA73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485CDA-555C-3645-96C2-52A40B8BCDFB}"/>
              </a:ext>
            </a:extLst>
          </p:cNvPr>
          <p:cNvSpPr>
            <a:spLocks noGrp="1"/>
          </p:cNvSpPr>
          <p:nvPr>
            <p:ph type="dt" sz="half" idx="10"/>
          </p:nvPr>
        </p:nvSpPr>
        <p:spPr/>
        <p:txBody>
          <a:bodyPr/>
          <a:lstStyle/>
          <a:p>
            <a:fld id="{2172714B-DC57-495A-86BA-E0F55742E64A}" type="datetime1">
              <a:rPr lang="en-US" smtClean="0">
                <a:solidFill>
                  <a:prstClr val="black">
                    <a:tint val="75000"/>
                  </a:prstClr>
                </a:solidFill>
              </a:rPr>
              <a:pPr/>
              <a:t>5/11/23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97C4612-C7CE-A944-B3BF-C344B8625014}"/>
              </a:ext>
            </a:extLst>
          </p:cNvPr>
          <p:cNvSpPr>
            <a:spLocks noGrp="1"/>
          </p:cNvSpPr>
          <p:nvPr>
            <p:ph type="ftr" sz="quarter" idx="11"/>
          </p:nvPr>
        </p:nvSpPr>
        <p:spPr/>
        <p:txBody>
          <a:bodyPr/>
          <a:lstStyle/>
          <a:p>
            <a:r>
              <a:rPr lang="en-US">
                <a:solidFill>
                  <a:prstClr val="black">
                    <a:tint val="75000"/>
                  </a:prstClr>
                </a:solidFill>
              </a:rPr>
              <a:t>Brain Links - BI 202, 2019</a:t>
            </a:r>
          </a:p>
        </p:txBody>
      </p:sp>
      <p:sp>
        <p:nvSpPr>
          <p:cNvPr id="6" name="Slide Number Placeholder 5">
            <a:extLst>
              <a:ext uri="{FF2B5EF4-FFF2-40B4-BE49-F238E27FC236}">
                <a16:creationId xmlns:a16="http://schemas.microsoft.com/office/drawing/2014/main" id="{E20ADCBC-EEBC-A548-BBE5-2C7264EAA20B}"/>
              </a:ext>
            </a:extLst>
          </p:cNvPr>
          <p:cNvSpPr>
            <a:spLocks noGrp="1"/>
          </p:cNvSpPr>
          <p:nvPr>
            <p:ph type="sldNum" sz="quarter" idx="12"/>
          </p:nvPr>
        </p:nvSpPr>
        <p:spPr/>
        <p:txBody>
          <a:bodyPr/>
          <a:lstStyle/>
          <a:p>
            <a:fld id="{C7C57CB5-E85C-6946-ABE0-20CB1F3FF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000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8CBB-8869-C445-9BCC-E4594B67C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FFECA-38B7-BF45-B1B3-B5402DB7AB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96339-4B7E-6A4E-9779-E71C4FE2A3EA}"/>
              </a:ext>
            </a:extLst>
          </p:cNvPr>
          <p:cNvSpPr>
            <a:spLocks noGrp="1"/>
          </p:cNvSpPr>
          <p:nvPr>
            <p:ph type="dt" sz="half" idx="10"/>
          </p:nvPr>
        </p:nvSpPr>
        <p:spPr/>
        <p:txBody>
          <a:bodyPr/>
          <a:lstStyle/>
          <a:p>
            <a:fld id="{B3AE38ED-638A-413E-9CAB-51EC4E1AC96F}" type="datetime1">
              <a:rPr lang="en-US" smtClean="0">
                <a:solidFill>
                  <a:prstClr val="black">
                    <a:tint val="75000"/>
                  </a:prstClr>
                </a:solidFill>
              </a:rPr>
              <a:pPr/>
              <a:t>5/11/23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B055304-A14C-F94A-AA1D-C8926F9CC8AD}"/>
              </a:ext>
            </a:extLst>
          </p:cNvPr>
          <p:cNvSpPr>
            <a:spLocks noGrp="1"/>
          </p:cNvSpPr>
          <p:nvPr>
            <p:ph type="ftr" sz="quarter" idx="11"/>
          </p:nvPr>
        </p:nvSpPr>
        <p:spPr/>
        <p:txBody>
          <a:bodyPr/>
          <a:lstStyle/>
          <a:p>
            <a:r>
              <a:rPr lang="en-US">
                <a:solidFill>
                  <a:prstClr val="black">
                    <a:tint val="75000"/>
                  </a:prstClr>
                </a:solidFill>
              </a:rPr>
              <a:t>Brain Links - BI 202, 2019</a:t>
            </a:r>
          </a:p>
        </p:txBody>
      </p:sp>
      <p:sp>
        <p:nvSpPr>
          <p:cNvPr id="6" name="Slide Number Placeholder 5">
            <a:extLst>
              <a:ext uri="{FF2B5EF4-FFF2-40B4-BE49-F238E27FC236}">
                <a16:creationId xmlns:a16="http://schemas.microsoft.com/office/drawing/2014/main" id="{2354721D-0428-954F-9497-68FBAF327E15}"/>
              </a:ext>
            </a:extLst>
          </p:cNvPr>
          <p:cNvSpPr>
            <a:spLocks noGrp="1"/>
          </p:cNvSpPr>
          <p:nvPr>
            <p:ph type="sldNum" sz="quarter" idx="12"/>
          </p:nvPr>
        </p:nvSpPr>
        <p:spPr/>
        <p:txBody>
          <a:bodyPr/>
          <a:lstStyle/>
          <a:p>
            <a:fld id="{C7C57CB5-E85C-6946-ABE0-20CB1F3FF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535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BF99-8FF2-DB43-B82F-4E34130903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3EA0A1-9DAA-3249-9776-BE8D1469A4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A503CE-777A-244B-B46B-22CF432F0EDF}"/>
              </a:ext>
            </a:extLst>
          </p:cNvPr>
          <p:cNvSpPr>
            <a:spLocks noGrp="1"/>
          </p:cNvSpPr>
          <p:nvPr>
            <p:ph type="dt" sz="half" idx="10"/>
          </p:nvPr>
        </p:nvSpPr>
        <p:spPr/>
        <p:txBody>
          <a:bodyPr/>
          <a:lstStyle/>
          <a:p>
            <a:fld id="{5E020F5E-1746-4594-9602-AD854DB44F35}" type="datetime1">
              <a:rPr lang="en-US" smtClean="0">
                <a:solidFill>
                  <a:prstClr val="black">
                    <a:tint val="75000"/>
                  </a:prstClr>
                </a:solidFill>
              </a:rPr>
              <a:pPr/>
              <a:t>5/11/23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A6806F5-2329-6847-93EC-E07138564C15}"/>
              </a:ext>
            </a:extLst>
          </p:cNvPr>
          <p:cNvSpPr>
            <a:spLocks noGrp="1"/>
          </p:cNvSpPr>
          <p:nvPr>
            <p:ph type="ftr" sz="quarter" idx="11"/>
          </p:nvPr>
        </p:nvSpPr>
        <p:spPr/>
        <p:txBody>
          <a:bodyPr/>
          <a:lstStyle/>
          <a:p>
            <a:r>
              <a:rPr lang="en-US">
                <a:solidFill>
                  <a:prstClr val="black">
                    <a:tint val="75000"/>
                  </a:prstClr>
                </a:solidFill>
              </a:rPr>
              <a:t>Brain Links - BI 202, 2019</a:t>
            </a:r>
          </a:p>
        </p:txBody>
      </p:sp>
      <p:sp>
        <p:nvSpPr>
          <p:cNvPr id="6" name="Slide Number Placeholder 5">
            <a:extLst>
              <a:ext uri="{FF2B5EF4-FFF2-40B4-BE49-F238E27FC236}">
                <a16:creationId xmlns:a16="http://schemas.microsoft.com/office/drawing/2014/main" id="{32F160D2-F6D6-5A48-B40B-9D7C1779E39D}"/>
              </a:ext>
            </a:extLst>
          </p:cNvPr>
          <p:cNvSpPr>
            <a:spLocks noGrp="1"/>
          </p:cNvSpPr>
          <p:nvPr>
            <p:ph type="sldNum" sz="quarter" idx="12"/>
          </p:nvPr>
        </p:nvSpPr>
        <p:spPr/>
        <p:txBody>
          <a:bodyPr/>
          <a:lstStyle/>
          <a:p>
            <a:fld id="{C7C57CB5-E85C-6946-ABE0-20CB1F3FF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393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B4CB-4A8F-E245-AE22-DD002736E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5A26F1-C5BC-B348-981D-926677890F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4A27E1-851C-0249-AEA5-E1243EFE13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CDE995-EF67-BF47-B8B7-53FA7DE0ED11}"/>
              </a:ext>
            </a:extLst>
          </p:cNvPr>
          <p:cNvSpPr>
            <a:spLocks noGrp="1"/>
          </p:cNvSpPr>
          <p:nvPr>
            <p:ph type="dt" sz="half" idx="10"/>
          </p:nvPr>
        </p:nvSpPr>
        <p:spPr/>
        <p:txBody>
          <a:bodyPr/>
          <a:lstStyle/>
          <a:p>
            <a:fld id="{E57E38A6-67EB-4B81-AB85-9782196E3FB4}" type="datetime1">
              <a:rPr lang="en-US" smtClean="0">
                <a:solidFill>
                  <a:prstClr val="black">
                    <a:tint val="75000"/>
                  </a:prstClr>
                </a:solidFill>
              </a:rPr>
              <a:pPr/>
              <a:t>5/11/23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C10DAB1-E829-AB4F-801F-504E82BA0FE5}"/>
              </a:ext>
            </a:extLst>
          </p:cNvPr>
          <p:cNvSpPr>
            <a:spLocks noGrp="1"/>
          </p:cNvSpPr>
          <p:nvPr>
            <p:ph type="ftr" sz="quarter" idx="11"/>
          </p:nvPr>
        </p:nvSpPr>
        <p:spPr/>
        <p:txBody>
          <a:bodyPr/>
          <a:lstStyle/>
          <a:p>
            <a:r>
              <a:rPr lang="en-US">
                <a:solidFill>
                  <a:prstClr val="black">
                    <a:tint val="75000"/>
                  </a:prstClr>
                </a:solidFill>
              </a:rPr>
              <a:t>Brain Links - BI 202, 2019</a:t>
            </a:r>
          </a:p>
        </p:txBody>
      </p:sp>
      <p:sp>
        <p:nvSpPr>
          <p:cNvPr id="7" name="Slide Number Placeholder 6">
            <a:extLst>
              <a:ext uri="{FF2B5EF4-FFF2-40B4-BE49-F238E27FC236}">
                <a16:creationId xmlns:a16="http://schemas.microsoft.com/office/drawing/2014/main" id="{84D4AE71-E0B2-7A4A-9494-BA853B295910}"/>
              </a:ext>
            </a:extLst>
          </p:cNvPr>
          <p:cNvSpPr>
            <a:spLocks noGrp="1"/>
          </p:cNvSpPr>
          <p:nvPr>
            <p:ph type="sldNum" sz="quarter" idx="12"/>
          </p:nvPr>
        </p:nvSpPr>
        <p:spPr/>
        <p:txBody>
          <a:bodyPr/>
          <a:lstStyle/>
          <a:p>
            <a:fld id="{C7C57CB5-E85C-6946-ABE0-20CB1F3FF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450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94DA9-2214-3B47-B49A-60F3B3DA2A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30C9DF-0634-6F49-9764-A28419A7F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E1EA61-1ACE-E448-A46C-96CBB89FD3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886A6-EE05-804E-8DFE-2599260C2C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B9C91A-0B0D-8542-8C9F-7155096CA6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5C5AC-A246-7D42-AF2F-6298DC605D41}"/>
              </a:ext>
            </a:extLst>
          </p:cNvPr>
          <p:cNvSpPr>
            <a:spLocks noGrp="1"/>
          </p:cNvSpPr>
          <p:nvPr>
            <p:ph type="dt" sz="half" idx="10"/>
          </p:nvPr>
        </p:nvSpPr>
        <p:spPr/>
        <p:txBody>
          <a:bodyPr/>
          <a:lstStyle/>
          <a:p>
            <a:fld id="{40228A60-EF35-49B3-8A2A-07D6DC123FC9}" type="datetime1">
              <a:rPr lang="en-US" smtClean="0">
                <a:solidFill>
                  <a:prstClr val="black">
                    <a:tint val="75000"/>
                  </a:prstClr>
                </a:solidFill>
              </a:rPr>
              <a:pPr/>
              <a:t>5/11/23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553AF7C-485C-1048-AF00-6152046F9BD6}"/>
              </a:ext>
            </a:extLst>
          </p:cNvPr>
          <p:cNvSpPr>
            <a:spLocks noGrp="1"/>
          </p:cNvSpPr>
          <p:nvPr>
            <p:ph type="ftr" sz="quarter" idx="11"/>
          </p:nvPr>
        </p:nvSpPr>
        <p:spPr/>
        <p:txBody>
          <a:bodyPr/>
          <a:lstStyle/>
          <a:p>
            <a:r>
              <a:rPr lang="en-US">
                <a:solidFill>
                  <a:prstClr val="black">
                    <a:tint val="75000"/>
                  </a:prstClr>
                </a:solidFill>
              </a:rPr>
              <a:t>Brain Links - BI 202, 2019</a:t>
            </a:r>
          </a:p>
        </p:txBody>
      </p:sp>
      <p:sp>
        <p:nvSpPr>
          <p:cNvPr id="9" name="Slide Number Placeholder 8">
            <a:extLst>
              <a:ext uri="{FF2B5EF4-FFF2-40B4-BE49-F238E27FC236}">
                <a16:creationId xmlns:a16="http://schemas.microsoft.com/office/drawing/2014/main" id="{83F631C9-2BE4-B148-99BE-49F61A636832}"/>
              </a:ext>
            </a:extLst>
          </p:cNvPr>
          <p:cNvSpPr>
            <a:spLocks noGrp="1"/>
          </p:cNvSpPr>
          <p:nvPr>
            <p:ph type="sldNum" sz="quarter" idx="12"/>
          </p:nvPr>
        </p:nvSpPr>
        <p:spPr/>
        <p:txBody>
          <a:bodyPr/>
          <a:lstStyle/>
          <a:p>
            <a:fld id="{C7C57CB5-E85C-6946-ABE0-20CB1F3FF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89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F309-7E6C-C04C-9248-362DC38622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51AC53-795F-E84D-8FBD-300A88053966}"/>
              </a:ext>
            </a:extLst>
          </p:cNvPr>
          <p:cNvSpPr>
            <a:spLocks noGrp="1"/>
          </p:cNvSpPr>
          <p:nvPr>
            <p:ph type="dt" sz="half" idx="10"/>
          </p:nvPr>
        </p:nvSpPr>
        <p:spPr/>
        <p:txBody>
          <a:bodyPr/>
          <a:lstStyle/>
          <a:p>
            <a:fld id="{6A7B1F20-F9BF-47A0-947A-D5AB3A7645BD}" type="datetime1">
              <a:rPr lang="en-US" smtClean="0">
                <a:solidFill>
                  <a:prstClr val="black">
                    <a:tint val="75000"/>
                  </a:prstClr>
                </a:solidFill>
              </a:rPr>
              <a:pPr/>
              <a:t>5/11/23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A8B3D34-C5E8-B24C-ACCA-B582E98923BE}"/>
              </a:ext>
            </a:extLst>
          </p:cNvPr>
          <p:cNvSpPr>
            <a:spLocks noGrp="1"/>
          </p:cNvSpPr>
          <p:nvPr>
            <p:ph type="ftr" sz="quarter" idx="11"/>
          </p:nvPr>
        </p:nvSpPr>
        <p:spPr/>
        <p:txBody>
          <a:bodyPr/>
          <a:lstStyle/>
          <a:p>
            <a:r>
              <a:rPr lang="en-US">
                <a:solidFill>
                  <a:prstClr val="black">
                    <a:tint val="75000"/>
                  </a:prstClr>
                </a:solidFill>
              </a:rPr>
              <a:t>Brain Links - BI 202, 2019</a:t>
            </a:r>
          </a:p>
        </p:txBody>
      </p:sp>
      <p:sp>
        <p:nvSpPr>
          <p:cNvPr id="5" name="Slide Number Placeholder 4">
            <a:extLst>
              <a:ext uri="{FF2B5EF4-FFF2-40B4-BE49-F238E27FC236}">
                <a16:creationId xmlns:a16="http://schemas.microsoft.com/office/drawing/2014/main" id="{D906F54C-08F1-6740-A817-7B8C22226F69}"/>
              </a:ext>
            </a:extLst>
          </p:cNvPr>
          <p:cNvSpPr>
            <a:spLocks noGrp="1"/>
          </p:cNvSpPr>
          <p:nvPr>
            <p:ph type="sldNum" sz="quarter" idx="12"/>
          </p:nvPr>
        </p:nvSpPr>
        <p:spPr/>
        <p:txBody>
          <a:bodyPr/>
          <a:lstStyle/>
          <a:p>
            <a:fld id="{C7C57CB5-E85C-6946-ABE0-20CB1F3FF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888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016F8-7053-A844-AD16-86A2F1641690}"/>
              </a:ext>
            </a:extLst>
          </p:cNvPr>
          <p:cNvSpPr>
            <a:spLocks noGrp="1"/>
          </p:cNvSpPr>
          <p:nvPr>
            <p:ph type="dt" sz="half" idx="10"/>
          </p:nvPr>
        </p:nvSpPr>
        <p:spPr/>
        <p:txBody>
          <a:bodyPr/>
          <a:lstStyle/>
          <a:p>
            <a:fld id="{3B333193-DC5A-4C5C-971B-FC4CB6B3F426}" type="datetime1">
              <a:rPr lang="en-US" smtClean="0">
                <a:solidFill>
                  <a:prstClr val="black">
                    <a:tint val="75000"/>
                  </a:prstClr>
                </a:solidFill>
              </a:rPr>
              <a:pPr/>
              <a:t>5/11/23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0FDE47C-163A-8F48-B53B-44394529F376}"/>
              </a:ext>
            </a:extLst>
          </p:cNvPr>
          <p:cNvSpPr>
            <a:spLocks noGrp="1"/>
          </p:cNvSpPr>
          <p:nvPr>
            <p:ph type="ftr" sz="quarter" idx="11"/>
          </p:nvPr>
        </p:nvSpPr>
        <p:spPr/>
        <p:txBody>
          <a:bodyPr/>
          <a:lstStyle/>
          <a:p>
            <a:r>
              <a:rPr lang="en-US">
                <a:solidFill>
                  <a:prstClr val="black">
                    <a:tint val="75000"/>
                  </a:prstClr>
                </a:solidFill>
              </a:rPr>
              <a:t>Brain Links - BI 202, 2019</a:t>
            </a:r>
          </a:p>
        </p:txBody>
      </p:sp>
      <p:sp>
        <p:nvSpPr>
          <p:cNvPr id="4" name="Slide Number Placeholder 3">
            <a:extLst>
              <a:ext uri="{FF2B5EF4-FFF2-40B4-BE49-F238E27FC236}">
                <a16:creationId xmlns:a16="http://schemas.microsoft.com/office/drawing/2014/main" id="{393A933C-BBFF-4B44-82D7-376FE6C16D82}"/>
              </a:ext>
            </a:extLst>
          </p:cNvPr>
          <p:cNvSpPr>
            <a:spLocks noGrp="1"/>
          </p:cNvSpPr>
          <p:nvPr>
            <p:ph type="sldNum" sz="quarter" idx="12"/>
          </p:nvPr>
        </p:nvSpPr>
        <p:spPr/>
        <p:txBody>
          <a:bodyPr/>
          <a:lstStyle/>
          <a:p>
            <a:fld id="{C7C57CB5-E85C-6946-ABE0-20CB1F3FF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534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E52-04F8-DF46-9743-DD2F94220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330470-8EE7-C14A-9019-B9D17FAC8F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6617F2-3F19-F740-8726-DDDF5275F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0F97EA-DFAA-C14A-9EE9-FAD96BF8012A}"/>
              </a:ext>
            </a:extLst>
          </p:cNvPr>
          <p:cNvSpPr>
            <a:spLocks noGrp="1"/>
          </p:cNvSpPr>
          <p:nvPr>
            <p:ph type="dt" sz="half" idx="10"/>
          </p:nvPr>
        </p:nvSpPr>
        <p:spPr/>
        <p:txBody>
          <a:bodyPr/>
          <a:lstStyle/>
          <a:p>
            <a:fld id="{3DDA1AB8-B858-4303-95E2-574006217A6F}" type="datetime1">
              <a:rPr lang="en-US" smtClean="0">
                <a:solidFill>
                  <a:prstClr val="black">
                    <a:tint val="75000"/>
                  </a:prstClr>
                </a:solidFill>
              </a:rPr>
              <a:pPr/>
              <a:t>5/11/23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C8B22E7-300D-A044-8EAC-2AE7CF6B88B0}"/>
              </a:ext>
            </a:extLst>
          </p:cNvPr>
          <p:cNvSpPr>
            <a:spLocks noGrp="1"/>
          </p:cNvSpPr>
          <p:nvPr>
            <p:ph type="ftr" sz="quarter" idx="11"/>
          </p:nvPr>
        </p:nvSpPr>
        <p:spPr/>
        <p:txBody>
          <a:bodyPr/>
          <a:lstStyle/>
          <a:p>
            <a:r>
              <a:rPr lang="en-US">
                <a:solidFill>
                  <a:prstClr val="black">
                    <a:tint val="75000"/>
                  </a:prstClr>
                </a:solidFill>
              </a:rPr>
              <a:t>Brain Links - BI 202, 2019</a:t>
            </a:r>
          </a:p>
        </p:txBody>
      </p:sp>
      <p:sp>
        <p:nvSpPr>
          <p:cNvPr id="7" name="Slide Number Placeholder 6">
            <a:extLst>
              <a:ext uri="{FF2B5EF4-FFF2-40B4-BE49-F238E27FC236}">
                <a16:creationId xmlns:a16="http://schemas.microsoft.com/office/drawing/2014/main" id="{7ADE3AB5-6AEB-8149-A8EB-4B27E090B435}"/>
              </a:ext>
            </a:extLst>
          </p:cNvPr>
          <p:cNvSpPr>
            <a:spLocks noGrp="1"/>
          </p:cNvSpPr>
          <p:nvPr>
            <p:ph type="sldNum" sz="quarter" idx="12"/>
          </p:nvPr>
        </p:nvSpPr>
        <p:spPr/>
        <p:txBody>
          <a:bodyPr/>
          <a:lstStyle/>
          <a:p>
            <a:fld id="{C7C57CB5-E85C-6946-ABE0-20CB1F3FF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83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6920-0EBF-9544-BB45-B31D9B98EF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AC33F-548B-1B4F-83D2-C832F4EA2E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5B993-E7A5-F34D-BB52-E618F53D5A72}"/>
              </a:ext>
            </a:extLst>
          </p:cNvPr>
          <p:cNvSpPr>
            <a:spLocks noGrp="1"/>
          </p:cNvSpPr>
          <p:nvPr>
            <p:ph type="dt" sz="half" idx="10"/>
          </p:nvPr>
        </p:nvSpPr>
        <p:spPr/>
        <p:txBody>
          <a:bodyPr/>
          <a:lstStyle/>
          <a:p>
            <a:fld id="{C186D6BF-5ECE-B74A-BE59-BC9E6EED0973}" type="datetimeFigureOut">
              <a:rPr lang="en-US" smtClean="0"/>
              <a:t>5/11/23</a:t>
            </a:fld>
            <a:endParaRPr lang="en-US"/>
          </a:p>
        </p:txBody>
      </p:sp>
      <p:sp>
        <p:nvSpPr>
          <p:cNvPr id="5" name="Footer Placeholder 4">
            <a:extLst>
              <a:ext uri="{FF2B5EF4-FFF2-40B4-BE49-F238E27FC236}">
                <a16:creationId xmlns:a16="http://schemas.microsoft.com/office/drawing/2014/main" id="{AB4CA4C5-65C4-144E-8184-B44786DE8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8B3AB-E438-5645-84BB-121E9704E201}"/>
              </a:ext>
            </a:extLst>
          </p:cNvPr>
          <p:cNvSpPr>
            <a:spLocks noGrp="1"/>
          </p:cNvSpPr>
          <p:nvPr>
            <p:ph type="sldNum" sz="quarter" idx="12"/>
          </p:nvPr>
        </p:nvSpPr>
        <p:spPr/>
        <p:txBody>
          <a:bodyPr/>
          <a:lstStyle/>
          <a:p>
            <a:fld id="{DADF5EF3-81F2-E944-B815-72C9242CCDCB}" type="slidenum">
              <a:rPr lang="en-US" smtClean="0"/>
              <a:t>‹#›</a:t>
            </a:fld>
            <a:endParaRPr lang="en-US"/>
          </a:p>
        </p:txBody>
      </p:sp>
    </p:spTree>
    <p:extLst>
      <p:ext uri="{BB962C8B-B14F-4D97-AF65-F5344CB8AC3E}">
        <p14:creationId xmlns:p14="http://schemas.microsoft.com/office/powerpoint/2010/main" val="107443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ED20-BEB2-CF46-AC20-57DB766F2A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BACB00-8B4F-BD44-A162-338E39689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0D7D66-91A7-BB46-AF71-B1AA5677C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76187C-FEB4-6646-B1DC-3CA7120F3FFE}"/>
              </a:ext>
            </a:extLst>
          </p:cNvPr>
          <p:cNvSpPr>
            <a:spLocks noGrp="1"/>
          </p:cNvSpPr>
          <p:nvPr>
            <p:ph type="dt" sz="half" idx="10"/>
          </p:nvPr>
        </p:nvSpPr>
        <p:spPr/>
        <p:txBody>
          <a:bodyPr/>
          <a:lstStyle/>
          <a:p>
            <a:fld id="{88A68BA9-7BFA-4AC8-8650-3C509C206711}" type="datetime1">
              <a:rPr lang="en-US" smtClean="0">
                <a:solidFill>
                  <a:prstClr val="black">
                    <a:tint val="75000"/>
                  </a:prstClr>
                </a:solidFill>
              </a:rPr>
              <a:pPr/>
              <a:t>5/11/23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EA5812-A530-0946-9549-8D9736BA5C9C}"/>
              </a:ext>
            </a:extLst>
          </p:cNvPr>
          <p:cNvSpPr>
            <a:spLocks noGrp="1"/>
          </p:cNvSpPr>
          <p:nvPr>
            <p:ph type="ftr" sz="quarter" idx="11"/>
          </p:nvPr>
        </p:nvSpPr>
        <p:spPr/>
        <p:txBody>
          <a:bodyPr/>
          <a:lstStyle/>
          <a:p>
            <a:r>
              <a:rPr lang="en-US">
                <a:solidFill>
                  <a:prstClr val="black">
                    <a:tint val="75000"/>
                  </a:prstClr>
                </a:solidFill>
              </a:rPr>
              <a:t>Brain Links - BI 202, 2019</a:t>
            </a:r>
          </a:p>
        </p:txBody>
      </p:sp>
      <p:sp>
        <p:nvSpPr>
          <p:cNvPr id="7" name="Slide Number Placeholder 6">
            <a:extLst>
              <a:ext uri="{FF2B5EF4-FFF2-40B4-BE49-F238E27FC236}">
                <a16:creationId xmlns:a16="http://schemas.microsoft.com/office/drawing/2014/main" id="{EA5BD0EC-3738-A244-875B-0D3E6566C25A}"/>
              </a:ext>
            </a:extLst>
          </p:cNvPr>
          <p:cNvSpPr>
            <a:spLocks noGrp="1"/>
          </p:cNvSpPr>
          <p:nvPr>
            <p:ph type="sldNum" sz="quarter" idx="12"/>
          </p:nvPr>
        </p:nvSpPr>
        <p:spPr/>
        <p:txBody>
          <a:bodyPr/>
          <a:lstStyle/>
          <a:p>
            <a:fld id="{C7C57CB5-E85C-6946-ABE0-20CB1F3FF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090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044C-D893-8544-927D-B0C35CF075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08B96E-F7C7-2149-8DD8-D1377309BF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2EB11-9C79-9641-B5CB-CB3559F38F05}"/>
              </a:ext>
            </a:extLst>
          </p:cNvPr>
          <p:cNvSpPr>
            <a:spLocks noGrp="1"/>
          </p:cNvSpPr>
          <p:nvPr>
            <p:ph type="dt" sz="half" idx="10"/>
          </p:nvPr>
        </p:nvSpPr>
        <p:spPr/>
        <p:txBody>
          <a:bodyPr/>
          <a:lstStyle/>
          <a:p>
            <a:fld id="{29D1FF43-CE61-47BC-9175-B2867E94F171}" type="datetime1">
              <a:rPr lang="en-US" smtClean="0">
                <a:solidFill>
                  <a:prstClr val="black">
                    <a:tint val="75000"/>
                  </a:prstClr>
                </a:solidFill>
              </a:rPr>
              <a:pPr/>
              <a:t>5/11/23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C390AE2-1031-6D4B-BD8A-F69871BBF95D}"/>
              </a:ext>
            </a:extLst>
          </p:cNvPr>
          <p:cNvSpPr>
            <a:spLocks noGrp="1"/>
          </p:cNvSpPr>
          <p:nvPr>
            <p:ph type="ftr" sz="quarter" idx="11"/>
          </p:nvPr>
        </p:nvSpPr>
        <p:spPr/>
        <p:txBody>
          <a:bodyPr/>
          <a:lstStyle/>
          <a:p>
            <a:r>
              <a:rPr lang="en-US">
                <a:solidFill>
                  <a:prstClr val="black">
                    <a:tint val="75000"/>
                  </a:prstClr>
                </a:solidFill>
              </a:rPr>
              <a:t>Brain Links - BI 202, 2019</a:t>
            </a:r>
          </a:p>
        </p:txBody>
      </p:sp>
      <p:sp>
        <p:nvSpPr>
          <p:cNvPr id="6" name="Slide Number Placeholder 5">
            <a:extLst>
              <a:ext uri="{FF2B5EF4-FFF2-40B4-BE49-F238E27FC236}">
                <a16:creationId xmlns:a16="http://schemas.microsoft.com/office/drawing/2014/main" id="{E9BC03C4-EA13-3E4C-A678-28D9B7BCB882}"/>
              </a:ext>
            </a:extLst>
          </p:cNvPr>
          <p:cNvSpPr>
            <a:spLocks noGrp="1"/>
          </p:cNvSpPr>
          <p:nvPr>
            <p:ph type="sldNum" sz="quarter" idx="12"/>
          </p:nvPr>
        </p:nvSpPr>
        <p:spPr/>
        <p:txBody>
          <a:bodyPr/>
          <a:lstStyle/>
          <a:p>
            <a:fld id="{C7C57CB5-E85C-6946-ABE0-20CB1F3FF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145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E1A62C-CD7F-9745-9D5E-45F1D981A1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D0D6B3-BE08-8047-9551-ABE6FD17EB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C6A497-C0CB-604A-9939-DF31C691C789}"/>
              </a:ext>
            </a:extLst>
          </p:cNvPr>
          <p:cNvSpPr>
            <a:spLocks noGrp="1"/>
          </p:cNvSpPr>
          <p:nvPr>
            <p:ph type="dt" sz="half" idx="10"/>
          </p:nvPr>
        </p:nvSpPr>
        <p:spPr/>
        <p:txBody>
          <a:bodyPr/>
          <a:lstStyle/>
          <a:p>
            <a:fld id="{E7B5FAF1-B1A3-4D41-A078-A04CD9E85219}" type="datetime1">
              <a:rPr lang="en-US" smtClean="0">
                <a:solidFill>
                  <a:prstClr val="black">
                    <a:tint val="75000"/>
                  </a:prstClr>
                </a:solidFill>
              </a:rPr>
              <a:pPr/>
              <a:t>5/11/23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3EF317-26B8-E244-AE96-0BEA0069BACC}"/>
              </a:ext>
            </a:extLst>
          </p:cNvPr>
          <p:cNvSpPr>
            <a:spLocks noGrp="1"/>
          </p:cNvSpPr>
          <p:nvPr>
            <p:ph type="ftr" sz="quarter" idx="11"/>
          </p:nvPr>
        </p:nvSpPr>
        <p:spPr/>
        <p:txBody>
          <a:bodyPr/>
          <a:lstStyle/>
          <a:p>
            <a:r>
              <a:rPr lang="en-US">
                <a:solidFill>
                  <a:prstClr val="black">
                    <a:tint val="75000"/>
                  </a:prstClr>
                </a:solidFill>
              </a:rPr>
              <a:t>Brain Links - BI 202, 2019</a:t>
            </a:r>
          </a:p>
        </p:txBody>
      </p:sp>
      <p:sp>
        <p:nvSpPr>
          <p:cNvPr id="6" name="Slide Number Placeholder 5">
            <a:extLst>
              <a:ext uri="{FF2B5EF4-FFF2-40B4-BE49-F238E27FC236}">
                <a16:creationId xmlns:a16="http://schemas.microsoft.com/office/drawing/2014/main" id="{9D8229C4-AF8F-814A-B0A9-11987F5BA5E3}"/>
              </a:ext>
            </a:extLst>
          </p:cNvPr>
          <p:cNvSpPr>
            <a:spLocks noGrp="1"/>
          </p:cNvSpPr>
          <p:nvPr>
            <p:ph type="sldNum" sz="quarter" idx="12"/>
          </p:nvPr>
        </p:nvSpPr>
        <p:spPr/>
        <p:txBody>
          <a:bodyPr/>
          <a:lstStyle/>
          <a:p>
            <a:fld id="{C7C57CB5-E85C-6946-ABE0-20CB1F3FF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106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B62CE9-F254-4F97-8D5D-28AB787965D6}" type="datetimeFigureOut">
              <a:rPr lang="en-US" smtClean="0">
                <a:solidFill>
                  <a:prstClr val="black">
                    <a:tint val="75000"/>
                  </a:prstClr>
                </a:solidFill>
              </a:rPr>
              <a:pPr/>
              <a:t>5/11/23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C8B077-CEC5-4A9A-8F8B-2FD06D3A8A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62CE9-F254-4F97-8D5D-28AB787965D6}" type="datetimeFigureOut">
              <a:rPr lang="en-US" smtClean="0">
                <a:solidFill>
                  <a:prstClr val="black">
                    <a:tint val="75000"/>
                  </a:prstClr>
                </a:solidFill>
              </a:rPr>
              <a:pPr/>
              <a:t>5/11/23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C8B077-CEC5-4A9A-8F8B-2FD06D3A8A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007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62CE9-F254-4F97-8D5D-28AB787965D6}" type="datetimeFigureOut">
              <a:rPr lang="en-US" smtClean="0">
                <a:solidFill>
                  <a:prstClr val="black">
                    <a:tint val="75000"/>
                  </a:prstClr>
                </a:solidFill>
              </a:rPr>
              <a:pPr/>
              <a:t>5/11/23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C8B077-CEC5-4A9A-8F8B-2FD06D3A8A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622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B62CE9-F254-4F97-8D5D-28AB787965D6}" type="datetimeFigureOut">
              <a:rPr lang="en-US" smtClean="0">
                <a:solidFill>
                  <a:prstClr val="black">
                    <a:tint val="75000"/>
                  </a:prstClr>
                </a:solidFill>
              </a:rPr>
              <a:pPr/>
              <a:t>5/11/23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C8B077-CEC5-4A9A-8F8B-2FD06D3A8A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212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B62CE9-F254-4F97-8D5D-28AB787965D6}" type="datetimeFigureOut">
              <a:rPr lang="en-US" smtClean="0">
                <a:solidFill>
                  <a:prstClr val="black">
                    <a:tint val="75000"/>
                  </a:prstClr>
                </a:solidFill>
              </a:rPr>
              <a:pPr/>
              <a:t>5/11/23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C8B077-CEC5-4A9A-8F8B-2FD06D3A8A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95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B62CE9-F254-4F97-8D5D-28AB787965D6}" type="datetimeFigureOut">
              <a:rPr lang="en-US" smtClean="0">
                <a:solidFill>
                  <a:prstClr val="black">
                    <a:tint val="75000"/>
                  </a:prstClr>
                </a:solidFill>
              </a:rPr>
              <a:pPr/>
              <a:t>5/11/23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C8B077-CEC5-4A9A-8F8B-2FD06D3A8A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346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62CE9-F254-4F97-8D5D-28AB787965D6}" type="datetimeFigureOut">
              <a:rPr lang="en-US" smtClean="0">
                <a:solidFill>
                  <a:prstClr val="black">
                    <a:tint val="75000"/>
                  </a:prstClr>
                </a:solidFill>
              </a:rPr>
              <a:pPr/>
              <a:t>5/11/23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C8B077-CEC5-4A9A-8F8B-2FD06D3A8A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31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87BD-04CF-834C-A735-5A94B2DBB2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A5E4EA-D8B6-1A45-BD0C-C103EE28E7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1C7236-F8FB-EE46-86C3-516325F81038}"/>
              </a:ext>
            </a:extLst>
          </p:cNvPr>
          <p:cNvSpPr>
            <a:spLocks noGrp="1"/>
          </p:cNvSpPr>
          <p:nvPr>
            <p:ph type="dt" sz="half" idx="10"/>
          </p:nvPr>
        </p:nvSpPr>
        <p:spPr/>
        <p:txBody>
          <a:bodyPr/>
          <a:lstStyle/>
          <a:p>
            <a:fld id="{C186D6BF-5ECE-B74A-BE59-BC9E6EED0973}" type="datetimeFigureOut">
              <a:rPr lang="en-US" smtClean="0"/>
              <a:t>5/11/23</a:t>
            </a:fld>
            <a:endParaRPr lang="en-US"/>
          </a:p>
        </p:txBody>
      </p:sp>
      <p:sp>
        <p:nvSpPr>
          <p:cNvPr id="5" name="Footer Placeholder 4">
            <a:extLst>
              <a:ext uri="{FF2B5EF4-FFF2-40B4-BE49-F238E27FC236}">
                <a16:creationId xmlns:a16="http://schemas.microsoft.com/office/drawing/2014/main" id="{CD8FD299-8D67-AF48-B404-16EB34F9D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F115C-23B9-1941-9B4B-63416B25B13F}"/>
              </a:ext>
            </a:extLst>
          </p:cNvPr>
          <p:cNvSpPr>
            <a:spLocks noGrp="1"/>
          </p:cNvSpPr>
          <p:nvPr>
            <p:ph type="sldNum" sz="quarter" idx="12"/>
          </p:nvPr>
        </p:nvSpPr>
        <p:spPr/>
        <p:txBody>
          <a:bodyPr/>
          <a:lstStyle/>
          <a:p>
            <a:fld id="{DADF5EF3-81F2-E944-B815-72C9242CCDCB}" type="slidenum">
              <a:rPr lang="en-US" smtClean="0"/>
              <a:t>‹#›</a:t>
            </a:fld>
            <a:endParaRPr lang="en-US"/>
          </a:p>
        </p:txBody>
      </p:sp>
    </p:spTree>
    <p:extLst>
      <p:ext uri="{BB962C8B-B14F-4D97-AF65-F5344CB8AC3E}">
        <p14:creationId xmlns:p14="http://schemas.microsoft.com/office/powerpoint/2010/main" val="378580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B62CE9-F254-4F97-8D5D-28AB787965D6}" type="datetimeFigureOut">
              <a:rPr lang="en-US" smtClean="0">
                <a:solidFill>
                  <a:prstClr val="black">
                    <a:tint val="75000"/>
                  </a:prstClr>
                </a:solidFill>
              </a:rPr>
              <a:pPr/>
              <a:t>5/11/23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C8B077-CEC5-4A9A-8F8B-2FD06D3A8A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11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B62CE9-F254-4F97-8D5D-28AB787965D6}" type="datetimeFigureOut">
              <a:rPr lang="en-US" smtClean="0">
                <a:solidFill>
                  <a:prstClr val="black">
                    <a:tint val="75000"/>
                  </a:prstClr>
                </a:solidFill>
              </a:rPr>
              <a:pPr/>
              <a:t>5/11/23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C8B077-CEC5-4A9A-8F8B-2FD06D3A8A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788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62CE9-F254-4F97-8D5D-28AB787965D6}" type="datetimeFigureOut">
              <a:rPr lang="en-US" smtClean="0">
                <a:solidFill>
                  <a:prstClr val="black">
                    <a:tint val="75000"/>
                  </a:prstClr>
                </a:solidFill>
              </a:rPr>
              <a:pPr/>
              <a:t>5/11/23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C8B077-CEC5-4A9A-8F8B-2FD06D3A8A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90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62CE9-F254-4F97-8D5D-28AB787965D6}" type="datetimeFigureOut">
              <a:rPr lang="en-US" smtClean="0">
                <a:solidFill>
                  <a:prstClr val="black">
                    <a:tint val="75000"/>
                  </a:prstClr>
                </a:solidFill>
              </a:rPr>
              <a:pPr/>
              <a:t>5/11/23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C8B077-CEC5-4A9A-8F8B-2FD06D3A8A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76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244"/>
        <p:cNvGrpSpPr/>
        <p:nvPr/>
      </p:nvGrpSpPr>
      <p:grpSpPr>
        <a:xfrm>
          <a:off x="0" y="0"/>
          <a:ext cx="0" cy="0"/>
          <a:chOff x="0" y="0"/>
          <a:chExt cx="0" cy="0"/>
        </a:xfrm>
      </p:grpSpPr>
      <p:sp>
        <p:nvSpPr>
          <p:cNvPr id="245" name="Google Shape;245;p90"/>
          <p:cNvSpPr txBox="1">
            <a:spLocks noGrp="1"/>
          </p:cNvSpPr>
          <p:nvPr>
            <p:ph type="title"/>
          </p:nvPr>
        </p:nvSpPr>
        <p:spPr>
          <a:xfrm>
            <a:off x="1524000" y="762000"/>
            <a:ext cx="9245600" cy="10858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90"/>
          <p:cNvSpPr txBox="1">
            <a:spLocks noGrp="1"/>
          </p:cNvSpPr>
          <p:nvPr>
            <p:ph type="body" idx="1"/>
          </p:nvPr>
        </p:nvSpPr>
        <p:spPr>
          <a:xfrm>
            <a:off x="1320800" y="1981200"/>
            <a:ext cx="4724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7" name="Google Shape;247;p90"/>
          <p:cNvSpPr txBox="1">
            <a:spLocks noGrp="1"/>
          </p:cNvSpPr>
          <p:nvPr>
            <p:ph type="body" idx="2"/>
          </p:nvPr>
        </p:nvSpPr>
        <p:spPr>
          <a:xfrm>
            <a:off x="6248400" y="1981200"/>
            <a:ext cx="4724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8" name="Google Shape;248;p9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prstClr val="black">
                  <a:tint val="75000"/>
                </a:prstClr>
              </a:solidFill>
            </a:endParaRPr>
          </a:p>
        </p:txBody>
      </p:sp>
      <p:sp>
        <p:nvSpPr>
          <p:cNvPr id="249" name="Google Shape;249;p9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prstClr val="black">
                  <a:tint val="75000"/>
                </a:prstClr>
              </a:solidFill>
            </a:endParaRPr>
          </a:p>
        </p:txBody>
      </p:sp>
      <p:sp>
        <p:nvSpPr>
          <p:cNvPr id="250" name="Google Shape;250;p9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042134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3967-1229-5349-BE04-A6439A196E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261DB1-8995-784E-BE7D-576907A7A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883CC-FE74-B54B-A823-1868E07273AE}"/>
              </a:ext>
            </a:extLst>
          </p:cNvPr>
          <p:cNvSpPr>
            <a:spLocks noGrp="1"/>
          </p:cNvSpPr>
          <p:nvPr>
            <p:ph type="dt" sz="half" idx="10"/>
          </p:nvPr>
        </p:nvSpPr>
        <p:spPr/>
        <p:txBody>
          <a:bodyPr/>
          <a:lstStyle/>
          <a:p>
            <a:fld id="{C186D6BF-5ECE-B74A-BE59-BC9E6EED0973}" type="datetimeFigureOut">
              <a:rPr lang="en-US" smtClean="0">
                <a:solidFill>
                  <a:prstClr val="black">
                    <a:tint val="75000"/>
                  </a:prstClr>
                </a:solidFill>
              </a:rPr>
              <a:pPr/>
              <a:t>5/11/23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B4ACFF8-2471-EE45-94D6-DB6134899F8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4B985D2-AF5D-EB48-8AC2-7AF9009E82AA}"/>
              </a:ext>
            </a:extLst>
          </p:cNvPr>
          <p:cNvSpPr>
            <a:spLocks noGrp="1"/>
          </p:cNvSpPr>
          <p:nvPr>
            <p:ph type="sldNum" sz="quarter" idx="12"/>
          </p:nvPr>
        </p:nvSpPr>
        <p:spPr/>
        <p:txBody>
          <a:bodyPr/>
          <a:lstStyle/>
          <a:p>
            <a:fld id="{DADF5EF3-81F2-E944-B815-72C9242CCD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919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6920-0EBF-9544-BB45-B31D9B98EF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AC33F-548B-1B4F-83D2-C832F4EA2E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5B993-E7A5-F34D-BB52-E618F53D5A72}"/>
              </a:ext>
            </a:extLst>
          </p:cNvPr>
          <p:cNvSpPr>
            <a:spLocks noGrp="1"/>
          </p:cNvSpPr>
          <p:nvPr>
            <p:ph type="dt" sz="half" idx="10"/>
          </p:nvPr>
        </p:nvSpPr>
        <p:spPr/>
        <p:txBody>
          <a:bodyPr/>
          <a:lstStyle/>
          <a:p>
            <a:fld id="{C186D6BF-5ECE-B74A-BE59-BC9E6EED0973}" type="datetimeFigureOut">
              <a:rPr lang="en-US" smtClean="0">
                <a:solidFill>
                  <a:prstClr val="black">
                    <a:tint val="75000"/>
                  </a:prstClr>
                </a:solidFill>
              </a:rPr>
              <a:pPr/>
              <a:t>5/11/23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B4CA4C5-65C4-144E-8184-B44786DE89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18B3AB-E438-5645-84BB-121E9704E201}"/>
              </a:ext>
            </a:extLst>
          </p:cNvPr>
          <p:cNvSpPr>
            <a:spLocks noGrp="1"/>
          </p:cNvSpPr>
          <p:nvPr>
            <p:ph type="sldNum" sz="quarter" idx="12"/>
          </p:nvPr>
        </p:nvSpPr>
        <p:spPr/>
        <p:txBody>
          <a:bodyPr/>
          <a:lstStyle/>
          <a:p>
            <a:fld id="{DADF5EF3-81F2-E944-B815-72C9242CCD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90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87BD-04CF-834C-A735-5A94B2DBB2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A5E4EA-D8B6-1A45-BD0C-C103EE28E7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1C7236-F8FB-EE46-86C3-516325F81038}"/>
              </a:ext>
            </a:extLst>
          </p:cNvPr>
          <p:cNvSpPr>
            <a:spLocks noGrp="1"/>
          </p:cNvSpPr>
          <p:nvPr>
            <p:ph type="dt" sz="half" idx="10"/>
          </p:nvPr>
        </p:nvSpPr>
        <p:spPr/>
        <p:txBody>
          <a:bodyPr/>
          <a:lstStyle/>
          <a:p>
            <a:fld id="{C186D6BF-5ECE-B74A-BE59-BC9E6EED0973}" type="datetimeFigureOut">
              <a:rPr lang="en-US" smtClean="0">
                <a:solidFill>
                  <a:prstClr val="black">
                    <a:tint val="75000"/>
                  </a:prstClr>
                </a:solidFill>
              </a:rPr>
              <a:pPr/>
              <a:t>5/11/23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D8FD299-8D67-AF48-B404-16EB34F9D77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21F115C-23B9-1941-9B4B-63416B25B13F}"/>
              </a:ext>
            </a:extLst>
          </p:cNvPr>
          <p:cNvSpPr>
            <a:spLocks noGrp="1"/>
          </p:cNvSpPr>
          <p:nvPr>
            <p:ph type="sldNum" sz="quarter" idx="12"/>
          </p:nvPr>
        </p:nvSpPr>
        <p:spPr/>
        <p:txBody>
          <a:bodyPr/>
          <a:lstStyle/>
          <a:p>
            <a:fld id="{DADF5EF3-81F2-E944-B815-72C9242CCD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277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E32D-8777-B94C-AF61-0428CE2B83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6160D-6218-CF43-9E62-FD62BD5F44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1595B1-1888-B849-98AC-82C99B249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A8455F-E0DD-D84B-A5B7-AB1F548B50A1}"/>
              </a:ext>
            </a:extLst>
          </p:cNvPr>
          <p:cNvSpPr>
            <a:spLocks noGrp="1"/>
          </p:cNvSpPr>
          <p:nvPr>
            <p:ph type="dt" sz="half" idx="10"/>
          </p:nvPr>
        </p:nvSpPr>
        <p:spPr/>
        <p:txBody>
          <a:bodyPr/>
          <a:lstStyle/>
          <a:p>
            <a:fld id="{C186D6BF-5ECE-B74A-BE59-BC9E6EED0973}" type="datetimeFigureOut">
              <a:rPr lang="en-US" smtClean="0">
                <a:solidFill>
                  <a:prstClr val="black">
                    <a:tint val="75000"/>
                  </a:prstClr>
                </a:solidFill>
              </a:rPr>
              <a:pPr/>
              <a:t>5/11/23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A52A6E7-EF37-EB4C-B0E7-748F145D0B1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256B592-6E82-E344-B449-4554E2407640}"/>
              </a:ext>
            </a:extLst>
          </p:cNvPr>
          <p:cNvSpPr>
            <a:spLocks noGrp="1"/>
          </p:cNvSpPr>
          <p:nvPr>
            <p:ph type="sldNum" sz="quarter" idx="12"/>
          </p:nvPr>
        </p:nvSpPr>
        <p:spPr/>
        <p:txBody>
          <a:bodyPr/>
          <a:lstStyle/>
          <a:p>
            <a:fld id="{DADF5EF3-81F2-E944-B815-72C9242CCD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171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6259-62A5-5E4B-8FFC-8116F053AB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3223C9-4669-5843-8576-51D49F923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B97653-888F-B84D-9D86-6AF7762029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59F1E5-5713-F447-BC5D-49F598204E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6FB910-A8A0-054E-AAD5-B8B99B46A7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7C7BE-2CEF-0946-861F-43D2CCB32C1B}"/>
              </a:ext>
            </a:extLst>
          </p:cNvPr>
          <p:cNvSpPr>
            <a:spLocks noGrp="1"/>
          </p:cNvSpPr>
          <p:nvPr>
            <p:ph type="dt" sz="half" idx="10"/>
          </p:nvPr>
        </p:nvSpPr>
        <p:spPr/>
        <p:txBody>
          <a:bodyPr/>
          <a:lstStyle/>
          <a:p>
            <a:fld id="{C186D6BF-5ECE-B74A-BE59-BC9E6EED0973}" type="datetimeFigureOut">
              <a:rPr lang="en-US" smtClean="0">
                <a:solidFill>
                  <a:prstClr val="black">
                    <a:tint val="75000"/>
                  </a:prstClr>
                </a:solidFill>
              </a:rPr>
              <a:pPr/>
              <a:t>5/11/23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C8BBF15-93F5-4D48-8094-EF6718F7414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661AD11-F6AB-BE41-AF88-2CDB2209C922}"/>
              </a:ext>
            </a:extLst>
          </p:cNvPr>
          <p:cNvSpPr>
            <a:spLocks noGrp="1"/>
          </p:cNvSpPr>
          <p:nvPr>
            <p:ph type="sldNum" sz="quarter" idx="12"/>
          </p:nvPr>
        </p:nvSpPr>
        <p:spPr/>
        <p:txBody>
          <a:bodyPr/>
          <a:lstStyle/>
          <a:p>
            <a:fld id="{DADF5EF3-81F2-E944-B815-72C9242CCD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065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E32D-8777-B94C-AF61-0428CE2B83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6160D-6218-CF43-9E62-FD62BD5F44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1595B1-1888-B849-98AC-82C99B249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A8455F-E0DD-D84B-A5B7-AB1F548B50A1}"/>
              </a:ext>
            </a:extLst>
          </p:cNvPr>
          <p:cNvSpPr>
            <a:spLocks noGrp="1"/>
          </p:cNvSpPr>
          <p:nvPr>
            <p:ph type="dt" sz="half" idx="10"/>
          </p:nvPr>
        </p:nvSpPr>
        <p:spPr/>
        <p:txBody>
          <a:bodyPr/>
          <a:lstStyle/>
          <a:p>
            <a:fld id="{C186D6BF-5ECE-B74A-BE59-BC9E6EED0973}" type="datetimeFigureOut">
              <a:rPr lang="en-US" smtClean="0"/>
              <a:t>5/11/23</a:t>
            </a:fld>
            <a:endParaRPr lang="en-US"/>
          </a:p>
        </p:txBody>
      </p:sp>
      <p:sp>
        <p:nvSpPr>
          <p:cNvPr id="6" name="Footer Placeholder 5">
            <a:extLst>
              <a:ext uri="{FF2B5EF4-FFF2-40B4-BE49-F238E27FC236}">
                <a16:creationId xmlns:a16="http://schemas.microsoft.com/office/drawing/2014/main" id="{DA52A6E7-EF37-EB4C-B0E7-748F145D0B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56B592-6E82-E344-B449-4554E2407640}"/>
              </a:ext>
            </a:extLst>
          </p:cNvPr>
          <p:cNvSpPr>
            <a:spLocks noGrp="1"/>
          </p:cNvSpPr>
          <p:nvPr>
            <p:ph type="sldNum" sz="quarter" idx="12"/>
          </p:nvPr>
        </p:nvSpPr>
        <p:spPr/>
        <p:txBody>
          <a:bodyPr/>
          <a:lstStyle/>
          <a:p>
            <a:fld id="{DADF5EF3-81F2-E944-B815-72C9242CCDCB}" type="slidenum">
              <a:rPr lang="en-US" smtClean="0"/>
              <a:t>‹#›</a:t>
            </a:fld>
            <a:endParaRPr lang="en-US"/>
          </a:p>
        </p:txBody>
      </p:sp>
    </p:spTree>
    <p:extLst>
      <p:ext uri="{BB962C8B-B14F-4D97-AF65-F5344CB8AC3E}">
        <p14:creationId xmlns:p14="http://schemas.microsoft.com/office/powerpoint/2010/main" val="3536693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2F63-65A0-EB4F-8A40-66985104A1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72B588-40AF-884F-BD03-8FA5C4CB2630}"/>
              </a:ext>
            </a:extLst>
          </p:cNvPr>
          <p:cNvSpPr>
            <a:spLocks noGrp="1"/>
          </p:cNvSpPr>
          <p:nvPr>
            <p:ph type="dt" sz="half" idx="10"/>
          </p:nvPr>
        </p:nvSpPr>
        <p:spPr/>
        <p:txBody>
          <a:bodyPr/>
          <a:lstStyle/>
          <a:p>
            <a:fld id="{C186D6BF-5ECE-B74A-BE59-BC9E6EED0973}" type="datetimeFigureOut">
              <a:rPr lang="en-US" smtClean="0">
                <a:solidFill>
                  <a:prstClr val="black">
                    <a:tint val="75000"/>
                  </a:prstClr>
                </a:solidFill>
              </a:rPr>
              <a:pPr/>
              <a:t>5/11/23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3D0238E-A3EB-BF45-B441-A1D3E61CD6B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9A31FEC-7E3B-EA48-B849-55DF8D31490C}"/>
              </a:ext>
            </a:extLst>
          </p:cNvPr>
          <p:cNvSpPr>
            <a:spLocks noGrp="1"/>
          </p:cNvSpPr>
          <p:nvPr>
            <p:ph type="sldNum" sz="quarter" idx="12"/>
          </p:nvPr>
        </p:nvSpPr>
        <p:spPr/>
        <p:txBody>
          <a:bodyPr/>
          <a:lstStyle/>
          <a:p>
            <a:fld id="{DADF5EF3-81F2-E944-B815-72C9242CCD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167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4D6F07-ED14-864D-BAF2-7AFCA5CE2664}"/>
              </a:ext>
            </a:extLst>
          </p:cNvPr>
          <p:cNvSpPr>
            <a:spLocks noGrp="1"/>
          </p:cNvSpPr>
          <p:nvPr>
            <p:ph type="dt" sz="half" idx="10"/>
          </p:nvPr>
        </p:nvSpPr>
        <p:spPr/>
        <p:txBody>
          <a:bodyPr/>
          <a:lstStyle/>
          <a:p>
            <a:fld id="{C186D6BF-5ECE-B74A-BE59-BC9E6EED0973}" type="datetimeFigureOut">
              <a:rPr lang="en-US" smtClean="0">
                <a:solidFill>
                  <a:prstClr val="black">
                    <a:tint val="75000"/>
                  </a:prstClr>
                </a:solidFill>
              </a:rPr>
              <a:pPr/>
              <a:t>5/11/23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0A6FEF0-41CF-5B4E-A2A5-B039C28CA45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E4ABDEE-5BB5-1C42-B51C-2A1231055200}"/>
              </a:ext>
            </a:extLst>
          </p:cNvPr>
          <p:cNvSpPr>
            <a:spLocks noGrp="1"/>
          </p:cNvSpPr>
          <p:nvPr>
            <p:ph type="sldNum" sz="quarter" idx="12"/>
          </p:nvPr>
        </p:nvSpPr>
        <p:spPr/>
        <p:txBody>
          <a:bodyPr/>
          <a:lstStyle/>
          <a:p>
            <a:fld id="{DADF5EF3-81F2-E944-B815-72C9242CCD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162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F6BD-506D-C84A-8115-111ED57C98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5B3C22-824E-6E4F-BD56-D5AD8F35B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E9F019-2C10-D84B-84F1-D8B127D86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7F35FF-6E61-304D-8146-533BF38C1289}"/>
              </a:ext>
            </a:extLst>
          </p:cNvPr>
          <p:cNvSpPr>
            <a:spLocks noGrp="1"/>
          </p:cNvSpPr>
          <p:nvPr>
            <p:ph type="dt" sz="half" idx="10"/>
          </p:nvPr>
        </p:nvSpPr>
        <p:spPr/>
        <p:txBody>
          <a:bodyPr/>
          <a:lstStyle/>
          <a:p>
            <a:fld id="{C186D6BF-5ECE-B74A-BE59-BC9E6EED0973}" type="datetimeFigureOut">
              <a:rPr lang="en-US" smtClean="0">
                <a:solidFill>
                  <a:prstClr val="black">
                    <a:tint val="75000"/>
                  </a:prstClr>
                </a:solidFill>
              </a:rPr>
              <a:pPr/>
              <a:t>5/11/23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5C3436D-8229-F349-9337-98AEE15E8A3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59800BB-3943-9B4F-BC06-5523FA46B970}"/>
              </a:ext>
            </a:extLst>
          </p:cNvPr>
          <p:cNvSpPr>
            <a:spLocks noGrp="1"/>
          </p:cNvSpPr>
          <p:nvPr>
            <p:ph type="sldNum" sz="quarter" idx="12"/>
          </p:nvPr>
        </p:nvSpPr>
        <p:spPr/>
        <p:txBody>
          <a:bodyPr/>
          <a:lstStyle/>
          <a:p>
            <a:fld id="{DADF5EF3-81F2-E944-B815-72C9242CCD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235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36BC-1BAC-6C4F-B6E7-A06EDE6FC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F50511-810E-0B45-B215-1D1CA33773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8EEFB5-0B2D-5740-9C2E-FE94765A9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BD30D6-D68C-D842-BFE7-20B9B3CA9A50}"/>
              </a:ext>
            </a:extLst>
          </p:cNvPr>
          <p:cNvSpPr>
            <a:spLocks noGrp="1"/>
          </p:cNvSpPr>
          <p:nvPr>
            <p:ph type="dt" sz="half" idx="10"/>
          </p:nvPr>
        </p:nvSpPr>
        <p:spPr/>
        <p:txBody>
          <a:bodyPr/>
          <a:lstStyle/>
          <a:p>
            <a:fld id="{C186D6BF-5ECE-B74A-BE59-BC9E6EED0973}" type="datetimeFigureOut">
              <a:rPr lang="en-US" smtClean="0">
                <a:solidFill>
                  <a:prstClr val="black">
                    <a:tint val="75000"/>
                  </a:prstClr>
                </a:solidFill>
              </a:rPr>
              <a:pPr/>
              <a:t>5/11/23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42E6F9F-9290-3749-BDEF-98DA4158B0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6982D03-65C8-EC4C-884C-B39DC1835E90}"/>
              </a:ext>
            </a:extLst>
          </p:cNvPr>
          <p:cNvSpPr>
            <a:spLocks noGrp="1"/>
          </p:cNvSpPr>
          <p:nvPr>
            <p:ph type="sldNum" sz="quarter" idx="12"/>
          </p:nvPr>
        </p:nvSpPr>
        <p:spPr/>
        <p:txBody>
          <a:bodyPr/>
          <a:lstStyle/>
          <a:p>
            <a:fld id="{DADF5EF3-81F2-E944-B815-72C9242CCD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734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A511-32C9-FF41-BB28-378B716A42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976489-7FAA-134B-9176-23EC371DF9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A50A9-FEFF-7F49-9C3D-A780F3F784E2}"/>
              </a:ext>
            </a:extLst>
          </p:cNvPr>
          <p:cNvSpPr>
            <a:spLocks noGrp="1"/>
          </p:cNvSpPr>
          <p:nvPr>
            <p:ph type="dt" sz="half" idx="10"/>
          </p:nvPr>
        </p:nvSpPr>
        <p:spPr/>
        <p:txBody>
          <a:bodyPr/>
          <a:lstStyle/>
          <a:p>
            <a:fld id="{C186D6BF-5ECE-B74A-BE59-BC9E6EED0973}" type="datetimeFigureOut">
              <a:rPr lang="en-US" smtClean="0">
                <a:solidFill>
                  <a:prstClr val="black">
                    <a:tint val="75000"/>
                  </a:prstClr>
                </a:solidFill>
              </a:rPr>
              <a:pPr/>
              <a:t>5/11/23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F783586-F735-9743-9F69-9EE8B8F757B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7CC2935-50A0-814D-9DC0-7FEBBBF1E1FC}"/>
              </a:ext>
            </a:extLst>
          </p:cNvPr>
          <p:cNvSpPr>
            <a:spLocks noGrp="1"/>
          </p:cNvSpPr>
          <p:nvPr>
            <p:ph type="sldNum" sz="quarter" idx="12"/>
          </p:nvPr>
        </p:nvSpPr>
        <p:spPr/>
        <p:txBody>
          <a:bodyPr/>
          <a:lstStyle/>
          <a:p>
            <a:fld id="{DADF5EF3-81F2-E944-B815-72C9242CCD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63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0DC6C-119E-4743-9B0A-E965260450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96A52F-48B4-F241-8BF5-1F40761853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62419-DE6F-8648-B78A-EED7B60B62F4}"/>
              </a:ext>
            </a:extLst>
          </p:cNvPr>
          <p:cNvSpPr>
            <a:spLocks noGrp="1"/>
          </p:cNvSpPr>
          <p:nvPr>
            <p:ph type="dt" sz="half" idx="10"/>
          </p:nvPr>
        </p:nvSpPr>
        <p:spPr/>
        <p:txBody>
          <a:bodyPr/>
          <a:lstStyle/>
          <a:p>
            <a:fld id="{C186D6BF-5ECE-B74A-BE59-BC9E6EED0973}" type="datetimeFigureOut">
              <a:rPr lang="en-US" smtClean="0">
                <a:solidFill>
                  <a:prstClr val="black">
                    <a:tint val="75000"/>
                  </a:prstClr>
                </a:solidFill>
              </a:rPr>
              <a:pPr/>
              <a:t>5/11/23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E8F873-6137-E441-8D36-02E686DDCB2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D15295-070B-9D4C-8D07-5A1331B61ACD}"/>
              </a:ext>
            </a:extLst>
          </p:cNvPr>
          <p:cNvSpPr>
            <a:spLocks noGrp="1"/>
          </p:cNvSpPr>
          <p:nvPr>
            <p:ph type="sldNum" sz="quarter" idx="12"/>
          </p:nvPr>
        </p:nvSpPr>
        <p:spPr/>
        <p:txBody>
          <a:bodyPr/>
          <a:lstStyle/>
          <a:p>
            <a:fld id="{DADF5EF3-81F2-E944-B815-72C9242CCD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57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6259-62A5-5E4B-8FFC-8116F053AB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3223C9-4669-5843-8576-51D49F923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B97653-888F-B84D-9D86-6AF7762029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59F1E5-5713-F447-BC5D-49F598204E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6FB910-A8A0-054E-AAD5-B8B99B46A7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7C7BE-2CEF-0946-861F-43D2CCB32C1B}"/>
              </a:ext>
            </a:extLst>
          </p:cNvPr>
          <p:cNvSpPr>
            <a:spLocks noGrp="1"/>
          </p:cNvSpPr>
          <p:nvPr>
            <p:ph type="dt" sz="half" idx="10"/>
          </p:nvPr>
        </p:nvSpPr>
        <p:spPr/>
        <p:txBody>
          <a:bodyPr/>
          <a:lstStyle/>
          <a:p>
            <a:fld id="{C186D6BF-5ECE-B74A-BE59-BC9E6EED0973}" type="datetimeFigureOut">
              <a:rPr lang="en-US" smtClean="0"/>
              <a:t>5/11/23</a:t>
            </a:fld>
            <a:endParaRPr lang="en-US"/>
          </a:p>
        </p:txBody>
      </p:sp>
      <p:sp>
        <p:nvSpPr>
          <p:cNvPr id="8" name="Footer Placeholder 7">
            <a:extLst>
              <a:ext uri="{FF2B5EF4-FFF2-40B4-BE49-F238E27FC236}">
                <a16:creationId xmlns:a16="http://schemas.microsoft.com/office/drawing/2014/main" id="{6C8BBF15-93F5-4D48-8094-EF6718F741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61AD11-F6AB-BE41-AF88-2CDB2209C922}"/>
              </a:ext>
            </a:extLst>
          </p:cNvPr>
          <p:cNvSpPr>
            <a:spLocks noGrp="1"/>
          </p:cNvSpPr>
          <p:nvPr>
            <p:ph type="sldNum" sz="quarter" idx="12"/>
          </p:nvPr>
        </p:nvSpPr>
        <p:spPr/>
        <p:txBody>
          <a:bodyPr/>
          <a:lstStyle/>
          <a:p>
            <a:fld id="{DADF5EF3-81F2-E944-B815-72C9242CCDCB}" type="slidenum">
              <a:rPr lang="en-US" smtClean="0"/>
              <a:t>‹#›</a:t>
            </a:fld>
            <a:endParaRPr lang="en-US"/>
          </a:p>
        </p:txBody>
      </p:sp>
    </p:spTree>
    <p:extLst>
      <p:ext uri="{BB962C8B-B14F-4D97-AF65-F5344CB8AC3E}">
        <p14:creationId xmlns:p14="http://schemas.microsoft.com/office/powerpoint/2010/main" val="133747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2F63-65A0-EB4F-8A40-66985104A1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72B588-40AF-884F-BD03-8FA5C4CB2630}"/>
              </a:ext>
            </a:extLst>
          </p:cNvPr>
          <p:cNvSpPr>
            <a:spLocks noGrp="1"/>
          </p:cNvSpPr>
          <p:nvPr>
            <p:ph type="dt" sz="half" idx="10"/>
          </p:nvPr>
        </p:nvSpPr>
        <p:spPr/>
        <p:txBody>
          <a:bodyPr/>
          <a:lstStyle/>
          <a:p>
            <a:fld id="{C186D6BF-5ECE-B74A-BE59-BC9E6EED0973}" type="datetimeFigureOut">
              <a:rPr lang="en-US" smtClean="0"/>
              <a:t>5/11/23</a:t>
            </a:fld>
            <a:endParaRPr lang="en-US"/>
          </a:p>
        </p:txBody>
      </p:sp>
      <p:sp>
        <p:nvSpPr>
          <p:cNvPr id="4" name="Footer Placeholder 3">
            <a:extLst>
              <a:ext uri="{FF2B5EF4-FFF2-40B4-BE49-F238E27FC236}">
                <a16:creationId xmlns:a16="http://schemas.microsoft.com/office/drawing/2014/main" id="{D3D0238E-A3EB-BF45-B441-A1D3E61CD6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A31FEC-7E3B-EA48-B849-55DF8D31490C}"/>
              </a:ext>
            </a:extLst>
          </p:cNvPr>
          <p:cNvSpPr>
            <a:spLocks noGrp="1"/>
          </p:cNvSpPr>
          <p:nvPr>
            <p:ph type="sldNum" sz="quarter" idx="12"/>
          </p:nvPr>
        </p:nvSpPr>
        <p:spPr/>
        <p:txBody>
          <a:bodyPr/>
          <a:lstStyle/>
          <a:p>
            <a:fld id="{DADF5EF3-81F2-E944-B815-72C9242CCDCB}" type="slidenum">
              <a:rPr lang="en-US" smtClean="0"/>
              <a:t>‹#›</a:t>
            </a:fld>
            <a:endParaRPr lang="en-US"/>
          </a:p>
        </p:txBody>
      </p:sp>
    </p:spTree>
    <p:extLst>
      <p:ext uri="{BB962C8B-B14F-4D97-AF65-F5344CB8AC3E}">
        <p14:creationId xmlns:p14="http://schemas.microsoft.com/office/powerpoint/2010/main" val="346181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4D6F07-ED14-864D-BAF2-7AFCA5CE2664}"/>
              </a:ext>
            </a:extLst>
          </p:cNvPr>
          <p:cNvSpPr>
            <a:spLocks noGrp="1"/>
          </p:cNvSpPr>
          <p:nvPr>
            <p:ph type="dt" sz="half" idx="10"/>
          </p:nvPr>
        </p:nvSpPr>
        <p:spPr/>
        <p:txBody>
          <a:bodyPr/>
          <a:lstStyle/>
          <a:p>
            <a:fld id="{C186D6BF-5ECE-B74A-BE59-BC9E6EED0973}" type="datetimeFigureOut">
              <a:rPr lang="en-US" smtClean="0"/>
              <a:t>5/11/23</a:t>
            </a:fld>
            <a:endParaRPr lang="en-US"/>
          </a:p>
        </p:txBody>
      </p:sp>
      <p:sp>
        <p:nvSpPr>
          <p:cNvPr id="3" name="Footer Placeholder 2">
            <a:extLst>
              <a:ext uri="{FF2B5EF4-FFF2-40B4-BE49-F238E27FC236}">
                <a16:creationId xmlns:a16="http://schemas.microsoft.com/office/drawing/2014/main" id="{80A6FEF0-41CF-5B4E-A2A5-B039C28CA4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4ABDEE-5BB5-1C42-B51C-2A1231055200}"/>
              </a:ext>
            </a:extLst>
          </p:cNvPr>
          <p:cNvSpPr>
            <a:spLocks noGrp="1"/>
          </p:cNvSpPr>
          <p:nvPr>
            <p:ph type="sldNum" sz="quarter" idx="12"/>
          </p:nvPr>
        </p:nvSpPr>
        <p:spPr/>
        <p:txBody>
          <a:bodyPr/>
          <a:lstStyle/>
          <a:p>
            <a:fld id="{DADF5EF3-81F2-E944-B815-72C9242CCDCB}" type="slidenum">
              <a:rPr lang="en-US" smtClean="0"/>
              <a:t>‹#›</a:t>
            </a:fld>
            <a:endParaRPr lang="en-US"/>
          </a:p>
        </p:txBody>
      </p:sp>
    </p:spTree>
    <p:extLst>
      <p:ext uri="{BB962C8B-B14F-4D97-AF65-F5344CB8AC3E}">
        <p14:creationId xmlns:p14="http://schemas.microsoft.com/office/powerpoint/2010/main" val="12640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F6BD-506D-C84A-8115-111ED57C98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5B3C22-824E-6E4F-BD56-D5AD8F35B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E9F019-2C10-D84B-84F1-D8B127D86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7F35FF-6E61-304D-8146-533BF38C1289}"/>
              </a:ext>
            </a:extLst>
          </p:cNvPr>
          <p:cNvSpPr>
            <a:spLocks noGrp="1"/>
          </p:cNvSpPr>
          <p:nvPr>
            <p:ph type="dt" sz="half" idx="10"/>
          </p:nvPr>
        </p:nvSpPr>
        <p:spPr/>
        <p:txBody>
          <a:bodyPr/>
          <a:lstStyle/>
          <a:p>
            <a:fld id="{C186D6BF-5ECE-B74A-BE59-BC9E6EED0973}" type="datetimeFigureOut">
              <a:rPr lang="en-US" smtClean="0"/>
              <a:t>5/11/23</a:t>
            </a:fld>
            <a:endParaRPr lang="en-US"/>
          </a:p>
        </p:txBody>
      </p:sp>
      <p:sp>
        <p:nvSpPr>
          <p:cNvPr id="6" name="Footer Placeholder 5">
            <a:extLst>
              <a:ext uri="{FF2B5EF4-FFF2-40B4-BE49-F238E27FC236}">
                <a16:creationId xmlns:a16="http://schemas.microsoft.com/office/drawing/2014/main" id="{95C3436D-8229-F349-9337-98AEE15E8A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800BB-3943-9B4F-BC06-5523FA46B970}"/>
              </a:ext>
            </a:extLst>
          </p:cNvPr>
          <p:cNvSpPr>
            <a:spLocks noGrp="1"/>
          </p:cNvSpPr>
          <p:nvPr>
            <p:ph type="sldNum" sz="quarter" idx="12"/>
          </p:nvPr>
        </p:nvSpPr>
        <p:spPr/>
        <p:txBody>
          <a:bodyPr/>
          <a:lstStyle/>
          <a:p>
            <a:fld id="{DADF5EF3-81F2-E944-B815-72C9242CCDCB}" type="slidenum">
              <a:rPr lang="en-US" smtClean="0"/>
              <a:t>‹#›</a:t>
            </a:fld>
            <a:endParaRPr lang="en-US"/>
          </a:p>
        </p:txBody>
      </p:sp>
    </p:spTree>
    <p:extLst>
      <p:ext uri="{BB962C8B-B14F-4D97-AF65-F5344CB8AC3E}">
        <p14:creationId xmlns:p14="http://schemas.microsoft.com/office/powerpoint/2010/main" val="93676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36BC-1BAC-6C4F-B6E7-A06EDE6FC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F50511-810E-0B45-B215-1D1CA33773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8EEFB5-0B2D-5740-9C2E-FE94765A9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BD30D6-D68C-D842-BFE7-20B9B3CA9A50}"/>
              </a:ext>
            </a:extLst>
          </p:cNvPr>
          <p:cNvSpPr>
            <a:spLocks noGrp="1"/>
          </p:cNvSpPr>
          <p:nvPr>
            <p:ph type="dt" sz="half" idx="10"/>
          </p:nvPr>
        </p:nvSpPr>
        <p:spPr/>
        <p:txBody>
          <a:bodyPr/>
          <a:lstStyle/>
          <a:p>
            <a:fld id="{C186D6BF-5ECE-B74A-BE59-BC9E6EED0973}" type="datetimeFigureOut">
              <a:rPr lang="en-US" smtClean="0"/>
              <a:t>5/11/23</a:t>
            </a:fld>
            <a:endParaRPr lang="en-US"/>
          </a:p>
        </p:txBody>
      </p:sp>
      <p:sp>
        <p:nvSpPr>
          <p:cNvPr id="6" name="Footer Placeholder 5">
            <a:extLst>
              <a:ext uri="{FF2B5EF4-FFF2-40B4-BE49-F238E27FC236}">
                <a16:creationId xmlns:a16="http://schemas.microsoft.com/office/drawing/2014/main" id="{E42E6F9F-9290-3749-BDEF-98DA4158B0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82D03-65C8-EC4C-884C-B39DC1835E90}"/>
              </a:ext>
            </a:extLst>
          </p:cNvPr>
          <p:cNvSpPr>
            <a:spLocks noGrp="1"/>
          </p:cNvSpPr>
          <p:nvPr>
            <p:ph type="sldNum" sz="quarter" idx="12"/>
          </p:nvPr>
        </p:nvSpPr>
        <p:spPr/>
        <p:txBody>
          <a:bodyPr/>
          <a:lstStyle/>
          <a:p>
            <a:fld id="{DADF5EF3-81F2-E944-B815-72C9242CCDCB}" type="slidenum">
              <a:rPr lang="en-US" smtClean="0"/>
              <a:t>‹#›</a:t>
            </a:fld>
            <a:endParaRPr lang="en-US"/>
          </a:p>
        </p:txBody>
      </p:sp>
    </p:spTree>
    <p:extLst>
      <p:ext uri="{BB962C8B-B14F-4D97-AF65-F5344CB8AC3E}">
        <p14:creationId xmlns:p14="http://schemas.microsoft.com/office/powerpoint/2010/main" val="191742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DCCEBB-872C-174D-9341-04AA9C8A6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183297-5177-B64F-90E9-05942F725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2CA09-26A2-224E-8565-42529A1A5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6D6BF-5ECE-B74A-BE59-BC9E6EED0973}" type="datetimeFigureOut">
              <a:rPr lang="en-US" smtClean="0"/>
              <a:t>5/11/23</a:t>
            </a:fld>
            <a:endParaRPr lang="en-US"/>
          </a:p>
        </p:txBody>
      </p:sp>
      <p:sp>
        <p:nvSpPr>
          <p:cNvPr id="5" name="Footer Placeholder 4">
            <a:extLst>
              <a:ext uri="{FF2B5EF4-FFF2-40B4-BE49-F238E27FC236}">
                <a16:creationId xmlns:a16="http://schemas.microsoft.com/office/drawing/2014/main" id="{F2E4564D-D266-634B-AE36-CA7A64486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D08A7C-1EF7-7246-B934-C72AB5EDA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5EF3-81F2-E944-B815-72C9242CCDCB}" type="slidenum">
              <a:rPr lang="en-US" smtClean="0"/>
              <a:t>‹#›</a:t>
            </a:fld>
            <a:endParaRPr lang="en-US"/>
          </a:p>
        </p:txBody>
      </p:sp>
    </p:spTree>
    <p:extLst>
      <p:ext uri="{BB962C8B-B14F-4D97-AF65-F5344CB8AC3E}">
        <p14:creationId xmlns:p14="http://schemas.microsoft.com/office/powerpoint/2010/main" val="3282051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09CB4E-A5CE-DB49-BA88-164F9B438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7613EB-D335-3B4C-813D-DC58F94AA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6F965-B121-EE48-A779-CEF874D7B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49AC6-2149-407C-99DB-512053ED468D}" type="datetime1">
              <a:rPr lang="en-US" smtClean="0">
                <a:solidFill>
                  <a:prstClr val="black">
                    <a:tint val="75000"/>
                  </a:prstClr>
                </a:solidFill>
              </a:rPr>
              <a:pPr/>
              <a:t>5/11/23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20D208E-02E5-754B-8F82-ABCCCEA2B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Brain Links - BI 202, 2019</a:t>
            </a:r>
          </a:p>
        </p:txBody>
      </p:sp>
      <p:sp>
        <p:nvSpPr>
          <p:cNvPr id="6" name="Slide Number Placeholder 5">
            <a:extLst>
              <a:ext uri="{FF2B5EF4-FFF2-40B4-BE49-F238E27FC236}">
                <a16:creationId xmlns:a16="http://schemas.microsoft.com/office/drawing/2014/main" id="{796FFFE7-E011-7845-8305-871B85543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57CB5-E85C-6946-ABE0-20CB1F3FF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3240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62CE9-F254-4F97-8D5D-28AB787965D6}" type="datetimeFigureOut">
              <a:rPr lang="en-US" smtClean="0">
                <a:solidFill>
                  <a:prstClr val="black">
                    <a:tint val="75000"/>
                  </a:prstClr>
                </a:solidFill>
              </a:rPr>
              <a:pPr/>
              <a:t>5/11/23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8B077-CEC5-4A9A-8F8B-2FD06D3A8A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5996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DCCEBB-872C-174D-9341-04AA9C8A6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183297-5177-B64F-90E9-05942F725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2CA09-26A2-224E-8565-42529A1A5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6D6BF-5ECE-B74A-BE59-BC9E6EED0973}" type="datetimeFigureOut">
              <a:rPr lang="en-US" smtClean="0">
                <a:solidFill>
                  <a:prstClr val="black">
                    <a:tint val="75000"/>
                  </a:prstClr>
                </a:solidFill>
              </a:rPr>
              <a:pPr/>
              <a:t>5/11/23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E4564D-D266-634B-AE36-CA7A64486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2D08A7C-1EF7-7246-B934-C72AB5EDA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5EF3-81F2-E944-B815-72C9242CCD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4995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7.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5.jp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cbirt.org/sites/cbirt.org/files/resources/sample_iep_goals_for_students_with_tbi.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5.jp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jp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jpg"/></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jp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jp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jpeg"/><Relationship Id="rId7" Type="http://schemas.openxmlformats.org/officeDocument/2006/relationships/diagramLayout" Target="../diagrams/layout2.xml"/><Relationship Id="rId12"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image" Target="../media/image59.png"/><Relationship Id="rId5" Type="http://schemas.openxmlformats.org/officeDocument/2006/relationships/image" Target="../media/image5.jp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5.jp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63.jpeg"/><Relationship Id="rId4" Type="http://schemas.openxmlformats.org/officeDocument/2006/relationships/image" Target="../media/image5.jpg"/><Relationship Id="rId9" Type="http://schemas.microsoft.com/office/2007/relationships/diagramDrawing" Target="../diagrams/drawing3.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4.jpg"/><Relationship Id="rId5" Type="http://schemas.openxmlformats.org/officeDocument/2006/relationships/image" Target="../media/image5.jp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5.jp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5.jp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5.jp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12" Type="http://schemas.openxmlformats.org/officeDocument/2006/relationships/hyperlink" Target="https://bit.ly/2W5GCIK"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hyperlink" Target="http://www.tndisability.org/brain" TargetMode="External"/><Relationship Id="rId5" Type="http://schemas.openxmlformats.org/officeDocument/2006/relationships/hyperlink" Target="https://www.youtube.com/channel/UC5NeDDc1pzWyt0YKDHx015A/videos" TargetMode="External"/><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hyperlink" Target="https://bit.ly/2W5GCIK" TargetMode="External"/><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13" name="TextBox 12">
            <a:extLst>
              <a:ext uri="{FF2B5EF4-FFF2-40B4-BE49-F238E27FC236}">
                <a16:creationId xmlns:a16="http://schemas.microsoft.com/office/drawing/2014/main" id="{B123D268-E967-1241-9E08-A8CC418A7964}"/>
              </a:ext>
            </a:extLst>
          </p:cNvPr>
          <p:cNvSpPr txBox="1"/>
          <p:nvPr/>
        </p:nvSpPr>
        <p:spPr>
          <a:xfrm>
            <a:off x="2215342" y="3872051"/>
            <a:ext cx="5110367" cy="2090462"/>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06060"/>
                </a:solidFill>
                <a:effectLst/>
                <a:uLnTx/>
                <a:uFillTx/>
                <a:latin typeface="Lato" panose="020F0502020204030203" pitchFamily="34" charset="0"/>
                <a:ea typeface="Lato" panose="020F0502020204030203" pitchFamily="34" charset="0"/>
                <a:cs typeface="Lato"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0606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60606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ea typeface="Open Sans Light" panose="020B0306030504020204" pitchFamily="34" charset="0"/>
                <a:cs typeface="Open Sans Light" panose="020B0306030504020204" pitchFamily="34" charset="0"/>
              </a:rPr>
              <a:t>Wendy </a:t>
            </a:r>
            <a:r>
              <a:rPr kumimoji="0" lang="en-US" sz="2000" b="1" i="0" u="none" strike="noStrike" kern="1200" cap="none" spc="0" normalizeH="0" baseline="0" noProof="0" dirty="0" err="1">
                <a:ln>
                  <a:noFill/>
                </a:ln>
                <a:effectLst/>
                <a:uLnTx/>
                <a:uFillTx/>
                <a:ea typeface="Open Sans Light" panose="020B0306030504020204" pitchFamily="34" charset="0"/>
                <a:cs typeface="Open Sans Light" panose="020B0306030504020204" pitchFamily="34" charset="0"/>
              </a:rPr>
              <a:t>Ellmo</a:t>
            </a:r>
            <a:r>
              <a:rPr kumimoji="0" lang="en-US" sz="2000" b="1" i="0" u="none" strike="noStrike" kern="1200" cap="none" spc="0" normalizeH="0" baseline="0" noProof="0" dirty="0">
                <a:ln>
                  <a:noFill/>
                </a:ln>
                <a:effectLst/>
                <a:uLnTx/>
                <a:uFillTx/>
                <a:ea typeface="Open Sans Light" panose="020B0306030504020204" pitchFamily="34" charset="0"/>
                <a:cs typeface="Open Sans Light" panose="020B0306030504020204" pitchFamily="34" charset="0"/>
              </a:rPr>
              <a:t>, M.S., CCC-SLP, BCNCDS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ea typeface="Open Sans Light" panose="020B0306030504020204" pitchFamily="34" charset="0"/>
                <a:cs typeface="Open Sans Light" panose="020B0306030504020204" pitchFamily="34" charset="0"/>
              </a:rPr>
              <a:t>Brain Injury Specialist, Brain Links</a:t>
            </a:r>
          </a:p>
        </p:txBody>
      </p:sp>
      <p:pic>
        <p:nvPicPr>
          <p:cNvPr id="21" name="Picture 20">
            <a:extLst>
              <a:ext uri="{FF2B5EF4-FFF2-40B4-BE49-F238E27FC236}">
                <a16:creationId xmlns:a16="http://schemas.microsoft.com/office/drawing/2014/main" id="{BFBADFA8-BE3E-0F43-80FA-B08E0085B660}"/>
              </a:ext>
            </a:extLst>
          </p:cNvPr>
          <p:cNvPicPr>
            <a:picLocks noChangeAspect="1"/>
          </p:cNvPicPr>
          <p:nvPr/>
        </p:nvPicPr>
        <p:blipFill>
          <a:blip r:embed="rId6"/>
          <a:stretch>
            <a:fillRect/>
          </a:stretch>
        </p:blipFill>
        <p:spPr>
          <a:xfrm rot="16200000" flipH="1">
            <a:off x="-7204425" y="-2476779"/>
            <a:ext cx="11303321" cy="11090876"/>
          </a:xfrm>
          <a:prstGeom prst="rect">
            <a:avLst/>
          </a:prstGeom>
        </p:spPr>
      </p:pic>
      <p:pic>
        <p:nvPicPr>
          <p:cNvPr id="9" name="Picture 8">
            <a:extLst>
              <a:ext uri="{FF2B5EF4-FFF2-40B4-BE49-F238E27FC236}">
                <a16:creationId xmlns:a16="http://schemas.microsoft.com/office/drawing/2014/main" id="{99502207-907E-E748-8428-667C06D2CE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44379" y="4597303"/>
            <a:ext cx="3219472" cy="1872550"/>
          </a:xfrm>
          <a:prstGeom prst="rect">
            <a:avLst/>
          </a:prstGeom>
          <a:solidFill>
            <a:schemeClr val="bg1"/>
          </a:solidFill>
        </p:spPr>
      </p:pic>
      <p:sp>
        <p:nvSpPr>
          <p:cNvPr id="2" name="Rectangle 1"/>
          <p:cNvSpPr/>
          <p:nvPr/>
        </p:nvSpPr>
        <p:spPr>
          <a:xfrm>
            <a:off x="2215342" y="1657409"/>
            <a:ext cx="8875535" cy="144655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ea typeface="Open Sans Light" panose="020B0306030504020204" pitchFamily="34" charset="0"/>
                <a:cs typeface="Open Sans Light" panose="020B0306030504020204" pitchFamily="34" charset="0"/>
              </a:rPr>
              <a:t>Supporting</a:t>
            </a:r>
            <a:r>
              <a:rPr kumimoji="0" lang="en-US" sz="4400" b="1" i="0" u="none" strike="noStrike" kern="1200" cap="none" spc="0" normalizeH="0" noProof="0" dirty="0">
                <a:ln>
                  <a:noFill/>
                </a:ln>
                <a:effectLst/>
                <a:uLnTx/>
                <a:uFillTx/>
                <a:ea typeface="Open Sans Light" panose="020B0306030504020204" pitchFamily="34" charset="0"/>
                <a:cs typeface="Open Sans Light" panose="020B0306030504020204" pitchFamily="34" charset="0"/>
              </a:rPr>
              <a:t> Children with Cognitive Changes and Their Families</a:t>
            </a:r>
            <a:endParaRPr kumimoji="0" lang="en-US" sz="4400" b="1" i="0" u="none" strike="noStrike" kern="1200" cap="none" spc="0" normalizeH="0" baseline="0" noProof="0" dirty="0">
              <a:ln>
                <a:noFill/>
              </a:ln>
              <a:effectLst/>
              <a:uLnTx/>
              <a:uFillTx/>
              <a:ea typeface="Open Sans Light" panose="020B0306030504020204" pitchFamily="34" charset="0"/>
              <a:cs typeface="Open Sans Light" panose="020B0306030504020204" pitchFamily="34" charset="0"/>
            </a:endParaRPr>
          </a:p>
        </p:txBody>
      </p:sp>
      <p:sp>
        <p:nvSpPr>
          <p:cNvPr id="4" name="TextBox 3"/>
          <p:cNvSpPr txBox="1"/>
          <p:nvPr/>
        </p:nvSpPr>
        <p:spPr>
          <a:xfrm>
            <a:off x="2215342" y="3713377"/>
            <a:ext cx="7826373" cy="800219"/>
          </a:xfrm>
          <a:prstGeom prst="rect">
            <a:avLst/>
          </a:prstGeom>
          <a:noFill/>
        </p:spPr>
        <p:txBody>
          <a:bodyPr wrap="none" rtlCol="0">
            <a:spAutoFit/>
          </a:bodyPr>
          <a:lstStyle/>
          <a:p>
            <a:r>
              <a:rPr lang="en-US" sz="2800" b="1" dirty="0">
                <a:ea typeface="Open Sans Light" panose="020B0306030504020204" pitchFamily="34" charset="0"/>
                <a:cs typeface="Open Sans Light" panose="020B0306030504020204" pitchFamily="34" charset="0"/>
              </a:rPr>
              <a:t>Department of Child Services – Brain </a:t>
            </a:r>
            <a:r>
              <a:rPr lang="en-US" sz="2800" b="1">
                <a:ea typeface="Open Sans Light" panose="020B0306030504020204" pitchFamily="34" charset="0"/>
                <a:cs typeface="Open Sans Light" panose="020B0306030504020204" pitchFamily="34" charset="0"/>
              </a:rPr>
              <a:t>Links Webinar</a:t>
            </a:r>
            <a:endParaRPr lang="en-US" sz="2400" b="1" dirty="0">
              <a:ea typeface="Open Sans Light" panose="020B0306030504020204" pitchFamily="34" charset="0"/>
              <a:cs typeface="Open Sans Light" panose="020B0306030504020204" pitchFamily="34" charset="0"/>
            </a:endParaRPr>
          </a:p>
          <a:p>
            <a:endParaRPr lang="en-US" dirty="0"/>
          </a:p>
        </p:txBody>
      </p:sp>
      <p:sp>
        <p:nvSpPr>
          <p:cNvPr id="5" name="Rectangle 4"/>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258000744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39505" y="2658359"/>
            <a:ext cx="473206" cy="369332"/>
          </a:xfrm>
          <a:prstGeom prst="rect">
            <a:avLst/>
          </a:prstGeom>
          <a:noFill/>
        </p:spPr>
        <p:txBody>
          <a:bodyPr wrap="none" rtlCol="0">
            <a:spAutoFit/>
          </a:bodyPr>
          <a:lstStyle/>
          <a:p>
            <a:pPr marL="285750" indent="-285750">
              <a:buFontTx/>
              <a:buBlip>
                <a:blip r:embed="rId3"/>
              </a:buBlip>
              <a:defRPr/>
            </a:pPr>
            <a:endParaRPr lang="en-US" dirty="0">
              <a:solidFill>
                <a:prstClr val="black"/>
              </a:solidFill>
            </a:endParaRPr>
          </a:p>
        </p:txBody>
      </p:sp>
      <p:sp>
        <p:nvSpPr>
          <p:cNvPr id="4" name="Rectangle 3"/>
          <p:cNvSpPr/>
          <p:nvPr/>
        </p:nvSpPr>
        <p:spPr>
          <a:xfrm>
            <a:off x="1" y="455857"/>
            <a:ext cx="6033154" cy="1206631"/>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dirty="0">
                <a:solidFill>
                  <a:prstClr val="white"/>
                </a:solidFill>
                <a:ea typeface="Open Sans Light" panose="020B0604020202020204" charset="0"/>
                <a:cs typeface="Open Sans Light" panose="020B0604020202020204" charset="0"/>
              </a:rPr>
              <a:t>Executive Functions</a:t>
            </a:r>
          </a:p>
        </p:txBody>
      </p:sp>
      <p:sp>
        <p:nvSpPr>
          <p:cNvPr id="2" name="Rectangle 1"/>
          <p:cNvSpPr/>
          <p:nvPr/>
        </p:nvSpPr>
        <p:spPr>
          <a:xfrm>
            <a:off x="3974508" y="2658359"/>
            <a:ext cx="7951293" cy="2480166"/>
          </a:xfrm>
          <a:prstGeom prst="rect">
            <a:avLst/>
          </a:prstGeom>
          <a:solidFill>
            <a:schemeClr val="bg1"/>
          </a:solidFill>
        </p:spPr>
        <p:txBody>
          <a:bodyPr wrap="square">
            <a:spAutoFit/>
          </a:bodyPr>
          <a:lstStyle/>
          <a:p>
            <a:pPr marL="228600" indent="-228600">
              <a:lnSpc>
                <a:spcPct val="90000"/>
              </a:lnSpc>
              <a:spcBef>
                <a:spcPts val="1000"/>
              </a:spcBef>
              <a:buFont typeface="Arial" panose="020B0604020202020204" pitchFamily="34" charset="0"/>
              <a:buChar char="•"/>
              <a:defRPr/>
            </a:pPr>
            <a:r>
              <a:rPr lang="en-US" sz="2800" dirty="0">
                <a:solidFill>
                  <a:prstClr val="black"/>
                </a:solidFill>
                <a:ea typeface="Open Sans Semibold" panose="020B0706030804020204" pitchFamily="34" charset="0"/>
                <a:cs typeface="Open Sans Semibold" panose="020B0706030804020204" pitchFamily="34" charset="0"/>
              </a:rPr>
              <a:t>The brain skills you need to achieve a goal.</a:t>
            </a:r>
          </a:p>
          <a:p>
            <a:pPr marL="228600" indent="-228600">
              <a:lnSpc>
                <a:spcPct val="90000"/>
              </a:lnSpc>
              <a:spcBef>
                <a:spcPts val="1000"/>
              </a:spcBef>
              <a:buFont typeface="Arial" panose="020B0604020202020204" pitchFamily="34" charset="0"/>
              <a:buChar char="•"/>
              <a:defRPr/>
            </a:pPr>
            <a:r>
              <a:rPr lang="en-US" sz="2800" dirty="0">
                <a:solidFill>
                  <a:prstClr val="black"/>
                </a:solidFill>
                <a:ea typeface="Open Sans Semibold" panose="020B0706030804020204" pitchFamily="34" charset="0"/>
                <a:cs typeface="Open Sans Semibold" panose="020B0706030804020204" pitchFamily="34" charset="0"/>
              </a:rPr>
              <a:t>Includes higher order skills of </a:t>
            </a:r>
          </a:p>
          <a:p>
            <a:pPr>
              <a:lnSpc>
                <a:spcPct val="90000"/>
              </a:lnSpc>
              <a:spcBef>
                <a:spcPts val="1000"/>
              </a:spcBef>
              <a:defRPr/>
            </a:pPr>
            <a:endParaRPr lang="en-US" sz="600" dirty="0">
              <a:solidFill>
                <a:prstClr val="black"/>
              </a:solidFill>
              <a:ea typeface="Open Sans Semibold" panose="020B0706030804020204" pitchFamily="34" charset="0"/>
              <a:cs typeface="Open Sans Semibold" panose="020B0706030804020204" pitchFamily="34" charset="0"/>
            </a:endParaRPr>
          </a:p>
          <a:p>
            <a:pPr marL="685800" lvl="1" indent="-228600">
              <a:lnSpc>
                <a:spcPct val="90000"/>
              </a:lnSpc>
              <a:spcBef>
                <a:spcPts val="500"/>
              </a:spcBef>
              <a:buFont typeface="Arial" panose="020B0604020202020204" pitchFamily="34" charset="0"/>
              <a:buChar char="•"/>
              <a:defRPr/>
            </a:pPr>
            <a:r>
              <a:rPr lang="en-US" sz="2400" b="1" dirty="0">
                <a:solidFill>
                  <a:prstClr val="black"/>
                </a:solidFill>
                <a:ea typeface="Open Sans Semibold" panose="020B0706030804020204" pitchFamily="34" charset="0"/>
                <a:cs typeface="Open Sans Semibold" panose="020B0706030804020204" pitchFamily="34" charset="0"/>
              </a:rPr>
              <a:t>Initiation, planning, organization</a:t>
            </a:r>
          </a:p>
          <a:p>
            <a:pPr marL="685800" lvl="1" indent="-228600">
              <a:lnSpc>
                <a:spcPct val="90000"/>
              </a:lnSpc>
              <a:spcBef>
                <a:spcPts val="500"/>
              </a:spcBef>
              <a:buFont typeface="Arial" panose="020B0604020202020204" pitchFamily="34" charset="0"/>
              <a:buChar char="•"/>
              <a:defRPr/>
            </a:pPr>
            <a:r>
              <a:rPr lang="en-US" sz="2400" b="1" dirty="0">
                <a:solidFill>
                  <a:prstClr val="black"/>
                </a:solidFill>
                <a:ea typeface="Open Sans Semibold" panose="020B0706030804020204" pitchFamily="34" charset="0"/>
                <a:cs typeface="Open Sans Semibold" panose="020B0706030804020204" pitchFamily="34" charset="0"/>
              </a:rPr>
              <a:t>Impulse control</a:t>
            </a:r>
            <a:r>
              <a:rPr lang="en-US" sz="2400" dirty="0">
                <a:solidFill>
                  <a:prstClr val="black"/>
                </a:solidFill>
                <a:ea typeface="Open Sans Semibold" panose="020B0706030804020204" pitchFamily="34" charset="0"/>
                <a:cs typeface="Open Sans Semibold" panose="020B0706030804020204" pitchFamily="34" charset="0"/>
              </a:rPr>
              <a:t>, </a:t>
            </a:r>
            <a:r>
              <a:rPr lang="en-US" sz="2400" b="1" dirty="0">
                <a:solidFill>
                  <a:prstClr val="black"/>
                </a:solidFill>
                <a:ea typeface="Open Sans Semibold" panose="020B0706030804020204" pitchFamily="34" charset="0"/>
                <a:cs typeface="Open Sans Semibold" panose="020B0706030804020204" pitchFamily="34" charset="0"/>
              </a:rPr>
              <a:t>self-monitoring</a:t>
            </a:r>
            <a:endParaRPr lang="en-US" sz="2400" dirty="0">
              <a:solidFill>
                <a:prstClr val="black"/>
              </a:solidFill>
              <a:ea typeface="Open Sans Semibold" panose="020B0706030804020204" pitchFamily="34" charset="0"/>
              <a:cs typeface="Open Sans Semibold" panose="020B0706030804020204" pitchFamily="34" charset="0"/>
            </a:endParaRPr>
          </a:p>
          <a:p>
            <a:pPr marL="685800" lvl="1" indent="-228600">
              <a:lnSpc>
                <a:spcPct val="90000"/>
              </a:lnSpc>
              <a:spcBef>
                <a:spcPts val="500"/>
              </a:spcBef>
              <a:buFont typeface="Arial" panose="020B0604020202020204" pitchFamily="34" charset="0"/>
              <a:buChar char="•"/>
              <a:defRPr/>
            </a:pPr>
            <a:r>
              <a:rPr lang="en-US" sz="2400" dirty="0">
                <a:solidFill>
                  <a:prstClr val="black"/>
                </a:solidFill>
                <a:ea typeface="Open Sans Semibold" panose="020B0706030804020204" pitchFamily="34" charset="0"/>
                <a:cs typeface="Open Sans Semibold" panose="020B0706030804020204" pitchFamily="34" charset="0"/>
              </a:rPr>
              <a:t>The </a:t>
            </a:r>
            <a:r>
              <a:rPr lang="en-US" sz="2400" b="1" dirty="0">
                <a:solidFill>
                  <a:prstClr val="black"/>
                </a:solidFill>
                <a:ea typeface="Open Sans Semibold" panose="020B0706030804020204" pitchFamily="34" charset="0"/>
                <a:cs typeface="Open Sans Semibold" panose="020B0706030804020204" pitchFamily="34" charset="0"/>
              </a:rPr>
              <a:t>flexibility </a:t>
            </a:r>
            <a:r>
              <a:rPr lang="en-US" sz="2400" dirty="0">
                <a:solidFill>
                  <a:prstClr val="black"/>
                </a:solidFill>
                <a:ea typeface="Open Sans Semibold" panose="020B0706030804020204" pitchFamily="34" charset="0"/>
                <a:cs typeface="Open Sans Semibold" panose="020B0706030804020204" pitchFamily="34" charset="0"/>
              </a:rPr>
              <a:t>to change strategies as needed</a:t>
            </a:r>
          </a:p>
        </p:txBody>
      </p:sp>
      <p:pic>
        <p:nvPicPr>
          <p:cNvPr id="1026" name="Picture 2" descr="https://lh3.googleusercontent.com/-7t1dmZ1BCDY/Xqc-odTk8eI/AAAAAAAAApQ/1Mv2Yy8qd9gCQYnFXLVbm8gmz84WBHkbwCK8BGAsYHg/s0/2020-04-27.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847" y="2658359"/>
            <a:ext cx="3613608" cy="255964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80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3361"/>
            <a:ext cx="12192000" cy="7031752"/>
          </a:xfrm>
          <a:prstGeom prst="rect">
            <a:avLst/>
          </a:prstGeom>
        </p:spPr>
      </p:pic>
      <p:sp>
        <p:nvSpPr>
          <p:cNvPr id="4" name="Rectangle 3"/>
          <p:cNvSpPr/>
          <p:nvPr/>
        </p:nvSpPr>
        <p:spPr>
          <a:xfrm>
            <a:off x="-11740" y="43119"/>
            <a:ext cx="6991038" cy="983248"/>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ea typeface="Open Sans Light" panose="020B0604020202020204" charset="0"/>
                <a:cs typeface="Open Sans Light" panose="020B0604020202020204" charset="0"/>
              </a:rPr>
              <a:t>Awareness </a:t>
            </a:r>
          </a:p>
        </p:txBody>
      </p:sp>
      <p:sp>
        <p:nvSpPr>
          <p:cNvPr id="2" name="TextBox 1"/>
          <p:cNvSpPr txBox="1"/>
          <p:nvPr/>
        </p:nvSpPr>
        <p:spPr>
          <a:xfrm>
            <a:off x="589645" y="1278334"/>
            <a:ext cx="4635796" cy="523220"/>
          </a:xfrm>
          <a:prstGeom prst="rect">
            <a:avLst/>
          </a:prstGeom>
          <a:solidFill>
            <a:schemeClr val="bg1"/>
          </a:solidFill>
        </p:spPr>
        <p:txBody>
          <a:bodyPr wrap="square" rtlCol="0">
            <a:spAutoFit/>
          </a:bodyPr>
          <a:lstStyle/>
          <a:p>
            <a:pPr algn="ctr">
              <a:defRPr/>
            </a:pPr>
            <a:r>
              <a:rPr lang="en-US" sz="2800" b="1" dirty="0">
                <a:solidFill>
                  <a:prstClr val="black"/>
                </a:solidFill>
                <a:ea typeface="Open Sans Light" panose="020B0604020202020204" charset="0"/>
                <a:cs typeface="Open Sans Light" panose="020B0604020202020204" charset="0"/>
              </a:rPr>
              <a:t>Hierarchy of Self-Awareness</a:t>
            </a:r>
          </a:p>
        </p:txBody>
      </p:sp>
      <p:sp>
        <p:nvSpPr>
          <p:cNvPr id="16" name="TextBox 15"/>
          <p:cNvSpPr txBox="1"/>
          <p:nvPr/>
        </p:nvSpPr>
        <p:spPr>
          <a:xfrm>
            <a:off x="2053129" y="6072910"/>
            <a:ext cx="2155270" cy="461665"/>
          </a:xfrm>
          <a:prstGeom prst="rect">
            <a:avLst/>
          </a:prstGeom>
          <a:solidFill>
            <a:schemeClr val="bg1"/>
          </a:solidFill>
        </p:spPr>
        <p:txBody>
          <a:bodyPr wrap="none" rtlCol="0">
            <a:spAutoFit/>
          </a:bodyPr>
          <a:lstStyle/>
          <a:p>
            <a:r>
              <a:rPr lang="en-US" sz="2400" dirty="0">
                <a:solidFill>
                  <a:prstClr val="black"/>
                </a:solidFill>
                <a:ea typeface="Open Sans Light" panose="020B0604020202020204" charset="0"/>
                <a:cs typeface="Open Sans Light" panose="020B0604020202020204" charset="0"/>
              </a:rPr>
              <a:t>(No Awareness)</a:t>
            </a:r>
          </a:p>
        </p:txBody>
      </p:sp>
      <p:grpSp>
        <p:nvGrpSpPr>
          <p:cNvPr id="9" name="Group 8"/>
          <p:cNvGrpSpPr/>
          <p:nvPr/>
        </p:nvGrpSpPr>
        <p:grpSpPr>
          <a:xfrm>
            <a:off x="393005" y="1838770"/>
            <a:ext cx="5201463" cy="4144632"/>
            <a:chOff x="2934617" y="444675"/>
            <a:chExt cx="8423509" cy="5589867"/>
          </a:xfrm>
        </p:grpSpPr>
        <p:sp>
          <p:nvSpPr>
            <p:cNvPr id="5" name="Isosceles Triangle 4"/>
            <p:cNvSpPr/>
            <p:nvPr/>
          </p:nvSpPr>
          <p:spPr>
            <a:xfrm>
              <a:off x="2934617" y="444675"/>
              <a:ext cx="8423509" cy="5589867"/>
            </a:xfrm>
            <a:prstGeom prst="triangle">
              <a:avLst>
                <a:gd name="adj" fmla="val 49734"/>
              </a:avLst>
            </a:prstGeom>
            <a:solidFill>
              <a:srgbClr val="00A7A2"/>
            </a:solidFill>
            <a:ln>
              <a:solidFill>
                <a:schemeClr val="accent1"/>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a:p>
              <a:pPr algn="ctr"/>
              <a:endParaRPr lang="en-US" sz="2400" dirty="0">
                <a:solidFill>
                  <a:prstClr val="white"/>
                </a:solidFill>
              </a:endParaRPr>
            </a:p>
            <a:p>
              <a:pPr algn="ctr"/>
              <a:endParaRPr lang="en-US" sz="2400" dirty="0">
                <a:solidFill>
                  <a:prstClr val="black"/>
                </a:solidFill>
              </a:endParaRPr>
            </a:p>
            <a:p>
              <a:pPr algn="ctr"/>
              <a:r>
                <a:rPr lang="en-US" sz="2400" b="1" dirty="0">
                  <a:solidFill>
                    <a:prstClr val="white"/>
                  </a:solidFill>
                  <a:ea typeface="Open Sans Light" panose="020B0604020202020204" charset="0"/>
                  <a:cs typeface="Open Sans Light" panose="020B0604020202020204" charset="0"/>
                </a:rPr>
                <a:t>Intellectual</a:t>
              </a:r>
            </a:p>
          </p:txBody>
        </p:sp>
        <p:cxnSp>
          <p:nvCxnSpPr>
            <p:cNvPr id="7" name="Straight Connector 6"/>
            <p:cNvCxnSpPr/>
            <p:nvPr/>
          </p:nvCxnSpPr>
          <p:spPr>
            <a:xfrm flipV="1">
              <a:off x="4002554" y="4765877"/>
              <a:ext cx="6287633" cy="106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40491" y="3397350"/>
              <a:ext cx="42117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886173" y="3669184"/>
              <a:ext cx="2520402" cy="691211"/>
            </a:xfrm>
            <a:prstGeom prst="rect">
              <a:avLst/>
            </a:prstGeom>
            <a:noFill/>
          </p:spPr>
          <p:txBody>
            <a:bodyPr wrap="none" rtlCol="0">
              <a:spAutoFit/>
            </a:bodyPr>
            <a:lstStyle/>
            <a:p>
              <a:r>
                <a:rPr lang="en-US" sz="2400" b="1" dirty="0">
                  <a:solidFill>
                    <a:prstClr val="white"/>
                  </a:solidFill>
                  <a:ea typeface="Open Sans Light" panose="020B0604020202020204" charset="0"/>
                  <a:cs typeface="Open Sans Light" panose="020B0604020202020204" charset="0"/>
                </a:rPr>
                <a:t>Emergent</a:t>
              </a:r>
            </a:p>
          </p:txBody>
        </p:sp>
        <p:sp>
          <p:nvSpPr>
            <p:cNvPr id="19" name="TextBox 18"/>
            <p:cNvSpPr txBox="1"/>
            <p:nvPr/>
          </p:nvSpPr>
          <p:spPr>
            <a:xfrm>
              <a:off x="5800230" y="2324706"/>
              <a:ext cx="3136102" cy="691211"/>
            </a:xfrm>
            <a:prstGeom prst="rect">
              <a:avLst/>
            </a:prstGeom>
            <a:noFill/>
          </p:spPr>
          <p:txBody>
            <a:bodyPr wrap="none" rtlCol="0">
              <a:spAutoFit/>
            </a:bodyPr>
            <a:lstStyle/>
            <a:p>
              <a:r>
                <a:rPr lang="en-US" sz="2400" b="1" dirty="0">
                  <a:solidFill>
                    <a:prstClr val="white"/>
                  </a:solidFill>
                  <a:ea typeface="Open Sans Light" panose="020B0604020202020204" charset="0"/>
                  <a:cs typeface="Open Sans Light" panose="020B0604020202020204" charset="0"/>
                </a:rPr>
                <a:t>Anticipatory</a:t>
              </a:r>
            </a:p>
          </p:txBody>
        </p:sp>
      </p:grpSp>
      <p:sp>
        <p:nvSpPr>
          <p:cNvPr id="20" name="TextBox 19"/>
          <p:cNvSpPr txBox="1"/>
          <p:nvPr/>
        </p:nvSpPr>
        <p:spPr>
          <a:xfrm>
            <a:off x="4060631" y="6516515"/>
            <a:ext cx="2039213" cy="369332"/>
          </a:xfrm>
          <a:prstGeom prst="rect">
            <a:avLst/>
          </a:prstGeom>
          <a:noFill/>
        </p:spPr>
        <p:txBody>
          <a:bodyPr wrap="none" rtlCol="0">
            <a:spAutoFit/>
          </a:bodyPr>
          <a:lstStyle/>
          <a:p>
            <a:r>
              <a:rPr lang="en-US" dirty="0" err="1">
                <a:solidFill>
                  <a:prstClr val="black"/>
                </a:solidFill>
              </a:rPr>
              <a:t>Crosson</a:t>
            </a:r>
            <a:r>
              <a:rPr lang="en-US" dirty="0">
                <a:solidFill>
                  <a:prstClr val="black"/>
                </a:solidFill>
              </a:rPr>
              <a:t> et al, 1989</a:t>
            </a:r>
          </a:p>
        </p:txBody>
      </p:sp>
      <p:sp>
        <p:nvSpPr>
          <p:cNvPr id="11" name="TextBox 10"/>
          <p:cNvSpPr txBox="1"/>
          <p:nvPr/>
        </p:nvSpPr>
        <p:spPr>
          <a:xfrm>
            <a:off x="6235386" y="1324617"/>
            <a:ext cx="5535374" cy="5201424"/>
          </a:xfrm>
          <a:prstGeom prst="rect">
            <a:avLst/>
          </a:prstGeom>
          <a:solidFill>
            <a:schemeClr val="bg1"/>
          </a:solidFill>
        </p:spPr>
        <p:txBody>
          <a:bodyPr wrap="square" rtlCol="0">
            <a:spAutoFit/>
          </a:bodyPr>
          <a:lstStyle/>
          <a:p>
            <a:r>
              <a:rPr lang="en-US" sz="2400" b="1" dirty="0">
                <a:solidFill>
                  <a:prstClr val="black"/>
                </a:solidFill>
              </a:rPr>
              <a:t>Stop, Think and Plan, then Evaluate later</a:t>
            </a:r>
          </a:p>
          <a:p>
            <a:endParaRPr lang="en-US" sz="2000" dirty="0">
              <a:solidFill>
                <a:prstClr val="black"/>
              </a:solidFill>
            </a:endParaRPr>
          </a:p>
          <a:p>
            <a:pPr marL="457200" indent="-457200">
              <a:buFont typeface="Arial" panose="020B0604020202020204" pitchFamily="34" charset="0"/>
              <a:buChar char="•"/>
            </a:pPr>
            <a:r>
              <a:rPr lang="en-US" sz="2400" dirty="0">
                <a:solidFill>
                  <a:prstClr val="black"/>
                </a:solidFill>
              </a:rPr>
              <a:t>Ask leading questions: Will anything be difficult, do you have anything that could help you, Will you need my help…</a:t>
            </a:r>
          </a:p>
          <a:p>
            <a:pPr marL="457200" indent="-457200">
              <a:buFont typeface="Arial" panose="020B0604020202020204" pitchFamily="34" charset="0"/>
              <a:buChar char="•"/>
            </a:pPr>
            <a:r>
              <a:rPr lang="en-US" sz="2400" dirty="0">
                <a:solidFill>
                  <a:prstClr val="black"/>
                </a:solidFill>
              </a:rPr>
              <a:t>Make a plan with strategies in place for any anticipated problems</a:t>
            </a:r>
          </a:p>
          <a:p>
            <a:pPr marL="457200" indent="-457200">
              <a:buFont typeface="Arial" panose="020B0604020202020204" pitchFamily="34" charset="0"/>
              <a:buChar char="•"/>
            </a:pPr>
            <a:r>
              <a:rPr lang="en-US" sz="2400" dirty="0">
                <a:solidFill>
                  <a:prstClr val="black"/>
                </a:solidFill>
              </a:rPr>
              <a:t>Then during Evaluation: how did it go, could anything or anyone have helped to make it go better, what would you do differently next time…</a:t>
            </a:r>
          </a:p>
          <a:p>
            <a:pPr marL="457200" indent="-457200">
              <a:buFont typeface="Arial" panose="020B0604020202020204" pitchFamily="34" charset="0"/>
              <a:buChar char="•"/>
            </a:pPr>
            <a:r>
              <a:rPr lang="en-US" sz="2400" dirty="0">
                <a:solidFill>
                  <a:prstClr val="black"/>
                </a:solidFill>
              </a:rPr>
              <a:t>Give feedback gently, always with a way to make it better</a:t>
            </a:r>
          </a:p>
        </p:txBody>
      </p:sp>
      <p:cxnSp>
        <p:nvCxnSpPr>
          <p:cNvPr id="13" name="Straight Connector 12"/>
          <p:cNvCxnSpPr/>
          <p:nvPr/>
        </p:nvCxnSpPr>
        <p:spPr>
          <a:xfrm>
            <a:off x="5994960" y="1175657"/>
            <a:ext cx="0" cy="52515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18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76866"/>
            <a:ext cx="12249479" cy="7034866"/>
          </a:xfrm>
          <a:prstGeom prst="rect">
            <a:avLst/>
          </a:prstGeom>
        </p:spPr>
      </p:pic>
      <p:pic>
        <p:nvPicPr>
          <p:cNvPr id="2050" name="Picture 2" descr="https://image.shutterstock.com/image-photo/worried-young-man-holding-phone-260nw-1334147345.jpg"/>
          <p:cNvPicPr>
            <a:picLocks noChangeAspect="1" noChangeArrowheads="1"/>
          </p:cNvPicPr>
          <p:nvPr/>
        </p:nvPicPr>
        <p:blipFill rotWithShape="1">
          <a:blip r:embed="rId4">
            <a:extLst>
              <a:ext uri="{28A0092B-C50C-407E-A947-70E740481C1C}">
                <a14:useLocalDpi xmlns:a14="http://schemas.microsoft.com/office/drawing/2010/main"/>
              </a:ext>
            </a:extLst>
          </a:blip>
          <a:srcRect b="7657"/>
          <a:stretch/>
        </p:blipFill>
        <p:spPr bwMode="auto">
          <a:xfrm>
            <a:off x="211076" y="272184"/>
            <a:ext cx="3714750" cy="2614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AutoShape 4" descr="Image result for child falling down stairs"/>
          <p:cNvSpPr>
            <a:spLocks noChangeAspect="1" noChangeArrowheads="1"/>
          </p:cNvSpPr>
          <p:nvPr/>
        </p:nvSpPr>
        <p:spPr bwMode="auto">
          <a:xfrm>
            <a:off x="13566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 name="Picture 4"/>
          <p:cNvPicPr>
            <a:picLocks noChangeAspect="1"/>
          </p:cNvPicPr>
          <p:nvPr/>
        </p:nvPicPr>
        <p:blipFill rotWithShape="1">
          <a:blip r:embed="rId5"/>
          <a:srcRect l="7820"/>
          <a:stretch/>
        </p:blipFill>
        <p:spPr>
          <a:xfrm>
            <a:off x="8483770" y="264926"/>
            <a:ext cx="3651998" cy="2622971"/>
          </a:xfrm>
          <a:prstGeom prst="rect">
            <a:avLst/>
          </a:prstGeom>
          <a:ln>
            <a:solidFill>
              <a:schemeClr val="tx1"/>
            </a:solidFill>
          </a:ln>
        </p:spPr>
      </p:pic>
      <p:sp>
        <p:nvSpPr>
          <p:cNvPr id="6" name="TextBox 5"/>
          <p:cNvSpPr txBox="1"/>
          <p:nvPr/>
        </p:nvSpPr>
        <p:spPr>
          <a:xfrm>
            <a:off x="1099127" y="2909455"/>
            <a:ext cx="1801091"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7" name="TextBox 6"/>
          <p:cNvSpPr txBox="1"/>
          <p:nvPr/>
        </p:nvSpPr>
        <p:spPr>
          <a:xfrm>
            <a:off x="1483136" y="3086694"/>
            <a:ext cx="1275734" cy="584775"/>
          </a:xfrm>
          <a:prstGeom prst="rect">
            <a:avLst/>
          </a:prstGeom>
          <a:solidFill>
            <a:schemeClr val="bg1"/>
          </a:solidFill>
        </p:spPr>
        <p:txBody>
          <a:bodyPr wrap="none" rtlCol="0">
            <a:spAutoFit/>
          </a:bodyPr>
          <a:lstStyle/>
          <a:p>
            <a:pPr algn="ctr"/>
            <a:r>
              <a:rPr lang="en-US" sz="3200" b="1" dirty="0">
                <a:solidFill>
                  <a:prstClr val="black"/>
                </a:solidFill>
                <a:ea typeface="Open Sans Light" panose="020B0604020202020204" charset="0"/>
                <a:cs typeface="Open Sans Light" panose="020B0604020202020204" charset="0"/>
              </a:rPr>
              <a:t>Father</a:t>
            </a:r>
          </a:p>
        </p:txBody>
      </p:sp>
      <p:sp>
        <p:nvSpPr>
          <p:cNvPr id="8" name="TextBox 7"/>
          <p:cNvSpPr txBox="1"/>
          <p:nvPr/>
        </p:nvSpPr>
        <p:spPr>
          <a:xfrm>
            <a:off x="4859845" y="3086694"/>
            <a:ext cx="2755050" cy="892552"/>
          </a:xfrm>
          <a:prstGeom prst="rect">
            <a:avLst/>
          </a:prstGeom>
          <a:solidFill>
            <a:schemeClr val="bg1"/>
          </a:solidFill>
        </p:spPr>
        <p:txBody>
          <a:bodyPr wrap="none" rtlCol="0">
            <a:spAutoFit/>
          </a:bodyPr>
          <a:lstStyle/>
          <a:p>
            <a:pPr algn="ctr"/>
            <a:r>
              <a:rPr lang="en-US" sz="3200" b="1" dirty="0">
                <a:solidFill>
                  <a:prstClr val="black"/>
                </a:solidFill>
                <a:ea typeface="Open Sans Light" panose="020B0604020202020204" charset="0"/>
                <a:cs typeface="Open Sans Light" panose="020B0604020202020204" charset="0"/>
              </a:rPr>
              <a:t>Little Girl</a:t>
            </a:r>
          </a:p>
          <a:p>
            <a:endParaRPr lang="en-US" sz="2000" b="1" dirty="0">
              <a:solidFill>
                <a:prstClr val="black"/>
              </a:solidFill>
            </a:endParaRPr>
          </a:p>
        </p:txBody>
      </p:sp>
      <p:pic>
        <p:nvPicPr>
          <p:cNvPr id="9" name="Picture 8"/>
          <p:cNvPicPr>
            <a:picLocks noChangeAspect="1"/>
          </p:cNvPicPr>
          <p:nvPr/>
        </p:nvPicPr>
        <p:blipFill>
          <a:blip r:embed="rId6"/>
          <a:stretch>
            <a:fillRect/>
          </a:stretch>
        </p:blipFill>
        <p:spPr>
          <a:xfrm>
            <a:off x="4240349" y="261404"/>
            <a:ext cx="3957179" cy="2637271"/>
          </a:xfrm>
          <a:prstGeom prst="rect">
            <a:avLst/>
          </a:prstGeom>
          <a:ln>
            <a:solidFill>
              <a:schemeClr val="tx1"/>
            </a:solidFill>
          </a:ln>
        </p:spPr>
      </p:pic>
      <p:sp>
        <p:nvSpPr>
          <p:cNvPr id="10" name="TextBox 9"/>
          <p:cNvSpPr txBox="1"/>
          <p:nvPr/>
        </p:nvSpPr>
        <p:spPr>
          <a:xfrm>
            <a:off x="8484119" y="3086694"/>
            <a:ext cx="3641892" cy="584775"/>
          </a:xfrm>
          <a:prstGeom prst="rect">
            <a:avLst/>
          </a:prstGeom>
          <a:solidFill>
            <a:schemeClr val="bg1"/>
          </a:solidFill>
        </p:spPr>
        <p:txBody>
          <a:bodyPr wrap="square" rtlCol="0">
            <a:spAutoFit/>
          </a:bodyPr>
          <a:lstStyle/>
          <a:p>
            <a:pPr algn="ctr"/>
            <a:r>
              <a:rPr lang="en-US" sz="3200" b="1" dirty="0">
                <a:solidFill>
                  <a:prstClr val="black"/>
                </a:solidFill>
                <a:ea typeface="Open Sans Light" panose="020B0604020202020204" charset="0"/>
                <a:cs typeface="Open Sans Light" panose="020B0604020202020204" charset="0"/>
              </a:rPr>
              <a:t>Brother</a:t>
            </a:r>
          </a:p>
        </p:txBody>
      </p:sp>
      <p:sp>
        <p:nvSpPr>
          <p:cNvPr id="4" name="TextBox 3"/>
          <p:cNvSpPr txBox="1"/>
          <p:nvPr/>
        </p:nvSpPr>
        <p:spPr>
          <a:xfrm>
            <a:off x="792480" y="3877056"/>
            <a:ext cx="2731008" cy="2256626"/>
          </a:xfrm>
          <a:prstGeom prst="rect">
            <a:avLst/>
          </a:prstGeom>
          <a:solidFill>
            <a:schemeClr val="bg1"/>
          </a:solidFill>
        </p:spPr>
        <p:txBody>
          <a:bodyPr wrap="square" rtlCol="0">
            <a:spAutoFit/>
          </a:bodyPr>
          <a:lstStyle/>
          <a:p>
            <a:endParaRPr lang="en-US" dirty="0"/>
          </a:p>
        </p:txBody>
      </p:sp>
      <p:sp>
        <p:nvSpPr>
          <p:cNvPr id="12" name="Rectangle 11"/>
          <p:cNvSpPr/>
          <p:nvPr/>
        </p:nvSpPr>
        <p:spPr>
          <a:xfrm>
            <a:off x="295428" y="3877056"/>
            <a:ext cx="3651150" cy="1015663"/>
          </a:xfrm>
          <a:prstGeom prst="rect">
            <a:avLst/>
          </a:prstGeom>
        </p:spPr>
        <p:txBody>
          <a:bodyPr wrap="square">
            <a:spAutoFit/>
          </a:bodyPr>
          <a:lstStyle/>
          <a:p>
            <a:pPr marL="342900" lvl="0" indent="-342900">
              <a:buFont typeface="Arial" panose="020B0604020202020204" pitchFamily="34" charset="0"/>
              <a:buChar char="•"/>
            </a:pPr>
            <a:r>
              <a:rPr lang="en-US" sz="2000" b="1" dirty="0">
                <a:solidFill>
                  <a:prstClr val="black"/>
                </a:solidFill>
                <a:ea typeface="Open Sans Light" panose="020B0604020202020204" charset="0"/>
                <a:cs typeface="Open Sans Light" panose="020B0604020202020204" charset="0"/>
              </a:rPr>
              <a:t>Not aware he’s forgetting</a:t>
            </a:r>
          </a:p>
          <a:p>
            <a:pPr marL="342900" lvl="0" indent="-342900">
              <a:buFont typeface="Arial" panose="020B0604020202020204" pitchFamily="34" charset="0"/>
              <a:buChar char="•"/>
            </a:pPr>
            <a:r>
              <a:rPr lang="en-US" sz="2000" b="1" dirty="0">
                <a:solidFill>
                  <a:prstClr val="black"/>
                </a:solidFill>
                <a:ea typeface="Open Sans Light" panose="020B0604020202020204" charset="0"/>
                <a:cs typeface="Open Sans Light" panose="020B0604020202020204" charset="0"/>
              </a:rPr>
              <a:t>Not aware there’s a pattern of forgetting</a:t>
            </a:r>
          </a:p>
        </p:txBody>
      </p:sp>
      <p:sp>
        <p:nvSpPr>
          <p:cNvPr id="11" name="TextBox 10"/>
          <p:cNvSpPr txBox="1"/>
          <p:nvPr/>
        </p:nvSpPr>
        <p:spPr>
          <a:xfrm>
            <a:off x="4240349" y="3877056"/>
            <a:ext cx="3957179" cy="1938992"/>
          </a:xfrm>
          <a:prstGeom prst="rect">
            <a:avLst/>
          </a:prstGeom>
          <a:solidFill>
            <a:schemeClr val="bg1"/>
          </a:solidFill>
        </p:spPr>
        <p:txBody>
          <a:bodyPr wrap="square" rtlCol="0">
            <a:spAutoFit/>
          </a:bodyPr>
          <a:lstStyle/>
          <a:p>
            <a:pPr marL="342900" lvl="0" indent="-342900">
              <a:buFont typeface="Arial" panose="020B0604020202020204" pitchFamily="34" charset="0"/>
              <a:buChar char="•"/>
            </a:pPr>
            <a:r>
              <a:rPr lang="en-US" sz="2000" b="1" dirty="0">
                <a:solidFill>
                  <a:prstClr val="black"/>
                </a:solidFill>
                <a:ea typeface="Open Sans Light" panose="020B0604020202020204" charset="0"/>
                <a:cs typeface="Open Sans Light" panose="020B0604020202020204" charset="0"/>
              </a:rPr>
              <a:t>Doesn’t know why she’s not doing well in school</a:t>
            </a:r>
          </a:p>
          <a:p>
            <a:pPr marL="342900" lvl="0" indent="-342900">
              <a:buFont typeface="Arial" panose="020B0604020202020204" pitchFamily="34" charset="0"/>
              <a:buChar char="•"/>
            </a:pPr>
            <a:r>
              <a:rPr lang="en-US" sz="2000" b="1" dirty="0">
                <a:solidFill>
                  <a:prstClr val="black"/>
                </a:solidFill>
                <a:ea typeface="Open Sans Light" panose="020B0604020202020204" charset="0"/>
                <a:cs typeface="Open Sans Light" panose="020B0604020202020204" charset="0"/>
              </a:rPr>
              <a:t>Doesn’t know what to try to help herself</a:t>
            </a:r>
          </a:p>
          <a:p>
            <a:pPr marL="342900" lvl="0" indent="-342900">
              <a:buFont typeface="Arial" panose="020B0604020202020204" pitchFamily="34" charset="0"/>
              <a:buChar char="•"/>
            </a:pPr>
            <a:r>
              <a:rPr lang="en-US" sz="2000" b="1" dirty="0">
                <a:solidFill>
                  <a:prstClr val="black"/>
                </a:solidFill>
                <a:ea typeface="Open Sans Light" panose="020B0604020202020204" charset="0"/>
                <a:cs typeface="Open Sans Light" panose="020B0604020202020204" charset="0"/>
              </a:rPr>
              <a:t>What she thinks she knows is that she’s stupid</a:t>
            </a:r>
          </a:p>
        </p:txBody>
      </p:sp>
      <p:sp>
        <p:nvSpPr>
          <p:cNvPr id="13" name="TextBox 12"/>
          <p:cNvSpPr txBox="1"/>
          <p:nvPr/>
        </p:nvSpPr>
        <p:spPr>
          <a:xfrm>
            <a:off x="8528162" y="3877056"/>
            <a:ext cx="3511296" cy="1938992"/>
          </a:xfrm>
          <a:prstGeom prst="rect">
            <a:avLst/>
          </a:prstGeom>
          <a:solidFill>
            <a:schemeClr val="bg1"/>
          </a:solidFill>
        </p:spPr>
        <p:txBody>
          <a:bodyPr wrap="square" rtlCol="0">
            <a:spAutoFit/>
          </a:bodyPr>
          <a:lstStyle/>
          <a:p>
            <a:pPr marL="342900" lvl="0" indent="-342900">
              <a:buFont typeface="Arial" panose="020B0604020202020204" pitchFamily="34" charset="0"/>
              <a:buChar char="•"/>
            </a:pPr>
            <a:r>
              <a:rPr lang="en-US" sz="2000" b="1" dirty="0">
                <a:solidFill>
                  <a:prstClr val="black"/>
                </a:solidFill>
                <a:ea typeface="Open Sans Light" panose="020B0604020202020204" charset="0"/>
                <a:cs typeface="Open Sans Light" panose="020B0604020202020204" charset="0"/>
              </a:rPr>
              <a:t>Not aware he’s about to get angry/violent</a:t>
            </a:r>
          </a:p>
          <a:p>
            <a:pPr marL="342900" lvl="0" indent="-342900">
              <a:buFont typeface="Arial" panose="020B0604020202020204" pitchFamily="34" charset="0"/>
              <a:buChar char="•"/>
            </a:pPr>
            <a:r>
              <a:rPr lang="en-US" sz="2000" b="1" dirty="0">
                <a:solidFill>
                  <a:prstClr val="black"/>
                </a:solidFill>
                <a:ea typeface="Open Sans Light" panose="020B0604020202020204" charset="0"/>
                <a:cs typeface="Open Sans Light" panose="020B0604020202020204" charset="0"/>
              </a:rPr>
              <a:t>Doesn’t know what to try instead of violence</a:t>
            </a:r>
          </a:p>
          <a:p>
            <a:pPr marL="342900" lvl="0" indent="-342900">
              <a:buFont typeface="Arial" panose="020B0604020202020204" pitchFamily="34" charset="0"/>
              <a:buChar char="•"/>
            </a:pPr>
            <a:r>
              <a:rPr lang="en-US" sz="2000" b="1" dirty="0">
                <a:solidFill>
                  <a:prstClr val="black"/>
                </a:solidFill>
                <a:ea typeface="Open Sans Light" panose="020B0604020202020204" charset="0"/>
                <a:cs typeface="Open Sans Light" panose="020B0604020202020204" charset="0"/>
              </a:rPr>
              <a:t>Not aware there’s a pattern</a:t>
            </a:r>
          </a:p>
          <a:p>
            <a:pPr marL="342900" lvl="0" indent="-342900">
              <a:buFont typeface="Arial" panose="020B0604020202020204" pitchFamily="34" charset="0"/>
              <a:buChar char="•"/>
            </a:pPr>
            <a:r>
              <a:rPr lang="en-US" sz="2000" b="1" dirty="0">
                <a:solidFill>
                  <a:prstClr val="black"/>
                </a:solidFill>
                <a:ea typeface="Open Sans Light" panose="020B0604020202020204" charset="0"/>
                <a:cs typeface="Open Sans Light" panose="020B0604020202020204" charset="0"/>
              </a:rPr>
              <a:t>“She made me mad”</a:t>
            </a:r>
          </a:p>
        </p:txBody>
      </p:sp>
    </p:spTree>
    <p:extLst>
      <p:ext uri="{BB962C8B-B14F-4D97-AF65-F5344CB8AC3E}">
        <p14:creationId xmlns:p14="http://schemas.microsoft.com/office/powerpoint/2010/main" val="3126762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8738"/>
            <a:ext cx="5715000" cy="1195362"/>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ea typeface="Open Sans Light" panose="020B0604020202020204" charset="0"/>
                <a:cs typeface="Open Sans Light" panose="020B0604020202020204" charset="0"/>
              </a:rPr>
              <a:t>Metacognition</a:t>
            </a:r>
            <a:endPar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endParaRPr>
          </a:p>
        </p:txBody>
      </p:sp>
      <p:pic>
        <p:nvPicPr>
          <p:cNvPr id="4" name="Picture 3"/>
          <p:cNvPicPr>
            <a:picLocks noChangeAspect="1"/>
          </p:cNvPicPr>
          <p:nvPr/>
        </p:nvPicPr>
        <p:blipFill>
          <a:blip r:embed="rId5"/>
          <a:stretch>
            <a:fillRect/>
          </a:stretch>
        </p:blipFill>
        <p:spPr>
          <a:xfrm>
            <a:off x="7204301" y="2323797"/>
            <a:ext cx="3779385" cy="3599414"/>
          </a:xfrm>
          <a:prstGeom prst="rect">
            <a:avLst/>
          </a:prstGeom>
          <a:solidFill>
            <a:schemeClr val="bg1"/>
          </a:solidFill>
        </p:spPr>
      </p:pic>
      <p:sp>
        <p:nvSpPr>
          <p:cNvPr id="5" name="TextBox 4"/>
          <p:cNvSpPr txBox="1"/>
          <p:nvPr/>
        </p:nvSpPr>
        <p:spPr>
          <a:xfrm>
            <a:off x="1197428" y="2073584"/>
            <a:ext cx="4099712" cy="769441"/>
          </a:xfrm>
          <a:prstGeom prst="rect">
            <a:avLst/>
          </a:prstGeom>
          <a:solidFill>
            <a:schemeClr val="bg1"/>
          </a:solidFill>
        </p:spPr>
        <p:txBody>
          <a:bodyPr wrap="none" rtlCol="0">
            <a:spAutoFit/>
          </a:bodyPr>
          <a:lstStyle/>
          <a:p>
            <a:r>
              <a:rPr lang="en-US" sz="4400" dirty="0">
                <a:ea typeface="Open Sans Light" panose="020B0604020202020204" charset="0"/>
                <a:cs typeface="Open Sans Light" panose="020B0604020202020204" charset="0"/>
              </a:rPr>
              <a:t>The Greatest Gift</a:t>
            </a:r>
          </a:p>
        </p:txBody>
      </p:sp>
      <p:sp>
        <p:nvSpPr>
          <p:cNvPr id="7" name="TextBox 6"/>
          <p:cNvSpPr txBox="1"/>
          <p:nvPr/>
        </p:nvSpPr>
        <p:spPr>
          <a:xfrm>
            <a:off x="518650" y="3000119"/>
            <a:ext cx="6167001" cy="2677656"/>
          </a:xfrm>
          <a:prstGeom prst="rect">
            <a:avLst/>
          </a:prstGeom>
          <a:solidFill>
            <a:schemeClr val="bg1"/>
          </a:solidFill>
        </p:spPr>
        <p:txBody>
          <a:bodyPr wrap="square" rtlCol="0">
            <a:spAutoFit/>
          </a:bodyPr>
          <a:lstStyle/>
          <a:p>
            <a:r>
              <a:rPr lang="en-US" sz="2800" b="1" dirty="0">
                <a:ea typeface="Open Sans Light" panose="020B0604020202020204" charset="0"/>
                <a:cs typeface="Open Sans Light" panose="020B0604020202020204" charset="0"/>
              </a:rPr>
              <a:t>Helping someone to become aware of the way they think:</a:t>
            </a:r>
          </a:p>
          <a:p>
            <a:endParaRPr lang="en-US" sz="2800" b="1" dirty="0">
              <a:ea typeface="Open Sans Light" panose="020B0604020202020204" charset="0"/>
              <a:cs typeface="Open Sans Light" panose="020B0604020202020204" charset="0"/>
            </a:endParaRPr>
          </a:p>
          <a:p>
            <a:pPr marL="457200" indent="-457200">
              <a:buBlip>
                <a:blip r:embed="rId4"/>
              </a:buBlip>
            </a:pPr>
            <a:r>
              <a:rPr lang="en-US" sz="2800" dirty="0">
                <a:ea typeface="Open Sans Light" panose="020B0604020202020204" charset="0"/>
                <a:cs typeface="Open Sans Light" panose="020B0604020202020204" charset="0"/>
              </a:rPr>
              <a:t>Strengths</a:t>
            </a:r>
          </a:p>
          <a:p>
            <a:pPr marL="457200" indent="-457200">
              <a:buBlip>
                <a:blip r:embed="rId4"/>
              </a:buBlip>
            </a:pPr>
            <a:r>
              <a:rPr lang="en-US" sz="2800" dirty="0">
                <a:ea typeface="Open Sans Light" panose="020B0604020202020204" charset="0"/>
                <a:cs typeface="Open Sans Light" panose="020B0604020202020204" charset="0"/>
              </a:rPr>
              <a:t>Weaknesses</a:t>
            </a:r>
          </a:p>
          <a:p>
            <a:pPr marL="457200" indent="-457200">
              <a:buBlip>
                <a:blip r:embed="rId4"/>
              </a:buBlip>
            </a:pPr>
            <a:r>
              <a:rPr lang="en-US" sz="2800" dirty="0">
                <a:ea typeface="Open Sans Light" panose="020B0604020202020204" charset="0"/>
                <a:cs typeface="Open Sans Light" panose="020B0604020202020204" charset="0"/>
              </a:rPr>
              <a:t>Strategies/Tools</a:t>
            </a:r>
          </a:p>
        </p:txBody>
      </p:sp>
    </p:spTree>
    <p:extLst>
      <p:ext uri="{BB962C8B-B14F-4D97-AF65-F5344CB8AC3E}">
        <p14:creationId xmlns:p14="http://schemas.microsoft.com/office/powerpoint/2010/main" val="114743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5515"/>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272822"/>
            <a:ext cx="3585808" cy="2569102"/>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noProof="0" dirty="0">
              <a:solidFill>
                <a:schemeClr val="bg1"/>
              </a:solidFill>
              <a:latin typeface="Calibri" panose="020F0502020204030204"/>
            </a:endParaRPr>
          </a:p>
          <a:p>
            <a:pPr marL="571500" marR="0" lvl="0" indent="-5715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600" noProof="0" dirty="0">
                <a:solidFill>
                  <a:schemeClr val="bg1"/>
                </a:solidFill>
                <a:ea typeface="Open Sans Light" panose="020B0604020202020204" charset="0"/>
                <a:cs typeface="Open Sans Light" panose="020B0604020202020204" charset="0"/>
              </a:rPr>
              <a:t>Initiation</a:t>
            </a:r>
          </a:p>
          <a:p>
            <a:pPr marL="571500" marR="0" lvl="0" indent="-5715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600" dirty="0">
                <a:solidFill>
                  <a:schemeClr val="bg1"/>
                </a:solidFill>
                <a:ea typeface="Open Sans Light" panose="020B0604020202020204" charset="0"/>
                <a:cs typeface="Open Sans Light" panose="020B0604020202020204" charset="0"/>
              </a:rPr>
              <a:t>Planning</a:t>
            </a:r>
          </a:p>
          <a:p>
            <a:pPr marL="571500" marR="0" lvl="0" indent="-5715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600" noProof="0" dirty="0">
                <a:solidFill>
                  <a:schemeClr val="bg1"/>
                </a:solidFill>
                <a:ea typeface="Open Sans Light" panose="020B0604020202020204" charset="0"/>
                <a:cs typeface="Open Sans Light" panose="020B0604020202020204" charset="0"/>
              </a:rPr>
              <a:t>Organization</a:t>
            </a:r>
          </a:p>
          <a:p>
            <a:pPr marL="571500" marR="0" lvl="0" indent="-5715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600" dirty="0">
                <a:solidFill>
                  <a:schemeClr val="bg1"/>
                </a:solidFill>
                <a:ea typeface="Open Sans Light" panose="020B0604020202020204" charset="0"/>
                <a:cs typeface="Open Sans Light" panose="020B0604020202020204" charset="0"/>
              </a:rPr>
              <a:t>Completion</a:t>
            </a:r>
            <a:endParaRPr lang="en-US" sz="3600" noProof="0" dirty="0">
              <a:solidFill>
                <a:schemeClr val="bg1"/>
              </a:solidFill>
              <a:ea typeface="Open Sans Light" panose="020B0604020202020204" charset="0"/>
              <a:cs typeface="Open Sans Light"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Calibri" panose="020F0502020204030204"/>
            </a:endParaRPr>
          </a:p>
        </p:txBody>
      </p:sp>
      <p:sp>
        <p:nvSpPr>
          <p:cNvPr id="2" name="TextBox 1"/>
          <p:cNvSpPr txBox="1"/>
          <p:nvPr/>
        </p:nvSpPr>
        <p:spPr>
          <a:xfrm>
            <a:off x="3902299" y="2109613"/>
            <a:ext cx="5712718" cy="3908762"/>
          </a:xfrm>
          <a:prstGeom prst="rect">
            <a:avLst/>
          </a:prstGeom>
          <a:solidFill>
            <a:schemeClr val="bg1"/>
          </a:solidFill>
        </p:spPr>
        <p:txBody>
          <a:bodyPr wrap="none" rtlCol="0">
            <a:spAutoFit/>
          </a:bodyPr>
          <a:lstStyle/>
          <a:p>
            <a:r>
              <a:rPr lang="en-US" sz="3200" b="1" dirty="0"/>
              <a:t>Initiation</a:t>
            </a:r>
          </a:p>
          <a:p>
            <a:pPr marL="800100" lvl="1" indent="-342900">
              <a:buFont typeface="Arial" panose="020B0604020202020204" pitchFamily="34" charset="0"/>
              <a:buChar char="•"/>
            </a:pPr>
            <a:r>
              <a:rPr lang="en-US" sz="2000" dirty="0"/>
              <a:t>Make a schedule with clear start times</a:t>
            </a:r>
          </a:p>
          <a:p>
            <a:pPr marL="800100" lvl="1" indent="-342900">
              <a:buFont typeface="Arial" panose="020B0604020202020204" pitchFamily="34" charset="0"/>
              <a:buChar char="•"/>
            </a:pPr>
            <a:r>
              <a:rPr lang="en-US" sz="2000" dirty="0"/>
              <a:t>Use a timer or Alexa</a:t>
            </a:r>
          </a:p>
          <a:p>
            <a:pPr marL="800100" lvl="1" indent="-342900">
              <a:buFont typeface="Arial" panose="020B0604020202020204" pitchFamily="34" charset="0"/>
              <a:buChar char="•"/>
            </a:pPr>
            <a:r>
              <a:rPr lang="en-US" sz="2000" dirty="0"/>
              <a:t>Get agreement to remind them when to start</a:t>
            </a:r>
          </a:p>
          <a:p>
            <a:pPr marL="800100" lvl="1" indent="-342900">
              <a:buFont typeface="Arial" panose="020B0604020202020204" pitchFamily="34" charset="0"/>
              <a:buChar char="•"/>
            </a:pPr>
            <a:r>
              <a:rPr lang="en-US" sz="2000" dirty="0"/>
              <a:t>Follow a routine</a:t>
            </a:r>
          </a:p>
          <a:p>
            <a:endParaRPr lang="en-US" sz="2400" dirty="0"/>
          </a:p>
          <a:p>
            <a:r>
              <a:rPr lang="en-US" sz="3200" b="1" dirty="0"/>
              <a:t>Planning</a:t>
            </a:r>
          </a:p>
          <a:p>
            <a:pPr marL="800100" lvl="1" indent="-342900">
              <a:buFont typeface="Arial" panose="020B0604020202020204" pitchFamily="34" charset="0"/>
              <a:buChar char="•"/>
            </a:pPr>
            <a:r>
              <a:rPr lang="en-US" sz="2000" dirty="0"/>
              <a:t>Use a planner or wall calendar</a:t>
            </a:r>
          </a:p>
          <a:p>
            <a:pPr marL="800100" lvl="1" indent="-342900">
              <a:buFont typeface="Arial" panose="020B0604020202020204" pitchFamily="34" charset="0"/>
              <a:buChar char="•"/>
            </a:pPr>
            <a:r>
              <a:rPr lang="en-US" sz="2000" dirty="0"/>
              <a:t>Write down steps with a check-off</a:t>
            </a:r>
          </a:p>
          <a:p>
            <a:pPr marL="800100" lvl="1" indent="-342900">
              <a:buFont typeface="Arial" panose="020B0604020202020204" pitchFamily="34" charset="0"/>
              <a:buChar char="•"/>
            </a:pPr>
            <a:r>
              <a:rPr lang="en-US" sz="2000" dirty="0"/>
              <a:t>Routinely consult the plan</a:t>
            </a:r>
          </a:p>
          <a:p>
            <a:pPr marL="800100" lvl="1" indent="-342900">
              <a:buFont typeface="Arial" panose="020B0604020202020204" pitchFamily="34" charset="0"/>
              <a:buChar char="•"/>
            </a:pPr>
            <a:r>
              <a:rPr lang="en-US" sz="2000" dirty="0"/>
              <a:t>Use drawings or pictures if helpful</a:t>
            </a:r>
          </a:p>
        </p:txBody>
      </p:sp>
      <p:pic>
        <p:nvPicPr>
          <p:cNvPr id="1026" name="Picture 2" descr="Cranium, Head, Human, Male, Man, Peop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877691" y="272822"/>
            <a:ext cx="2416628" cy="266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70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3964500" y="964797"/>
            <a:ext cx="6155981" cy="4585871"/>
          </a:xfrm>
          <a:prstGeom prst="rect">
            <a:avLst/>
          </a:prstGeom>
          <a:solidFill>
            <a:schemeClr val="bg1"/>
          </a:solidFill>
        </p:spPr>
        <p:txBody>
          <a:bodyPr wrap="none" rtlCol="0">
            <a:spAutoFit/>
          </a:bodyPr>
          <a:lstStyle/>
          <a:p>
            <a:r>
              <a:rPr lang="en-US" sz="3200" b="1" dirty="0"/>
              <a:t>Organization</a:t>
            </a:r>
          </a:p>
          <a:p>
            <a:pPr marL="800100" lvl="1" indent="-342900">
              <a:buFont typeface="Arial" panose="020B0604020202020204" pitchFamily="34" charset="0"/>
              <a:buChar char="•"/>
            </a:pPr>
            <a:r>
              <a:rPr lang="en-US" sz="2000" dirty="0"/>
              <a:t>See above</a:t>
            </a:r>
          </a:p>
          <a:p>
            <a:pPr marL="800100" lvl="1" indent="-342900">
              <a:buFont typeface="Arial" panose="020B0604020202020204" pitchFamily="34" charset="0"/>
              <a:buChar char="•"/>
            </a:pPr>
            <a:r>
              <a:rPr lang="en-US" sz="2000" dirty="0"/>
              <a:t>Everything has a place and is put back in it’s place</a:t>
            </a:r>
          </a:p>
          <a:p>
            <a:pPr marL="800100" lvl="1" indent="-342900">
              <a:buFont typeface="Arial" panose="020B0604020202020204" pitchFamily="34" charset="0"/>
              <a:buChar char="•"/>
            </a:pPr>
            <a:r>
              <a:rPr lang="en-US" sz="2000" dirty="0"/>
              <a:t>Color coding</a:t>
            </a:r>
          </a:p>
          <a:p>
            <a:pPr marL="800100" lvl="1" indent="-342900">
              <a:buFont typeface="Arial" panose="020B0604020202020204" pitchFamily="34" charset="0"/>
              <a:buChar char="•"/>
            </a:pPr>
            <a:r>
              <a:rPr lang="en-US" sz="2000" dirty="0"/>
              <a:t>Categories</a:t>
            </a:r>
          </a:p>
          <a:p>
            <a:pPr marL="800100" lvl="1" indent="-342900">
              <a:buFont typeface="Arial" panose="020B0604020202020204" pitchFamily="34" charset="0"/>
              <a:buChar char="•"/>
            </a:pPr>
            <a:r>
              <a:rPr lang="en-US" sz="2000" dirty="0"/>
              <a:t>Pictures to show what goes where</a:t>
            </a:r>
          </a:p>
          <a:p>
            <a:pPr marL="800100" lvl="1" indent="-342900">
              <a:buFont typeface="Arial" panose="020B0604020202020204" pitchFamily="34" charset="0"/>
              <a:buChar char="•"/>
            </a:pPr>
            <a:r>
              <a:rPr lang="en-US" sz="2000" dirty="0"/>
              <a:t>Write all the steps down, then put in right order</a:t>
            </a:r>
          </a:p>
          <a:p>
            <a:pPr lvl="1"/>
            <a:endParaRPr lang="en-US" sz="2400" dirty="0"/>
          </a:p>
          <a:p>
            <a:r>
              <a:rPr lang="en-US" sz="3200" b="1" dirty="0"/>
              <a:t>Completion</a:t>
            </a:r>
          </a:p>
          <a:p>
            <a:pPr marL="800100" lvl="1" indent="-342900">
              <a:buFont typeface="Arial" panose="020B0604020202020204" pitchFamily="34" charset="0"/>
              <a:buChar char="•"/>
            </a:pPr>
            <a:r>
              <a:rPr lang="en-US" sz="2000" dirty="0"/>
              <a:t>Check off all steps</a:t>
            </a:r>
          </a:p>
          <a:p>
            <a:pPr marL="800100" lvl="1" indent="-342900">
              <a:buFont typeface="Arial" panose="020B0604020202020204" pitchFamily="34" charset="0"/>
              <a:buChar char="•"/>
            </a:pPr>
            <a:r>
              <a:rPr lang="en-US" sz="2000" dirty="0"/>
              <a:t>Photo of what done looks like</a:t>
            </a:r>
          </a:p>
          <a:p>
            <a:pPr marL="800100" lvl="1" indent="-342900">
              <a:buFont typeface="Arial" panose="020B0604020202020204" pitchFamily="34" charset="0"/>
              <a:buChar char="•"/>
            </a:pPr>
            <a:r>
              <a:rPr lang="en-US" sz="2000" dirty="0"/>
              <a:t>Cues to keep going</a:t>
            </a:r>
          </a:p>
          <a:p>
            <a:endParaRPr lang="en-US" sz="2400" dirty="0"/>
          </a:p>
        </p:txBody>
      </p:sp>
      <p:pic>
        <p:nvPicPr>
          <p:cNvPr id="1026" name="Picture 2" descr="Cranium, Head, Human, Male, Man, Peop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83848" y="3816220"/>
            <a:ext cx="2492805" cy="27517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AA0BE6F-1913-4149-8AB7-55C004DEDC05}"/>
              </a:ext>
            </a:extLst>
          </p:cNvPr>
          <p:cNvSpPr/>
          <p:nvPr/>
        </p:nvSpPr>
        <p:spPr>
          <a:xfrm>
            <a:off x="0" y="273923"/>
            <a:ext cx="3585808" cy="2569102"/>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noProof="0" dirty="0">
              <a:solidFill>
                <a:schemeClr val="bg1"/>
              </a:solidFill>
              <a:latin typeface="Calibri" panose="020F0502020204030204"/>
            </a:endParaRPr>
          </a:p>
          <a:p>
            <a:pPr marL="571500" marR="0" lvl="0" indent="-5715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600" noProof="0" dirty="0">
                <a:solidFill>
                  <a:schemeClr val="bg1"/>
                </a:solidFill>
                <a:ea typeface="Open Sans Light" panose="020B0604020202020204" charset="0"/>
                <a:cs typeface="Open Sans Light" panose="020B0604020202020204" charset="0"/>
              </a:rPr>
              <a:t>Initiation</a:t>
            </a:r>
          </a:p>
          <a:p>
            <a:pPr marL="571500" marR="0" lvl="0" indent="-5715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600" dirty="0">
                <a:solidFill>
                  <a:schemeClr val="bg1"/>
                </a:solidFill>
                <a:ea typeface="Open Sans Light" panose="020B0604020202020204" charset="0"/>
                <a:cs typeface="Open Sans Light" panose="020B0604020202020204" charset="0"/>
              </a:rPr>
              <a:t>Planning</a:t>
            </a:r>
          </a:p>
          <a:p>
            <a:pPr marL="571500" marR="0" lvl="0" indent="-5715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600" noProof="0" dirty="0">
                <a:solidFill>
                  <a:schemeClr val="bg1"/>
                </a:solidFill>
                <a:ea typeface="Open Sans Light" panose="020B0604020202020204" charset="0"/>
                <a:cs typeface="Open Sans Light" panose="020B0604020202020204" charset="0"/>
              </a:rPr>
              <a:t>Organization</a:t>
            </a:r>
          </a:p>
          <a:p>
            <a:pPr marL="571500" marR="0" lvl="0" indent="-5715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600" dirty="0">
                <a:solidFill>
                  <a:schemeClr val="bg1"/>
                </a:solidFill>
                <a:ea typeface="Open Sans Light" panose="020B0604020202020204" charset="0"/>
                <a:cs typeface="Open Sans Light" panose="020B0604020202020204" charset="0"/>
              </a:rPr>
              <a:t>Completion</a:t>
            </a:r>
            <a:endParaRPr lang="en-US" sz="3600" noProof="0" dirty="0">
              <a:solidFill>
                <a:schemeClr val="bg1"/>
              </a:solidFill>
              <a:ea typeface="Open Sans Light" panose="020B0604020202020204" charset="0"/>
              <a:cs typeface="Open Sans Light"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Calibri" panose="020F0502020204030204"/>
            </a:endParaRPr>
          </a:p>
        </p:txBody>
      </p:sp>
      <p:sp>
        <p:nvSpPr>
          <p:cNvPr id="4" name="TextBox 3"/>
          <p:cNvSpPr txBox="1"/>
          <p:nvPr/>
        </p:nvSpPr>
        <p:spPr>
          <a:xfrm>
            <a:off x="1210051" y="5920413"/>
            <a:ext cx="7623544" cy="584775"/>
          </a:xfrm>
          <a:prstGeom prst="rect">
            <a:avLst/>
          </a:prstGeom>
          <a:noFill/>
        </p:spPr>
        <p:txBody>
          <a:bodyPr wrap="square" rtlCol="0">
            <a:spAutoFit/>
          </a:bodyPr>
          <a:lstStyle/>
          <a:p>
            <a:r>
              <a:rPr lang="en-US" sz="3200" b="1" dirty="0">
                <a:solidFill>
                  <a:srgbClr val="C00000"/>
                </a:solidFill>
              </a:rPr>
              <a:t>Charlie’s daily tasks didn’t get done… Why?</a:t>
            </a:r>
          </a:p>
        </p:txBody>
      </p:sp>
    </p:spTree>
    <p:extLst>
      <p:ext uri="{BB962C8B-B14F-4D97-AF65-F5344CB8AC3E}">
        <p14:creationId xmlns:p14="http://schemas.microsoft.com/office/powerpoint/2010/main" val="130457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6933"/>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indent="-285750">
              <a:buFontTx/>
              <a:buBlip>
                <a:blip r:embed="rId4"/>
              </a:buBlip>
              <a:defRPr/>
            </a:pPr>
            <a:endParaRPr lang="en-US" dirty="0">
              <a:solidFill>
                <a:prstClr val="black"/>
              </a:solidFill>
            </a:endParaRPr>
          </a:p>
        </p:txBody>
      </p:sp>
      <p:sp>
        <p:nvSpPr>
          <p:cNvPr id="6" name="Rectangle 5">
            <a:extLst>
              <a:ext uri="{FF2B5EF4-FFF2-40B4-BE49-F238E27FC236}">
                <a16:creationId xmlns:a16="http://schemas.microsoft.com/office/drawing/2014/main" id="{9AA0BE6F-1913-4149-8AB7-55C004DEDC05}"/>
              </a:ext>
            </a:extLst>
          </p:cNvPr>
          <p:cNvSpPr/>
          <p:nvPr/>
        </p:nvSpPr>
        <p:spPr>
          <a:xfrm>
            <a:off x="1" y="209105"/>
            <a:ext cx="5159828" cy="2020912"/>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prstClr val="white"/>
                </a:solidFill>
                <a:ea typeface="Open Sans Light" panose="020B0604020202020204" charset="0"/>
                <a:cs typeface="Open Sans Light" panose="020B0604020202020204" charset="0"/>
              </a:rPr>
              <a:t>Flexibility</a:t>
            </a:r>
          </a:p>
          <a:p>
            <a:pPr algn="ctr">
              <a:defRPr/>
            </a:pPr>
            <a:r>
              <a:rPr lang="en-US" sz="4400" dirty="0">
                <a:solidFill>
                  <a:prstClr val="white"/>
                </a:solidFill>
                <a:ea typeface="Open Sans Light" panose="020B0604020202020204" charset="0"/>
                <a:cs typeface="Open Sans Light" panose="020B0604020202020204" charset="0"/>
              </a:rPr>
              <a:t>Reasoning</a:t>
            </a:r>
          </a:p>
          <a:p>
            <a:pPr algn="ctr">
              <a:defRPr/>
            </a:pPr>
            <a:r>
              <a:rPr lang="en-US" sz="4400" dirty="0">
                <a:solidFill>
                  <a:prstClr val="white"/>
                </a:solidFill>
                <a:ea typeface="Open Sans Light" panose="020B0604020202020204" charset="0"/>
                <a:cs typeface="Open Sans Light" panose="020B0604020202020204" charset="0"/>
              </a:rPr>
              <a:t>Problem Solving</a:t>
            </a:r>
          </a:p>
        </p:txBody>
      </p:sp>
      <p:pic>
        <p:nvPicPr>
          <p:cNvPr id="2050" name="Picture 2" descr="Yoga, Exercise, Gymnastics, Stretch"/>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8861" y="2511591"/>
            <a:ext cx="3990975" cy="3238501"/>
          </a:xfrm>
          <a:prstGeom prst="rect">
            <a:avLst/>
          </a:prstGeom>
          <a:solidFill>
            <a:schemeClr val="bg1"/>
          </a:solidFill>
        </p:spPr>
      </p:pic>
      <p:sp>
        <p:nvSpPr>
          <p:cNvPr id="5" name="TextBox 4"/>
          <p:cNvSpPr txBox="1"/>
          <p:nvPr/>
        </p:nvSpPr>
        <p:spPr>
          <a:xfrm>
            <a:off x="5443355" y="2453864"/>
            <a:ext cx="6730409" cy="4247317"/>
          </a:xfrm>
          <a:prstGeom prst="rect">
            <a:avLst/>
          </a:prstGeom>
          <a:solidFill>
            <a:schemeClr val="bg1"/>
          </a:solidFill>
        </p:spPr>
        <p:txBody>
          <a:bodyPr wrap="square" rtlCol="0">
            <a:spAutoFit/>
          </a:bodyPr>
          <a:lstStyle/>
          <a:p>
            <a:r>
              <a:rPr lang="en-US" sz="3200" b="1" dirty="0">
                <a:solidFill>
                  <a:prstClr val="black"/>
                </a:solidFill>
              </a:rPr>
              <a:t>Flexibility</a:t>
            </a:r>
            <a:endParaRPr lang="en-US" dirty="0">
              <a:solidFill>
                <a:prstClr val="black"/>
              </a:solidFill>
            </a:endParaRPr>
          </a:p>
          <a:p>
            <a:pPr marL="457200" indent="-457200">
              <a:buFont typeface="Arial" panose="020B0604020202020204" pitchFamily="34" charset="0"/>
              <a:buChar char="•"/>
            </a:pPr>
            <a:r>
              <a:rPr lang="en-US" sz="2000" dirty="0">
                <a:solidFill>
                  <a:prstClr val="black"/>
                </a:solidFill>
              </a:rPr>
              <a:t>Allow the inflexibility when it’s not hurting anything/anyone. Sameness can be comforting</a:t>
            </a:r>
          </a:p>
          <a:p>
            <a:pPr marL="457200" indent="-457200">
              <a:buFont typeface="Arial" panose="020B0604020202020204" pitchFamily="34" charset="0"/>
              <a:buChar char="•"/>
            </a:pPr>
            <a:r>
              <a:rPr lang="en-US" sz="2000" dirty="0">
                <a:solidFill>
                  <a:prstClr val="black"/>
                </a:solidFill>
              </a:rPr>
              <a:t>Remember it’s the brain</a:t>
            </a:r>
          </a:p>
          <a:p>
            <a:pPr marL="457200" indent="-457200">
              <a:buFont typeface="Arial" panose="020B0604020202020204" pitchFamily="34" charset="0"/>
              <a:buChar char="•"/>
            </a:pPr>
            <a:r>
              <a:rPr lang="en-US" sz="2000" dirty="0">
                <a:solidFill>
                  <a:prstClr val="black"/>
                </a:solidFill>
              </a:rPr>
              <a:t>Brainstorm different ways beforehand</a:t>
            </a:r>
          </a:p>
          <a:p>
            <a:endParaRPr lang="en-US" sz="2800" dirty="0">
              <a:solidFill>
                <a:prstClr val="black"/>
              </a:solidFill>
            </a:endParaRPr>
          </a:p>
          <a:p>
            <a:r>
              <a:rPr lang="en-US" sz="3200" b="1" dirty="0">
                <a:solidFill>
                  <a:prstClr val="black"/>
                </a:solidFill>
              </a:rPr>
              <a:t>Reasoning/Problem Solving</a:t>
            </a:r>
            <a:endParaRPr lang="en-US" dirty="0">
              <a:solidFill>
                <a:prstClr val="black"/>
              </a:solidFill>
            </a:endParaRPr>
          </a:p>
          <a:p>
            <a:pPr marL="457200" indent="-457200">
              <a:buFont typeface="Arial" panose="020B0604020202020204" pitchFamily="34" charset="0"/>
              <a:buChar char="•"/>
            </a:pPr>
            <a:r>
              <a:rPr lang="en-US" sz="2000" dirty="0">
                <a:solidFill>
                  <a:prstClr val="black"/>
                </a:solidFill>
              </a:rPr>
              <a:t>Use questions to assist</a:t>
            </a:r>
          </a:p>
          <a:p>
            <a:pPr marL="457200" indent="-457200">
              <a:buFont typeface="Arial" panose="020B0604020202020204" pitchFamily="34" charset="0"/>
              <a:buChar char="•"/>
            </a:pPr>
            <a:r>
              <a:rPr lang="en-US" sz="2000" dirty="0">
                <a:solidFill>
                  <a:prstClr val="black"/>
                </a:solidFill>
              </a:rPr>
              <a:t>Encourage thinking it through: what would happen if we did it that way</a:t>
            </a:r>
          </a:p>
          <a:p>
            <a:pPr marL="457200" indent="-457200">
              <a:buFont typeface="Arial" panose="020B0604020202020204" pitchFamily="34" charset="0"/>
              <a:buChar char="•"/>
            </a:pPr>
            <a:r>
              <a:rPr lang="en-US" sz="2000" dirty="0">
                <a:solidFill>
                  <a:prstClr val="black"/>
                </a:solidFill>
              </a:rPr>
              <a:t>Write each part down to help with memory</a:t>
            </a:r>
          </a:p>
          <a:p>
            <a:endParaRPr lang="en-US" dirty="0">
              <a:solidFill>
                <a:prstClr val="black"/>
              </a:solidFill>
            </a:endParaRPr>
          </a:p>
        </p:txBody>
      </p:sp>
      <p:sp>
        <p:nvSpPr>
          <p:cNvPr id="2" name="Right Arrow 1"/>
          <p:cNvSpPr/>
          <p:nvPr/>
        </p:nvSpPr>
        <p:spPr>
          <a:xfrm>
            <a:off x="8985207" y="363806"/>
            <a:ext cx="480912" cy="268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5468183" y="213866"/>
            <a:ext cx="6415463" cy="1384995"/>
          </a:xfrm>
          <a:prstGeom prst="rect">
            <a:avLst/>
          </a:prstGeom>
        </p:spPr>
        <p:txBody>
          <a:bodyPr wrap="square">
            <a:spAutoFit/>
          </a:bodyPr>
          <a:lstStyle/>
          <a:p>
            <a:pPr algn="ctr"/>
            <a:r>
              <a:rPr lang="en-US" sz="2800" b="1" dirty="0">
                <a:solidFill>
                  <a:prstClr val="black"/>
                </a:solidFill>
              </a:rPr>
              <a:t>Extreme “</a:t>
            </a:r>
            <a:r>
              <a:rPr lang="en-US" sz="2800" b="1" dirty="0" err="1">
                <a:solidFill>
                  <a:prstClr val="black"/>
                </a:solidFill>
              </a:rPr>
              <a:t>Stuckness</a:t>
            </a:r>
            <a:r>
              <a:rPr lang="en-US" sz="2800" b="1" dirty="0">
                <a:solidFill>
                  <a:prstClr val="black"/>
                </a:solidFill>
              </a:rPr>
              <a:t>”             Perseveration</a:t>
            </a:r>
          </a:p>
          <a:p>
            <a:pPr algn="ctr"/>
            <a:endParaRPr lang="en-US" sz="2800" b="1" dirty="0">
              <a:solidFill>
                <a:prstClr val="black"/>
              </a:solidFill>
            </a:endParaRPr>
          </a:p>
          <a:p>
            <a:pPr algn="ctr"/>
            <a:r>
              <a:rPr lang="en-US" sz="2800" b="1" dirty="0">
                <a:solidFill>
                  <a:prstClr val="black"/>
                </a:solidFill>
              </a:rPr>
              <a:t>Ex: Autism, but also Brain Injury</a:t>
            </a:r>
          </a:p>
        </p:txBody>
      </p:sp>
    </p:spTree>
    <p:extLst>
      <p:ext uri="{BB962C8B-B14F-4D97-AF65-F5344CB8AC3E}">
        <p14:creationId xmlns:p14="http://schemas.microsoft.com/office/powerpoint/2010/main" val="397923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indent="-285750">
              <a:buFontTx/>
              <a:buBlip>
                <a:blip r:embed="rId4"/>
              </a:buBlip>
              <a:defRPr/>
            </a:pPr>
            <a:endParaRPr lang="en-US" dirty="0">
              <a:solidFill>
                <a:prstClr val="black"/>
              </a:solidFill>
            </a:endParaRPr>
          </a:p>
        </p:txBody>
      </p:sp>
      <p:sp>
        <p:nvSpPr>
          <p:cNvPr id="6" name="Rectangle 5">
            <a:extLst>
              <a:ext uri="{FF2B5EF4-FFF2-40B4-BE49-F238E27FC236}">
                <a16:creationId xmlns:a16="http://schemas.microsoft.com/office/drawing/2014/main" id="{9AA0BE6F-1913-4149-8AB7-55C004DEDC05}"/>
              </a:ext>
            </a:extLst>
          </p:cNvPr>
          <p:cNvSpPr/>
          <p:nvPr/>
        </p:nvSpPr>
        <p:spPr>
          <a:xfrm>
            <a:off x="3791339" y="-23195"/>
            <a:ext cx="4609321" cy="170211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dirty="0">
                <a:solidFill>
                  <a:prstClr val="white"/>
                </a:solidFill>
                <a:ea typeface="Open Sans Light" panose="020B0604020202020204" charset="0"/>
                <a:cs typeface="Open Sans Light" panose="020B0604020202020204" charset="0"/>
              </a:rPr>
              <a:t>Judgment</a:t>
            </a:r>
          </a:p>
          <a:p>
            <a:pPr algn="ctr">
              <a:defRPr/>
            </a:pPr>
            <a:r>
              <a:rPr lang="en-US" sz="3600" dirty="0">
                <a:solidFill>
                  <a:prstClr val="white"/>
                </a:solidFill>
                <a:ea typeface="Open Sans Light" panose="020B0604020202020204" charset="0"/>
                <a:cs typeface="Open Sans Light" panose="020B0604020202020204" charset="0"/>
              </a:rPr>
              <a:t>Perception</a:t>
            </a:r>
          </a:p>
          <a:p>
            <a:pPr algn="ctr">
              <a:defRPr/>
            </a:pPr>
            <a:r>
              <a:rPr lang="en-US" sz="3600" dirty="0">
                <a:solidFill>
                  <a:prstClr val="white"/>
                </a:solidFill>
                <a:ea typeface="Open Sans Light" panose="020B0604020202020204" charset="0"/>
                <a:cs typeface="Open Sans Light" panose="020B0604020202020204" charset="0"/>
              </a:rPr>
              <a:t>Abstract Thinking</a:t>
            </a:r>
          </a:p>
        </p:txBody>
      </p:sp>
      <p:pic>
        <p:nvPicPr>
          <p:cNvPr id="2" name="Picture 1"/>
          <p:cNvPicPr>
            <a:picLocks noChangeAspect="1"/>
          </p:cNvPicPr>
          <p:nvPr/>
        </p:nvPicPr>
        <p:blipFill>
          <a:blip r:embed="rId5"/>
          <a:stretch>
            <a:fillRect/>
          </a:stretch>
        </p:blipFill>
        <p:spPr>
          <a:xfrm>
            <a:off x="507430" y="-23195"/>
            <a:ext cx="2776479" cy="2776479"/>
          </a:xfrm>
          <a:prstGeom prst="rect">
            <a:avLst/>
          </a:prstGeom>
        </p:spPr>
      </p:pic>
      <p:sp>
        <p:nvSpPr>
          <p:cNvPr id="4" name="TextBox 3"/>
          <p:cNvSpPr txBox="1"/>
          <p:nvPr/>
        </p:nvSpPr>
        <p:spPr>
          <a:xfrm>
            <a:off x="1079500" y="3072401"/>
            <a:ext cx="5063808" cy="3354765"/>
          </a:xfrm>
          <a:prstGeom prst="rect">
            <a:avLst/>
          </a:prstGeom>
          <a:solidFill>
            <a:schemeClr val="bg1"/>
          </a:solidFill>
        </p:spPr>
        <p:txBody>
          <a:bodyPr wrap="square" rtlCol="0">
            <a:spAutoFit/>
          </a:bodyPr>
          <a:lstStyle/>
          <a:p>
            <a:r>
              <a:rPr lang="en-US" sz="3200" b="1" dirty="0">
                <a:solidFill>
                  <a:prstClr val="black"/>
                </a:solidFill>
              </a:rPr>
              <a:t>Judgment</a:t>
            </a:r>
          </a:p>
          <a:p>
            <a:pPr marL="914400" lvl="1" indent="-457200">
              <a:buFont typeface="Arial" panose="020B0604020202020204" pitchFamily="34" charset="0"/>
              <a:buChar char="•"/>
            </a:pPr>
            <a:r>
              <a:rPr lang="en-US" sz="2000" dirty="0">
                <a:solidFill>
                  <a:prstClr val="black"/>
                </a:solidFill>
              </a:rPr>
              <a:t>First identify </a:t>
            </a:r>
            <a:r>
              <a:rPr lang="en-US" sz="2000" b="1" dirty="0">
                <a:solidFill>
                  <a:prstClr val="black"/>
                </a:solidFill>
              </a:rPr>
              <a:t>all</a:t>
            </a:r>
            <a:r>
              <a:rPr lang="en-US" sz="2000" dirty="0">
                <a:solidFill>
                  <a:prstClr val="black"/>
                </a:solidFill>
              </a:rPr>
              <a:t> options</a:t>
            </a:r>
          </a:p>
          <a:p>
            <a:pPr marL="914400" lvl="1" indent="-457200">
              <a:buFont typeface="Arial" panose="020B0604020202020204" pitchFamily="34" charset="0"/>
              <a:buChar char="•"/>
            </a:pPr>
            <a:r>
              <a:rPr lang="en-US" sz="2000" dirty="0">
                <a:solidFill>
                  <a:prstClr val="black"/>
                </a:solidFill>
              </a:rPr>
              <a:t>Then weigh all options</a:t>
            </a:r>
          </a:p>
          <a:p>
            <a:pPr marL="914400" lvl="1" indent="-457200">
              <a:buFont typeface="Arial" panose="020B0604020202020204" pitchFamily="34" charset="0"/>
              <a:buChar char="•"/>
            </a:pPr>
            <a:r>
              <a:rPr lang="en-US" sz="2000" dirty="0">
                <a:solidFill>
                  <a:prstClr val="black"/>
                </a:solidFill>
              </a:rPr>
              <a:t>Help to think them through to the end</a:t>
            </a:r>
          </a:p>
          <a:p>
            <a:pPr marL="914400" lvl="1" indent="-457200">
              <a:buFont typeface="Arial" panose="020B0604020202020204" pitchFamily="34" charset="0"/>
              <a:buChar char="•"/>
            </a:pPr>
            <a:r>
              <a:rPr lang="en-US" sz="2000" dirty="0">
                <a:solidFill>
                  <a:prstClr val="black"/>
                </a:solidFill>
              </a:rPr>
              <a:t>Put it down on paper</a:t>
            </a:r>
          </a:p>
          <a:p>
            <a:endParaRPr lang="en-US" sz="2800" dirty="0">
              <a:solidFill>
                <a:prstClr val="black"/>
              </a:solidFill>
            </a:endParaRPr>
          </a:p>
          <a:p>
            <a:r>
              <a:rPr lang="en-US" sz="3200" b="1" dirty="0">
                <a:solidFill>
                  <a:prstClr val="black"/>
                </a:solidFill>
              </a:rPr>
              <a:t>Perception</a:t>
            </a:r>
          </a:p>
          <a:p>
            <a:pPr marL="914400" lvl="1" indent="-457200">
              <a:buFont typeface="Arial" panose="020B0604020202020204" pitchFamily="34" charset="0"/>
              <a:buChar char="•"/>
            </a:pPr>
            <a:r>
              <a:rPr lang="en-US" sz="2000" dirty="0">
                <a:solidFill>
                  <a:prstClr val="black"/>
                </a:solidFill>
              </a:rPr>
              <a:t>Make sure they are “seeing” things clearly</a:t>
            </a:r>
          </a:p>
        </p:txBody>
      </p:sp>
      <p:sp>
        <p:nvSpPr>
          <p:cNvPr id="7" name="Rectangle 6"/>
          <p:cNvSpPr/>
          <p:nvPr/>
        </p:nvSpPr>
        <p:spPr>
          <a:xfrm>
            <a:off x="6675475" y="3027691"/>
            <a:ext cx="5348885" cy="1938992"/>
          </a:xfrm>
          <a:prstGeom prst="rect">
            <a:avLst/>
          </a:prstGeom>
          <a:solidFill>
            <a:schemeClr val="bg1"/>
          </a:solidFill>
        </p:spPr>
        <p:txBody>
          <a:bodyPr wrap="square">
            <a:spAutoFit/>
          </a:bodyPr>
          <a:lstStyle/>
          <a:p>
            <a:r>
              <a:rPr lang="en-US" sz="3200" b="1" dirty="0">
                <a:solidFill>
                  <a:prstClr val="black"/>
                </a:solidFill>
              </a:rPr>
              <a:t>Abstract Thinking </a:t>
            </a:r>
          </a:p>
          <a:p>
            <a:r>
              <a:rPr lang="en-US" sz="2800" dirty="0">
                <a:solidFill>
                  <a:prstClr val="black"/>
                </a:solidFill>
              </a:rPr>
              <a:t>(a very high level skill)</a:t>
            </a:r>
          </a:p>
          <a:p>
            <a:pPr marL="914400" lvl="1" indent="-457200">
              <a:buFont typeface="Arial" panose="020B0604020202020204" pitchFamily="34" charset="0"/>
              <a:buChar char="•"/>
            </a:pPr>
            <a:r>
              <a:rPr lang="en-US" sz="2000" dirty="0">
                <a:solidFill>
                  <a:prstClr val="black"/>
                </a:solidFill>
              </a:rPr>
              <a:t>May need to make things more concrete</a:t>
            </a:r>
          </a:p>
          <a:p>
            <a:pPr marL="914400" lvl="1" indent="-457200">
              <a:buFont typeface="Arial" panose="020B0604020202020204" pitchFamily="34" charset="0"/>
              <a:buChar char="•"/>
            </a:pPr>
            <a:r>
              <a:rPr lang="en-US" sz="2000" dirty="0">
                <a:solidFill>
                  <a:prstClr val="black"/>
                </a:solidFill>
              </a:rPr>
              <a:t>Watch figurative language and idioms </a:t>
            </a:r>
          </a:p>
          <a:p>
            <a:pPr marL="914400" lvl="1" indent="-457200">
              <a:buFont typeface="Arial" panose="020B0604020202020204" pitchFamily="34" charset="0"/>
              <a:buChar char="•"/>
            </a:pPr>
            <a:r>
              <a:rPr lang="en-US" sz="2000" dirty="0">
                <a:solidFill>
                  <a:prstClr val="black"/>
                </a:solidFill>
              </a:rPr>
              <a:t>May need it explained</a:t>
            </a:r>
          </a:p>
        </p:txBody>
      </p:sp>
    </p:spTree>
    <p:extLst>
      <p:ext uri="{BB962C8B-B14F-4D97-AF65-F5344CB8AC3E}">
        <p14:creationId xmlns:p14="http://schemas.microsoft.com/office/powerpoint/2010/main" val="196205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7" y="-227540"/>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5138057"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Language</a:t>
            </a:r>
          </a:p>
        </p:txBody>
      </p:sp>
      <p:sp>
        <p:nvSpPr>
          <p:cNvPr id="4" name="Rectangle 3"/>
          <p:cNvSpPr/>
          <p:nvPr/>
        </p:nvSpPr>
        <p:spPr>
          <a:xfrm>
            <a:off x="1534886" y="2036564"/>
            <a:ext cx="8278417" cy="1383969"/>
          </a:xfrm>
          <a:prstGeom prst="rect">
            <a:avLst/>
          </a:prstGeom>
          <a:solidFill>
            <a:schemeClr val="bg1"/>
          </a:solidFill>
        </p:spPr>
        <p:txBody>
          <a:bodyPr wrap="square">
            <a:spAutoFit/>
          </a:bodyPr>
          <a:lstStyle/>
          <a:p>
            <a:pPr marL="228600" lvl="0" indent="-228600">
              <a:lnSpc>
                <a:spcPct val="90000"/>
              </a:lnSpc>
              <a:spcBef>
                <a:spcPts val="1000"/>
              </a:spcBef>
              <a:buFont typeface="Arial" panose="020B0604020202020204" pitchFamily="34" charset="0"/>
              <a:buChar char="•"/>
            </a:pPr>
            <a:r>
              <a:rPr lang="en-US" sz="2800" b="1" dirty="0">
                <a:solidFill>
                  <a:prstClr val="black"/>
                </a:solidFill>
                <a:ea typeface="Open Sans Light" panose="020B0604020202020204" charset="0"/>
                <a:cs typeface="Open Sans Light" panose="020B0604020202020204" charset="0"/>
              </a:rPr>
              <a:t>Cognitive changes impact language</a:t>
            </a:r>
          </a:p>
          <a:p>
            <a:pPr marL="228600" lvl="0" indent="-228600">
              <a:lnSpc>
                <a:spcPct val="90000"/>
              </a:lnSpc>
              <a:spcBef>
                <a:spcPts val="1000"/>
              </a:spcBef>
              <a:buFont typeface="Arial" panose="020B0604020202020204" pitchFamily="34" charset="0"/>
              <a:buChar char="•"/>
            </a:pPr>
            <a:r>
              <a:rPr lang="en-US" sz="2800" b="1" dirty="0">
                <a:solidFill>
                  <a:prstClr val="black"/>
                </a:solidFill>
                <a:ea typeface="Open Sans Light" panose="020B0604020202020204" charset="0"/>
                <a:cs typeface="Open Sans Light" panose="020B0604020202020204" charset="0"/>
              </a:rPr>
              <a:t>Language itself may not be disrupted after TBI (but it might be after a stroke)</a:t>
            </a:r>
          </a:p>
        </p:txBody>
      </p:sp>
      <p:pic>
        <p:nvPicPr>
          <p:cNvPr id="5" name="Picture 4"/>
          <p:cNvPicPr>
            <a:picLocks noChangeAspect="1"/>
          </p:cNvPicPr>
          <p:nvPr/>
        </p:nvPicPr>
        <p:blipFill>
          <a:blip r:embed="rId5"/>
          <a:stretch>
            <a:fillRect/>
          </a:stretch>
        </p:blipFill>
        <p:spPr>
          <a:xfrm>
            <a:off x="3803705" y="3532603"/>
            <a:ext cx="5401255" cy="270781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761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6063343"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Receptive Language</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90615" y="1717169"/>
            <a:ext cx="2882111" cy="1882379"/>
          </a:xfrm>
          <a:prstGeom prst="rect">
            <a:avLst/>
          </a:prstGeom>
          <a:ln>
            <a:solidFill>
              <a:schemeClr val="tx1"/>
            </a:solidFill>
          </a:ln>
        </p:spPr>
      </p:pic>
      <p:sp>
        <p:nvSpPr>
          <p:cNvPr id="11" name="TextBox 10"/>
          <p:cNvSpPr txBox="1"/>
          <p:nvPr/>
        </p:nvSpPr>
        <p:spPr>
          <a:xfrm>
            <a:off x="2177143" y="3606029"/>
            <a:ext cx="1091966" cy="523220"/>
          </a:xfrm>
          <a:prstGeom prst="rect">
            <a:avLst/>
          </a:prstGeom>
          <a:noFill/>
        </p:spPr>
        <p:txBody>
          <a:bodyPr wrap="none" rtlCol="0">
            <a:spAutoFit/>
          </a:bodyPr>
          <a:lstStyle/>
          <a:p>
            <a:r>
              <a:rPr lang="en-US" sz="2800" b="1" i="1" dirty="0">
                <a:ea typeface="Open Sans Light" panose="020B0604020202020204" charset="0"/>
                <a:cs typeface="Open Sans Light" panose="020B0604020202020204" charset="0"/>
              </a:rPr>
              <a:t>Speed</a:t>
            </a:r>
          </a:p>
        </p:txBody>
      </p:sp>
      <p:sp>
        <p:nvSpPr>
          <p:cNvPr id="13" name="TextBox 12"/>
          <p:cNvSpPr txBox="1"/>
          <p:nvPr/>
        </p:nvSpPr>
        <p:spPr>
          <a:xfrm>
            <a:off x="9065493" y="3681859"/>
            <a:ext cx="1495922" cy="523220"/>
          </a:xfrm>
          <a:prstGeom prst="rect">
            <a:avLst/>
          </a:prstGeom>
          <a:solidFill>
            <a:schemeClr val="bg1"/>
          </a:solidFill>
        </p:spPr>
        <p:txBody>
          <a:bodyPr wrap="none" rtlCol="0">
            <a:spAutoFit/>
          </a:bodyPr>
          <a:lstStyle/>
          <a:p>
            <a:r>
              <a:rPr lang="en-US" sz="2800" b="1" dirty="0">
                <a:ea typeface="Open Sans Light" panose="020B0604020202020204" charset="0"/>
                <a:cs typeface="Open Sans Light" panose="020B0604020202020204" charset="0"/>
              </a:rPr>
              <a:t>Duration</a:t>
            </a:r>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56909" y="1634856"/>
            <a:ext cx="3070505" cy="2047003"/>
          </a:xfrm>
          <a:prstGeom prst="rect">
            <a:avLst/>
          </a:prstGeom>
          <a:ln>
            <a:solidFill>
              <a:schemeClr val="tx1"/>
            </a:solidFill>
          </a:ln>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50542" y="4557482"/>
            <a:ext cx="3006725" cy="1981175"/>
          </a:xfrm>
          <a:prstGeom prst="rect">
            <a:avLst/>
          </a:prstGeom>
          <a:ln>
            <a:solidFill>
              <a:schemeClr val="tx1"/>
            </a:solidFill>
          </a:ln>
        </p:spPr>
      </p:pic>
      <p:sp>
        <p:nvSpPr>
          <p:cNvPr id="16" name="TextBox 15"/>
          <p:cNvSpPr txBox="1"/>
          <p:nvPr/>
        </p:nvSpPr>
        <p:spPr>
          <a:xfrm>
            <a:off x="5121043" y="5349988"/>
            <a:ext cx="5116209" cy="954107"/>
          </a:xfrm>
          <a:prstGeom prst="rect">
            <a:avLst/>
          </a:prstGeom>
          <a:solidFill>
            <a:schemeClr val="bg1"/>
          </a:solidFill>
        </p:spPr>
        <p:txBody>
          <a:bodyPr wrap="none" rtlCol="0">
            <a:spAutoFit/>
          </a:bodyPr>
          <a:lstStyle/>
          <a:p>
            <a:r>
              <a:rPr lang="en-US" sz="2800" b="1" dirty="0">
                <a:ea typeface="Open Sans Light" panose="020B0604020202020204" charset="0"/>
                <a:cs typeface="Open Sans Light" panose="020B0604020202020204" charset="0"/>
              </a:rPr>
              <a:t>Complexity</a:t>
            </a:r>
          </a:p>
          <a:p>
            <a:pPr marL="457200" indent="-457200">
              <a:buFont typeface="Arial" panose="020B0604020202020204" pitchFamily="34" charset="0"/>
              <a:buChar char="•"/>
            </a:pPr>
            <a:r>
              <a:rPr lang="en-US" sz="2800" b="1" dirty="0">
                <a:ea typeface="Open Sans Light" panose="020B0604020202020204" charset="0"/>
                <a:cs typeface="Open Sans Light" panose="020B0604020202020204" charset="0"/>
              </a:rPr>
              <a:t>Vocabulary, grammar, content</a:t>
            </a:r>
          </a:p>
        </p:txBody>
      </p:sp>
      <p:sp>
        <p:nvSpPr>
          <p:cNvPr id="7" name="Oval 6"/>
          <p:cNvSpPr/>
          <p:nvPr/>
        </p:nvSpPr>
        <p:spPr>
          <a:xfrm>
            <a:off x="3646714" y="3027691"/>
            <a:ext cx="5159828" cy="1842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a typeface="Open Sans Light" panose="020B0604020202020204" charset="0"/>
                <a:cs typeface="Open Sans Light" panose="020B0604020202020204" charset="0"/>
              </a:rPr>
              <a:t>Information Processing</a:t>
            </a:r>
          </a:p>
        </p:txBody>
      </p:sp>
    </p:spTree>
    <p:extLst>
      <p:ext uri="{BB962C8B-B14F-4D97-AF65-F5344CB8AC3E}">
        <p14:creationId xmlns:p14="http://schemas.microsoft.com/office/powerpoint/2010/main" val="261563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5978" y="1046308"/>
            <a:ext cx="3067143" cy="129077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39231" y="995763"/>
            <a:ext cx="3609135" cy="1391863"/>
          </a:xfrm>
          <a:prstGeom prst="rect">
            <a:avLst/>
          </a:prstGeom>
        </p:spPr>
      </p:pic>
      <p:sp>
        <p:nvSpPr>
          <p:cNvPr id="7" name="Rectangle 6"/>
          <p:cNvSpPr/>
          <p:nvPr/>
        </p:nvSpPr>
        <p:spPr>
          <a:xfrm>
            <a:off x="1195647" y="3027691"/>
            <a:ext cx="9461269" cy="1015663"/>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ea typeface="Open Sans Light" panose="020B0306030504020204" pitchFamily="34" charset="0"/>
                <a:cs typeface="Open Sans Light" panose="020B0306030504020204" pitchFamily="34" charset="0"/>
              </a:rPr>
              <a:t>Brain Links is supported by the Administration for Community Living (ACL) of the U.S. Department of Health and Human Services under Grant No. 90TBSG0024-01-00 and in part by the TN Department of Health, Traumatic Brain Injury Program.</a:t>
            </a:r>
          </a:p>
        </p:txBody>
      </p:sp>
      <p:pic>
        <p:nvPicPr>
          <p:cNvPr id="11" name="Picture 10">
            <a:extLst>
              <a:ext uri="{FF2B5EF4-FFF2-40B4-BE49-F238E27FC236}">
                <a16:creationId xmlns:a16="http://schemas.microsoft.com/office/drawing/2014/main" id="{99502207-907E-E748-8428-667C06D2CE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13121" y="4879424"/>
            <a:ext cx="3159503" cy="1547742"/>
          </a:xfrm>
          <a:prstGeom prst="rect">
            <a:avLst/>
          </a:prstGeom>
        </p:spPr>
      </p:pic>
    </p:spTree>
    <p:custDataLst>
      <p:tags r:id="rId1"/>
    </p:custDataLst>
    <p:extLst>
      <p:ext uri="{BB962C8B-B14F-4D97-AF65-F5344CB8AC3E}">
        <p14:creationId xmlns:p14="http://schemas.microsoft.com/office/powerpoint/2010/main" val="81444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39505" y="2658359"/>
            <a:ext cx="473206" cy="369332"/>
          </a:xfrm>
          <a:prstGeom prst="rect">
            <a:avLst/>
          </a:prstGeom>
          <a:noFill/>
        </p:spPr>
        <p:txBody>
          <a:bodyPr wrap="none" rtlCol="0">
            <a:spAutoFit/>
          </a:bodyPr>
          <a:lstStyle/>
          <a:p>
            <a:pPr marL="285750" indent="-285750">
              <a:buFontTx/>
              <a:buBlip>
                <a:blip r:embed="rId3"/>
              </a:buBlip>
              <a:defRPr/>
            </a:pPr>
            <a:endParaRPr lang="en-US" dirty="0">
              <a:solidFill>
                <a:prstClr val="black"/>
              </a:solidFill>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4952555"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dirty="0">
                <a:solidFill>
                  <a:prstClr val="white"/>
                </a:solidFill>
                <a:ea typeface="Open Sans Light" panose="020B0604020202020204" charset="0"/>
                <a:cs typeface="Open Sans Light" panose="020B0604020202020204" charset="0"/>
              </a:rPr>
              <a:t>Receptive Language</a:t>
            </a:r>
          </a:p>
        </p:txBody>
      </p:sp>
      <p:sp>
        <p:nvSpPr>
          <p:cNvPr id="7" name="Oval 6"/>
          <p:cNvSpPr/>
          <p:nvPr/>
        </p:nvSpPr>
        <p:spPr>
          <a:xfrm>
            <a:off x="6408823" y="125533"/>
            <a:ext cx="5222964" cy="142918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ea typeface="Open Sans Light" panose="020B0604020202020204" charset="0"/>
                <a:cs typeface="Open Sans Light" panose="020B0604020202020204" charset="0"/>
              </a:rPr>
              <a:t>Information Processing</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358" y="1527023"/>
            <a:ext cx="2297672" cy="1500667"/>
          </a:xfrm>
          <a:prstGeom prst="rect">
            <a:avLst/>
          </a:prstGeom>
        </p:spPr>
      </p:pic>
      <p:sp>
        <p:nvSpPr>
          <p:cNvPr id="11" name="TextBox 10"/>
          <p:cNvSpPr txBox="1"/>
          <p:nvPr/>
        </p:nvSpPr>
        <p:spPr>
          <a:xfrm>
            <a:off x="3012649" y="1984968"/>
            <a:ext cx="1212191" cy="584775"/>
          </a:xfrm>
          <a:prstGeom prst="rect">
            <a:avLst/>
          </a:prstGeom>
          <a:solidFill>
            <a:schemeClr val="bg1"/>
          </a:solidFill>
        </p:spPr>
        <p:txBody>
          <a:bodyPr wrap="none" rtlCol="0">
            <a:spAutoFit/>
          </a:bodyPr>
          <a:lstStyle/>
          <a:p>
            <a:r>
              <a:rPr lang="en-US" sz="3200" i="1" dirty="0">
                <a:solidFill>
                  <a:prstClr val="black"/>
                </a:solidFill>
                <a:ea typeface="Open Sans Light" panose="020B0604020202020204" charset="0"/>
                <a:cs typeface="Open Sans Light" panose="020B0604020202020204" charset="0"/>
              </a:rPr>
              <a:t>Speed</a:t>
            </a:r>
          </a:p>
        </p:txBody>
      </p:sp>
      <p:sp>
        <p:nvSpPr>
          <p:cNvPr id="13" name="TextBox 12"/>
          <p:cNvSpPr txBox="1"/>
          <p:nvPr/>
        </p:nvSpPr>
        <p:spPr>
          <a:xfrm>
            <a:off x="3012649" y="3578629"/>
            <a:ext cx="1681871" cy="584775"/>
          </a:xfrm>
          <a:prstGeom prst="rect">
            <a:avLst/>
          </a:prstGeom>
          <a:solidFill>
            <a:schemeClr val="bg1"/>
          </a:solidFill>
        </p:spPr>
        <p:txBody>
          <a:bodyPr wrap="none" rtlCol="0">
            <a:spAutoFit/>
          </a:bodyPr>
          <a:lstStyle/>
          <a:p>
            <a:r>
              <a:rPr lang="en-US" sz="3200" dirty="0">
                <a:solidFill>
                  <a:prstClr val="black"/>
                </a:solidFill>
                <a:ea typeface="Open Sans Light" panose="020B0604020202020204" charset="0"/>
                <a:cs typeface="Open Sans Light" panose="020B0604020202020204" charset="0"/>
              </a:rPr>
              <a:t>Duration</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358" y="3105126"/>
            <a:ext cx="2297672" cy="1531781"/>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1351" y="4714343"/>
            <a:ext cx="2349679" cy="1634392"/>
          </a:xfrm>
          <a:prstGeom prst="rect">
            <a:avLst/>
          </a:prstGeom>
        </p:spPr>
      </p:pic>
      <p:sp>
        <p:nvSpPr>
          <p:cNvPr id="16" name="TextBox 15"/>
          <p:cNvSpPr txBox="1"/>
          <p:nvPr/>
        </p:nvSpPr>
        <p:spPr>
          <a:xfrm>
            <a:off x="3013269" y="5239151"/>
            <a:ext cx="2105063" cy="584775"/>
          </a:xfrm>
          <a:prstGeom prst="rect">
            <a:avLst/>
          </a:prstGeom>
          <a:solidFill>
            <a:schemeClr val="bg1"/>
          </a:solidFill>
        </p:spPr>
        <p:txBody>
          <a:bodyPr wrap="none" rtlCol="0">
            <a:spAutoFit/>
          </a:bodyPr>
          <a:lstStyle/>
          <a:p>
            <a:r>
              <a:rPr lang="en-US" sz="3200" dirty="0">
                <a:solidFill>
                  <a:prstClr val="black"/>
                </a:solidFill>
                <a:ea typeface="Open Sans Light" panose="020B0604020202020204" charset="0"/>
                <a:cs typeface="Open Sans Light" panose="020B0604020202020204" charset="0"/>
              </a:rPr>
              <a:t>Complexity</a:t>
            </a:r>
          </a:p>
        </p:txBody>
      </p:sp>
      <p:sp>
        <p:nvSpPr>
          <p:cNvPr id="2" name="TextBox 1"/>
          <p:cNvSpPr txBox="1"/>
          <p:nvPr/>
        </p:nvSpPr>
        <p:spPr>
          <a:xfrm>
            <a:off x="6240634" y="1790311"/>
            <a:ext cx="5687519" cy="4832092"/>
          </a:xfrm>
          <a:prstGeom prst="rect">
            <a:avLst/>
          </a:prstGeom>
          <a:solidFill>
            <a:schemeClr val="bg1"/>
          </a:solidFill>
        </p:spPr>
        <p:txBody>
          <a:bodyPr wrap="none" rtlCol="0">
            <a:spAutoFit/>
          </a:bodyPr>
          <a:lstStyle/>
          <a:p>
            <a:pPr marL="342900" indent="-342900">
              <a:buFont typeface="Arial" panose="020B0604020202020204" pitchFamily="34" charset="0"/>
              <a:buChar char="•"/>
            </a:pPr>
            <a:r>
              <a:rPr lang="en-US" sz="2800" b="1" dirty="0">
                <a:solidFill>
                  <a:prstClr val="black"/>
                </a:solidFill>
              </a:rPr>
              <a:t>Talk slower</a:t>
            </a:r>
          </a:p>
          <a:p>
            <a:pPr marL="342900" indent="-342900">
              <a:buFont typeface="Arial" panose="020B0604020202020204" pitchFamily="34" charset="0"/>
              <a:buChar char="•"/>
            </a:pPr>
            <a:r>
              <a:rPr lang="en-US" sz="2800" b="1" dirty="0">
                <a:solidFill>
                  <a:prstClr val="black"/>
                </a:solidFill>
              </a:rPr>
              <a:t>Pause more</a:t>
            </a:r>
          </a:p>
          <a:p>
            <a:pPr marL="342900" indent="-342900">
              <a:buFont typeface="Arial" panose="020B0604020202020204" pitchFamily="34" charset="0"/>
              <a:buChar char="•"/>
            </a:pPr>
            <a:endParaRPr lang="en-US" sz="2800" b="1" dirty="0">
              <a:solidFill>
                <a:prstClr val="black"/>
              </a:solidFill>
            </a:endParaRPr>
          </a:p>
          <a:p>
            <a:pPr marL="342900" indent="-342900">
              <a:buFont typeface="Arial" panose="020B0604020202020204" pitchFamily="34" charset="0"/>
              <a:buChar char="•"/>
            </a:pPr>
            <a:r>
              <a:rPr lang="en-US" sz="2800" b="1" dirty="0">
                <a:solidFill>
                  <a:prstClr val="black"/>
                </a:solidFill>
              </a:rPr>
              <a:t>Use less information and/or words</a:t>
            </a:r>
          </a:p>
          <a:p>
            <a:endParaRPr lang="en-US" sz="2800" b="1" dirty="0">
              <a:solidFill>
                <a:prstClr val="black"/>
              </a:solidFill>
            </a:endParaRPr>
          </a:p>
          <a:p>
            <a:pPr marL="342900" indent="-342900">
              <a:buFont typeface="Arial" panose="020B0604020202020204" pitchFamily="34" charset="0"/>
              <a:buChar char="•"/>
            </a:pPr>
            <a:r>
              <a:rPr lang="en-US" sz="2800" b="1" dirty="0">
                <a:solidFill>
                  <a:prstClr val="black"/>
                </a:solidFill>
              </a:rPr>
              <a:t>Simplify vocabulary</a:t>
            </a:r>
          </a:p>
          <a:p>
            <a:pPr marL="342900" indent="-342900">
              <a:buFont typeface="Arial" panose="020B0604020202020204" pitchFamily="34" charset="0"/>
              <a:buChar char="•"/>
            </a:pPr>
            <a:r>
              <a:rPr lang="en-US" sz="2800" b="1" dirty="0">
                <a:solidFill>
                  <a:prstClr val="black"/>
                </a:solidFill>
              </a:rPr>
              <a:t>Simplify grammar</a:t>
            </a:r>
          </a:p>
          <a:p>
            <a:pPr marL="342900" indent="-342900">
              <a:buFont typeface="Arial" panose="020B0604020202020204" pitchFamily="34" charset="0"/>
              <a:buChar char="•"/>
            </a:pPr>
            <a:r>
              <a:rPr lang="en-US" sz="2800" b="1" dirty="0">
                <a:solidFill>
                  <a:prstClr val="black"/>
                </a:solidFill>
              </a:rPr>
              <a:t>Simplify the overall topic</a:t>
            </a:r>
          </a:p>
          <a:p>
            <a:pPr marL="342900" indent="-342900">
              <a:buFont typeface="Arial" panose="020B0604020202020204" pitchFamily="34" charset="0"/>
              <a:buChar char="•"/>
            </a:pPr>
            <a:endParaRPr lang="en-US" sz="2800" b="1" dirty="0">
              <a:solidFill>
                <a:prstClr val="black"/>
              </a:solidFill>
            </a:endParaRPr>
          </a:p>
          <a:p>
            <a:pPr marL="342900" indent="-342900">
              <a:buFont typeface="Arial" panose="020B0604020202020204" pitchFamily="34" charset="0"/>
              <a:buChar char="•"/>
            </a:pPr>
            <a:r>
              <a:rPr lang="en-US" sz="2800" b="1" dirty="0">
                <a:solidFill>
                  <a:prstClr val="black"/>
                </a:solidFill>
              </a:rPr>
              <a:t>Control distractions</a:t>
            </a:r>
          </a:p>
          <a:p>
            <a:pPr marL="342900" indent="-342900">
              <a:buFont typeface="Arial" panose="020B0604020202020204" pitchFamily="34" charset="0"/>
              <a:buChar char="•"/>
            </a:pPr>
            <a:r>
              <a:rPr lang="en-US" sz="2800" b="1" dirty="0">
                <a:solidFill>
                  <a:prstClr val="black"/>
                </a:solidFill>
              </a:rPr>
              <a:t>Make sure they have understood</a:t>
            </a:r>
          </a:p>
        </p:txBody>
      </p:sp>
      <p:cxnSp>
        <p:nvCxnSpPr>
          <p:cNvPr id="5" name="Straight Connector 4"/>
          <p:cNvCxnSpPr/>
          <p:nvPr/>
        </p:nvCxnSpPr>
        <p:spPr>
          <a:xfrm>
            <a:off x="5681108" y="1554714"/>
            <a:ext cx="65314" cy="52968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290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1774"/>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6063343"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Receptive Language</a:t>
            </a:r>
          </a:p>
        </p:txBody>
      </p:sp>
      <p:pic>
        <p:nvPicPr>
          <p:cNvPr id="5" name="Picture 4"/>
          <p:cNvPicPr>
            <a:picLocks noChangeAspect="1"/>
          </p:cNvPicPr>
          <p:nvPr/>
        </p:nvPicPr>
        <p:blipFill>
          <a:blip r:embed="rId5"/>
          <a:stretch>
            <a:fillRect/>
          </a:stretch>
        </p:blipFill>
        <p:spPr>
          <a:xfrm>
            <a:off x="2876107" y="4468109"/>
            <a:ext cx="5614749" cy="2389891"/>
          </a:xfrm>
          <a:prstGeom prst="rect">
            <a:avLst/>
          </a:prstGeom>
        </p:spPr>
      </p:pic>
      <p:sp>
        <p:nvSpPr>
          <p:cNvPr id="4" name="TextBox 3"/>
          <p:cNvSpPr txBox="1"/>
          <p:nvPr/>
        </p:nvSpPr>
        <p:spPr>
          <a:xfrm>
            <a:off x="1377949" y="2081705"/>
            <a:ext cx="9868119" cy="2677656"/>
          </a:xfrm>
          <a:prstGeom prst="rect">
            <a:avLst/>
          </a:prstGeom>
          <a:solidFill>
            <a:schemeClr val="bg1"/>
          </a:solidFill>
        </p:spPr>
        <p:txBody>
          <a:bodyPr wrap="square" rtlCol="0">
            <a:spAutoFit/>
          </a:bodyPr>
          <a:lstStyle/>
          <a:p>
            <a:r>
              <a:rPr lang="en-US" sz="2800" b="1" dirty="0">
                <a:ea typeface="Open Sans Light" panose="020B0604020202020204" charset="0"/>
                <a:cs typeface="Open Sans Light" panose="020B0604020202020204" charset="0"/>
              </a:rPr>
              <a:t>Also need to consider:</a:t>
            </a:r>
          </a:p>
          <a:p>
            <a:endParaRPr lang="en-US" sz="2800" dirty="0">
              <a:ea typeface="Open Sans Light" panose="020B0604020202020204" charset="0"/>
              <a:cs typeface="Open Sans Light" panose="020B0604020202020204" charset="0"/>
            </a:endParaRPr>
          </a:p>
          <a:p>
            <a:pPr marL="457200" indent="-457200">
              <a:buBlip>
                <a:blip r:embed="rId4"/>
              </a:buBlip>
            </a:pPr>
            <a:r>
              <a:rPr lang="en-US" sz="2800" b="1" dirty="0">
                <a:ea typeface="Open Sans Light" panose="020B0604020202020204" charset="0"/>
                <a:cs typeface="Open Sans Light" panose="020B0604020202020204" charset="0"/>
              </a:rPr>
              <a:t>Distractibility – what type of environment do they need?</a:t>
            </a:r>
          </a:p>
          <a:p>
            <a:pPr marL="457200" indent="-457200">
              <a:buBlip>
                <a:blip r:embed="rId4"/>
              </a:buBlip>
            </a:pPr>
            <a:endParaRPr lang="en-US" sz="2800" dirty="0">
              <a:ea typeface="Open Sans Light" panose="020B0604020202020204" charset="0"/>
              <a:cs typeface="Open Sans Light" panose="020B0604020202020204" charset="0"/>
            </a:endParaRPr>
          </a:p>
          <a:p>
            <a:pPr marL="457200" indent="-457200">
              <a:buBlip>
                <a:blip r:embed="rId4"/>
              </a:buBlip>
            </a:pPr>
            <a:r>
              <a:rPr lang="en-US" sz="2800" b="1" dirty="0">
                <a:ea typeface="Open Sans Light" panose="020B0604020202020204" charset="0"/>
                <a:cs typeface="Open Sans Light" panose="020B0604020202020204" charset="0"/>
              </a:rPr>
              <a:t>Won’t necessarily ask questions – may not realize they didn’t understand</a:t>
            </a:r>
          </a:p>
        </p:txBody>
      </p:sp>
    </p:spTree>
    <p:extLst>
      <p:ext uri="{BB962C8B-B14F-4D97-AF65-F5344CB8AC3E}">
        <p14:creationId xmlns:p14="http://schemas.microsoft.com/office/powerpoint/2010/main" val="371349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6193971"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ea typeface="Open Sans Light" panose="020B0604020202020204" charset="0"/>
                <a:cs typeface="Open Sans Light" panose="020B0604020202020204" charset="0"/>
              </a:rPr>
              <a:t>Expressive Language</a:t>
            </a:r>
            <a:endPar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endParaRPr>
          </a:p>
        </p:txBody>
      </p:sp>
      <p:sp>
        <p:nvSpPr>
          <p:cNvPr id="4" name="TextBox 3"/>
          <p:cNvSpPr txBox="1"/>
          <p:nvPr/>
        </p:nvSpPr>
        <p:spPr>
          <a:xfrm>
            <a:off x="1262743" y="2090057"/>
            <a:ext cx="6527236" cy="3108543"/>
          </a:xfrm>
          <a:prstGeom prst="rect">
            <a:avLst/>
          </a:prstGeom>
          <a:solidFill>
            <a:schemeClr val="bg1"/>
          </a:solidFill>
        </p:spPr>
        <p:txBody>
          <a:bodyPr wrap="none" rtlCol="0">
            <a:spAutoFit/>
          </a:bodyPr>
          <a:lstStyle/>
          <a:p>
            <a:pPr marL="457200" indent="-457200">
              <a:buBlip>
                <a:blip r:embed="rId3"/>
              </a:buBlip>
            </a:pPr>
            <a:r>
              <a:rPr lang="en-US" sz="2800" b="1" dirty="0">
                <a:ea typeface="Open Sans Light" panose="020B0604020202020204" charset="0"/>
                <a:cs typeface="Open Sans Light" panose="020B0604020202020204" charset="0"/>
              </a:rPr>
              <a:t>Amount of talking – too much/too little</a:t>
            </a:r>
          </a:p>
          <a:p>
            <a:pPr marL="457200" indent="-457200">
              <a:buBlip>
                <a:blip r:embed="rId3"/>
              </a:buBlip>
            </a:pPr>
            <a:r>
              <a:rPr lang="en-US" sz="2800" b="1" dirty="0">
                <a:ea typeface="Open Sans Light" panose="020B0604020202020204" charset="0"/>
                <a:cs typeface="Open Sans Light" panose="020B0604020202020204" charset="0"/>
              </a:rPr>
              <a:t>Organization</a:t>
            </a:r>
          </a:p>
          <a:p>
            <a:pPr marL="457200" indent="-457200">
              <a:buBlip>
                <a:blip r:embed="rId3"/>
              </a:buBlip>
            </a:pPr>
            <a:r>
              <a:rPr lang="en-US" sz="2800" b="1" dirty="0">
                <a:ea typeface="Open Sans Light" panose="020B0604020202020204" charset="0"/>
                <a:cs typeface="Open Sans Light" panose="020B0604020202020204" charset="0"/>
              </a:rPr>
              <a:t>Tangential (sidetracking)</a:t>
            </a:r>
          </a:p>
          <a:p>
            <a:pPr marL="457200" indent="-457200">
              <a:buBlip>
                <a:blip r:embed="rId3"/>
              </a:buBlip>
            </a:pPr>
            <a:r>
              <a:rPr lang="en-US" sz="2800" b="1" dirty="0">
                <a:ea typeface="Open Sans Light" panose="020B0604020202020204" charset="0"/>
                <a:cs typeface="Open Sans Light" panose="020B0604020202020204" charset="0"/>
              </a:rPr>
              <a:t>Finding Words</a:t>
            </a:r>
          </a:p>
          <a:p>
            <a:pPr marL="457200" indent="-457200">
              <a:buBlip>
                <a:blip r:embed="rId3"/>
              </a:buBlip>
            </a:pPr>
            <a:r>
              <a:rPr lang="en-US" sz="2800" b="1" dirty="0">
                <a:ea typeface="Open Sans Light" panose="020B0604020202020204" charset="0"/>
                <a:cs typeface="Open Sans Light" panose="020B0604020202020204" charset="0"/>
              </a:rPr>
              <a:t>Complexity</a:t>
            </a:r>
          </a:p>
          <a:p>
            <a:pPr marL="457200" indent="-457200">
              <a:buBlip>
                <a:blip r:embed="rId3"/>
              </a:buBlip>
            </a:pPr>
            <a:r>
              <a:rPr lang="en-US" sz="2800" b="1" dirty="0">
                <a:ea typeface="Open Sans Light" panose="020B0604020202020204" charset="0"/>
                <a:cs typeface="Open Sans Light" panose="020B0604020202020204" charset="0"/>
              </a:rPr>
              <a:t>Prosody (change in tone)</a:t>
            </a:r>
          </a:p>
          <a:p>
            <a:pPr marL="457200" indent="-457200">
              <a:buBlip>
                <a:blip r:embed="rId3"/>
              </a:buBlip>
            </a:pPr>
            <a:r>
              <a:rPr lang="en-US" sz="2800" b="1" dirty="0">
                <a:ea typeface="Open Sans Light" panose="020B0604020202020204" charset="0"/>
                <a:cs typeface="Open Sans Light" panose="020B0604020202020204" charset="0"/>
              </a:rPr>
              <a:t>Perseveration</a:t>
            </a:r>
          </a:p>
        </p:txBody>
      </p:sp>
      <p:pic>
        <p:nvPicPr>
          <p:cNvPr id="5" name="Picture 4"/>
          <p:cNvPicPr>
            <a:picLocks noChangeAspect="1"/>
          </p:cNvPicPr>
          <p:nvPr/>
        </p:nvPicPr>
        <p:blipFill>
          <a:blip r:embed="rId4"/>
          <a:stretch>
            <a:fillRect/>
          </a:stretch>
        </p:blipFill>
        <p:spPr>
          <a:xfrm>
            <a:off x="6018730" y="3005244"/>
            <a:ext cx="4886325" cy="3238500"/>
          </a:xfrm>
          <a:prstGeom prst="rect">
            <a:avLst/>
          </a:prstGeom>
        </p:spPr>
      </p:pic>
    </p:spTree>
    <p:extLst>
      <p:ext uri="{BB962C8B-B14F-4D97-AF65-F5344CB8AC3E}">
        <p14:creationId xmlns:p14="http://schemas.microsoft.com/office/powerpoint/2010/main" val="1015083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 y="242665"/>
            <a:ext cx="6133171" cy="1206631"/>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Open Sans Light" panose="020B0604020202020204" charset="0"/>
                <a:ea typeface="Open Sans Light" panose="020B0604020202020204" charset="0"/>
                <a:cs typeface="Open Sans Light" panose="020B0604020202020204" charset="0"/>
              </a:rPr>
              <a:t>Language</a:t>
            </a:r>
          </a:p>
        </p:txBody>
      </p:sp>
      <p:sp>
        <p:nvSpPr>
          <p:cNvPr id="5" name="TextBox 4"/>
          <p:cNvSpPr txBox="1"/>
          <p:nvPr/>
        </p:nvSpPr>
        <p:spPr>
          <a:xfrm>
            <a:off x="239712" y="1848763"/>
            <a:ext cx="11219033" cy="523220"/>
          </a:xfrm>
          <a:prstGeom prst="rect">
            <a:avLst/>
          </a:prstGeom>
          <a:solidFill>
            <a:schemeClr val="bg1"/>
          </a:solid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28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Look at cognitive problems and see how they impact language</a:t>
            </a:r>
          </a:p>
        </p:txBody>
      </p:sp>
      <p:sp>
        <p:nvSpPr>
          <p:cNvPr id="6" name="TextBox 5"/>
          <p:cNvSpPr txBox="1"/>
          <p:nvPr/>
        </p:nvSpPr>
        <p:spPr>
          <a:xfrm>
            <a:off x="239712" y="2707892"/>
            <a:ext cx="8168564" cy="156966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D5EA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Receptive Language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Light" panose="020B0604020202020204" charset="0"/>
                <a:ea typeface="Open Sans Light" panose="020B0604020202020204" charset="0"/>
                <a:cs typeface="Open Sans Light" panose="020B0604020202020204" charset="0"/>
              </a:rPr>
              <a:t>Cog: Attention and Awareness problems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Light" panose="020B0604020202020204" charset="0"/>
                <a:ea typeface="Open Sans Light" panose="020B0604020202020204" charset="0"/>
                <a:cs typeface="Open Sans Light" panose="020B0604020202020204" charset="0"/>
              </a:rPr>
              <a:t>Result: </a:t>
            </a:r>
            <a:r>
              <a:rPr kumimoji="0" lang="en-US" sz="2400" b="0" i="0" u="none" strike="noStrike" kern="1200" cap="none" spc="0" normalizeH="0" baseline="0" noProof="0" dirty="0">
                <a:ln>
                  <a:noFill/>
                </a:ln>
                <a:solidFill>
                  <a:srgbClr val="FF0000"/>
                </a:solidFill>
                <a:effectLst/>
                <a:uLnTx/>
                <a:uFillTx/>
                <a:latin typeface="Open Sans Light" panose="020B0604020202020204" charset="0"/>
                <a:ea typeface="Open Sans Light" panose="020B0604020202020204" charset="0"/>
                <a:cs typeface="Open Sans Light" panose="020B0604020202020204" charset="0"/>
              </a:rPr>
              <a:t>Not understanding, but don’t ask questions because they don’t realize</a:t>
            </a:r>
          </a:p>
        </p:txBody>
      </p:sp>
      <p:sp>
        <p:nvSpPr>
          <p:cNvPr id="7" name="TextBox 6"/>
          <p:cNvSpPr txBox="1"/>
          <p:nvPr/>
        </p:nvSpPr>
        <p:spPr>
          <a:xfrm>
            <a:off x="3112711" y="4644484"/>
            <a:ext cx="8324193" cy="156966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D5EA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Expressive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Light" panose="020B0604020202020204" charset="0"/>
                <a:ea typeface="Open Sans Light" panose="020B0604020202020204" charset="0"/>
                <a:cs typeface="Open Sans Light" panose="020B0604020202020204" charset="0"/>
              </a:rPr>
              <a:t>Cog: Disorganized and perseverative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Light" panose="020B0604020202020204" charset="0"/>
                <a:ea typeface="Open Sans Light" panose="020B0604020202020204" charset="0"/>
                <a:cs typeface="Open Sans Light" panose="020B0604020202020204" charset="0"/>
              </a:rPr>
              <a:t>Result: Retell of day jumps all over and tends to keep coming back to one event</a:t>
            </a:r>
          </a:p>
        </p:txBody>
      </p:sp>
      <p:pic>
        <p:nvPicPr>
          <p:cNvPr id="11" name="Picture 10"/>
          <p:cNvPicPr>
            <a:picLocks noChangeAspect="1"/>
          </p:cNvPicPr>
          <p:nvPr/>
        </p:nvPicPr>
        <p:blipFill>
          <a:blip r:embed="rId5"/>
          <a:stretch>
            <a:fillRect/>
          </a:stretch>
        </p:blipFill>
        <p:spPr>
          <a:xfrm>
            <a:off x="999539" y="4328108"/>
            <a:ext cx="1639966" cy="1639966"/>
          </a:xfrm>
          <a:prstGeom prst="rect">
            <a:avLst/>
          </a:prstGeom>
        </p:spPr>
      </p:pic>
    </p:spTree>
    <p:extLst>
      <p:ext uri="{BB962C8B-B14F-4D97-AF65-F5344CB8AC3E}">
        <p14:creationId xmlns:p14="http://schemas.microsoft.com/office/powerpoint/2010/main" val="375172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41"/>
          <p:cNvSpPr txBox="1">
            <a:spLocks noGrp="1"/>
          </p:cNvSpPr>
          <p:nvPr>
            <p:ph type="title"/>
          </p:nvPr>
        </p:nvSpPr>
        <p:spPr>
          <a:xfrm>
            <a:off x="669304" y="156058"/>
            <a:ext cx="10590922" cy="14239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dirty="0">
                <a:latin typeface="Calibri"/>
                <a:ea typeface="Calibri"/>
                <a:cs typeface="Calibri"/>
                <a:sym typeface="Calibri"/>
              </a:rPr>
              <a:t>Need for Ongoing Monitoring</a:t>
            </a:r>
            <a:br>
              <a:rPr lang="en-US" sz="3600" dirty="0">
                <a:latin typeface="Calibri"/>
                <a:ea typeface="Calibri"/>
                <a:cs typeface="Calibri"/>
                <a:sym typeface="Calibri"/>
              </a:rPr>
            </a:br>
            <a:r>
              <a:rPr lang="en-US" sz="3600" dirty="0">
                <a:latin typeface="Calibri"/>
                <a:ea typeface="Calibri"/>
                <a:cs typeface="Calibri"/>
                <a:sym typeface="Calibri"/>
              </a:rPr>
              <a:t>Rates of Development for the Four Regions of the Brain</a:t>
            </a:r>
            <a:endParaRPr dirty="0"/>
          </a:p>
        </p:txBody>
      </p:sp>
      <p:pic>
        <p:nvPicPr>
          <p:cNvPr id="887" name="Google Shape;887;p41" descr="msotw9_temp0"/>
          <p:cNvPicPr preferRelativeResize="0"/>
          <p:nvPr/>
        </p:nvPicPr>
        <p:blipFill rotWithShape="1">
          <a:blip r:embed="rId3">
            <a:alphaModFix/>
          </a:blip>
          <a:srcRect/>
          <a:stretch/>
        </p:blipFill>
        <p:spPr>
          <a:xfrm>
            <a:off x="1800102" y="1682885"/>
            <a:ext cx="8602442" cy="4969242"/>
          </a:xfrm>
          <a:prstGeom prst="rect">
            <a:avLst/>
          </a:prstGeom>
          <a:noFill/>
          <a:ln w="31750" cap="flat" cmpd="sng">
            <a:solidFill>
              <a:srgbClr val="262626"/>
            </a:solidFill>
            <a:prstDash val="solid"/>
            <a:miter lim="800000"/>
            <a:headEnd type="none" w="sm" len="sm"/>
            <a:tailEnd type="none" w="sm" len="sm"/>
          </a:ln>
          <a:effectLst>
            <a:outerShdw blurRad="50800" dist="38100" dir="2700000" algn="tl" rotWithShape="0">
              <a:prstClr val="black">
                <a:alpha val="40000"/>
              </a:prstClr>
            </a:outerShdw>
          </a:effectLst>
        </p:spPr>
      </p:pic>
      <p:sp>
        <p:nvSpPr>
          <p:cNvPr id="888" name="Google Shape;888;p41"/>
          <p:cNvSpPr txBox="1"/>
          <p:nvPr/>
        </p:nvSpPr>
        <p:spPr>
          <a:xfrm>
            <a:off x="2290583" y="2287719"/>
            <a:ext cx="3896476" cy="384694"/>
          </a:xfrm>
          <a:prstGeom prst="rect">
            <a:avLst/>
          </a:prstGeom>
          <a:solidFill>
            <a:srgbClr val="1D5EAC"/>
          </a:solidFill>
          <a:ln w="9525" cap="flat" cmpd="sng">
            <a:solidFill>
              <a:schemeClr val="dk1"/>
            </a:solidFill>
            <a:prstDash val="solid"/>
            <a:miter lim="800000"/>
            <a:headEnd type="none" w="sm" len="sm"/>
            <a:tailEnd type="none" w="sm" len="sm"/>
          </a:ln>
        </p:spPr>
        <p:txBody>
          <a:bodyPr spcFirstLastPara="1" wrap="square" lIns="91400" tIns="45700" rIns="91400" bIns="45700" anchor="t" anchorCtr="0">
            <a:spAutoFit/>
          </a:bodyPr>
          <a:lstStyle/>
          <a:p>
            <a:pPr>
              <a:buClr>
                <a:srgbClr val="000000"/>
              </a:buClr>
              <a:buSzPts val="1900"/>
              <a:buFont typeface="Arial"/>
              <a:buNone/>
            </a:pPr>
            <a:r>
              <a:rPr lang="en-US" sz="1900" b="1">
                <a:solidFill>
                  <a:srgbClr val="E7E6E6"/>
                </a:solidFill>
                <a:ea typeface="Calibri"/>
                <a:cs typeface="Calibri"/>
                <a:sym typeface="Calibri"/>
              </a:rPr>
              <a:t>% of maturation increments</a:t>
            </a:r>
            <a:endParaRPr sz="1400">
              <a:solidFill>
                <a:srgbClr val="000000"/>
              </a:solidFill>
              <a:ea typeface="Calibri"/>
              <a:cs typeface="Calibri"/>
              <a:sym typeface="Calibri"/>
            </a:endParaRPr>
          </a:p>
        </p:txBody>
      </p:sp>
      <p:sp>
        <p:nvSpPr>
          <p:cNvPr id="889" name="Google Shape;889;p41"/>
          <p:cNvSpPr txBox="1"/>
          <p:nvPr/>
        </p:nvSpPr>
        <p:spPr>
          <a:xfrm>
            <a:off x="6324600" y="5656794"/>
            <a:ext cx="1908122" cy="369291"/>
          </a:xfrm>
          <a:prstGeom prst="rect">
            <a:avLst/>
          </a:prstGeom>
          <a:solidFill>
            <a:srgbClr val="1D5EAC"/>
          </a:solidFill>
          <a:ln w="9525" cap="flat" cmpd="sng">
            <a:solidFill>
              <a:schemeClr val="dk1"/>
            </a:solidFill>
            <a:prstDash val="solid"/>
            <a:miter lim="800000"/>
            <a:headEnd type="none" w="sm" len="sm"/>
            <a:tailEnd type="none" w="sm" len="sm"/>
          </a:ln>
        </p:spPr>
        <p:txBody>
          <a:bodyPr spcFirstLastPara="1" wrap="square" lIns="91400" tIns="45700" rIns="91400" bIns="45700" anchor="t" anchorCtr="0">
            <a:spAutoFit/>
          </a:bodyPr>
          <a:lstStyle/>
          <a:p>
            <a:pPr>
              <a:buClr>
                <a:srgbClr val="000000"/>
              </a:buClr>
              <a:buSzPts val="1600"/>
              <a:buFont typeface="Arial"/>
              <a:buNone/>
            </a:pPr>
            <a:r>
              <a:rPr lang="en-US" b="1">
                <a:solidFill>
                  <a:srgbClr val="E7E6E6"/>
                </a:solidFill>
                <a:ea typeface="Calibri"/>
                <a:cs typeface="Calibri"/>
                <a:sym typeface="Calibri"/>
              </a:rPr>
              <a:t>age increments</a:t>
            </a:r>
            <a:endParaRPr>
              <a:solidFill>
                <a:srgbClr val="000000"/>
              </a:solidFill>
              <a:ea typeface="Calibri"/>
              <a:cs typeface="Calibri"/>
              <a:sym typeface="Calibri"/>
            </a:endParaRPr>
          </a:p>
        </p:txBody>
      </p:sp>
      <p:sp>
        <p:nvSpPr>
          <p:cNvPr id="890" name="Google Shape;890;p41"/>
          <p:cNvSpPr txBox="1"/>
          <p:nvPr/>
        </p:nvSpPr>
        <p:spPr>
          <a:xfrm>
            <a:off x="2322164" y="6032473"/>
            <a:ext cx="6343544" cy="461624"/>
          </a:xfrm>
          <a:prstGeom prst="rect">
            <a:avLst/>
          </a:prstGeom>
          <a:solidFill>
            <a:srgbClr val="1D5EAC"/>
          </a:solidFill>
          <a:ln w="9525" cap="flat" cmpd="sng">
            <a:solidFill>
              <a:schemeClr val="dk1"/>
            </a:solidFill>
            <a:prstDash val="solid"/>
            <a:miter lim="800000"/>
            <a:headEnd type="none" w="sm" len="sm"/>
            <a:tailEnd type="none" w="sm" len="sm"/>
          </a:ln>
        </p:spPr>
        <p:txBody>
          <a:bodyPr spcFirstLastPara="1" wrap="square" lIns="91400" tIns="45700" rIns="91400" bIns="45700" anchor="t" anchorCtr="0">
            <a:spAutoFit/>
          </a:bodyPr>
          <a:lstStyle/>
          <a:p>
            <a:pPr>
              <a:buClr>
                <a:srgbClr val="000000"/>
              </a:buClr>
              <a:buSzPts val="1900"/>
              <a:buFont typeface="Arial"/>
              <a:buNone/>
            </a:pPr>
            <a:r>
              <a:rPr lang="en-US" sz="2400" b="1">
                <a:solidFill>
                  <a:srgbClr val="E7E6E6"/>
                </a:solidFill>
                <a:ea typeface="Calibri"/>
                <a:cs typeface="Calibri"/>
                <a:sym typeface="Calibri"/>
              </a:rPr>
              <a:t>1    3     5      7      9     11   13   15   17    19   21</a:t>
            </a:r>
            <a:endParaRPr sz="3200" b="1">
              <a:solidFill>
                <a:srgbClr val="E7E6E6"/>
              </a:solidFill>
              <a:ea typeface="Calibri"/>
              <a:cs typeface="Calibri"/>
              <a:sym typeface="Calibri"/>
            </a:endParaRPr>
          </a:p>
        </p:txBody>
      </p:sp>
      <p:sp>
        <p:nvSpPr>
          <p:cNvPr id="891" name="Google Shape;891;p41"/>
          <p:cNvSpPr txBox="1"/>
          <p:nvPr/>
        </p:nvSpPr>
        <p:spPr>
          <a:xfrm>
            <a:off x="7926552" y="2079151"/>
            <a:ext cx="2411248" cy="4414946"/>
          </a:xfrm>
          <a:prstGeom prst="rect">
            <a:avLst/>
          </a:prstGeom>
          <a:solidFill>
            <a:srgbClr val="1D5EAC"/>
          </a:solidFill>
          <a:ln w="25400" cap="flat" cmpd="sng">
            <a:solidFill>
              <a:srgbClr val="262626"/>
            </a:solidFill>
            <a:prstDash val="solid"/>
            <a:miter lim="800000"/>
            <a:headEnd type="none" w="sm" len="sm"/>
            <a:tailEnd type="none" w="sm" len="sm"/>
          </a:ln>
        </p:spPr>
        <p:txBody>
          <a:bodyPr spcFirstLastPara="1" wrap="square" lIns="91400" tIns="45700" rIns="91400" bIns="45700" anchor="t" anchorCtr="0">
            <a:spAutoFit/>
          </a:bodyPr>
          <a:lstStyle/>
          <a:p>
            <a:pPr>
              <a:lnSpc>
                <a:spcPct val="90000"/>
              </a:lnSpc>
              <a:buClr>
                <a:srgbClr val="000000"/>
              </a:buClr>
              <a:buSzPts val="2800"/>
              <a:buFont typeface="Arial"/>
              <a:buNone/>
            </a:pPr>
            <a:r>
              <a:rPr lang="en-US" sz="2400" b="1">
                <a:solidFill>
                  <a:srgbClr val="E7E6E6"/>
                </a:solidFill>
                <a:ea typeface="Calibri"/>
                <a:cs typeface="Calibri"/>
                <a:sym typeface="Calibri"/>
              </a:rPr>
              <a:t>5 Distinct Periods of Maturation</a:t>
            </a:r>
            <a:endParaRPr sz="2400">
              <a:solidFill>
                <a:srgbClr val="000000"/>
              </a:solidFill>
              <a:ea typeface="Calibri"/>
              <a:cs typeface="Calibri"/>
              <a:sym typeface="Calibri"/>
            </a:endParaRPr>
          </a:p>
          <a:p>
            <a:pPr>
              <a:lnSpc>
                <a:spcPct val="120000"/>
              </a:lnSpc>
              <a:spcBef>
                <a:spcPts val="1000"/>
              </a:spcBef>
              <a:buClr>
                <a:srgbClr val="000000"/>
              </a:buClr>
              <a:buSzPts val="2000"/>
              <a:buFont typeface="Arial"/>
              <a:buNone/>
            </a:pPr>
            <a:r>
              <a:rPr lang="en-US" sz="2400" b="1">
                <a:solidFill>
                  <a:srgbClr val="E7E6E6"/>
                </a:solidFill>
                <a:ea typeface="Calibri"/>
                <a:cs typeface="Calibri"/>
                <a:sym typeface="Calibri"/>
              </a:rPr>
              <a:t>P-O  parietal/ occipital</a:t>
            </a:r>
            <a:endParaRPr sz="2400">
              <a:solidFill>
                <a:srgbClr val="000000"/>
              </a:solidFill>
              <a:ea typeface="Calibri"/>
              <a:cs typeface="Calibri"/>
              <a:sym typeface="Calibri"/>
            </a:endParaRPr>
          </a:p>
          <a:p>
            <a:pPr>
              <a:lnSpc>
                <a:spcPct val="120000"/>
              </a:lnSpc>
              <a:spcBef>
                <a:spcPts val="1000"/>
              </a:spcBef>
              <a:buClr>
                <a:srgbClr val="000000"/>
              </a:buClr>
              <a:buSzPts val="2000"/>
              <a:buFont typeface="Arial"/>
              <a:buNone/>
            </a:pPr>
            <a:r>
              <a:rPr lang="en-US" sz="2400" b="1">
                <a:solidFill>
                  <a:srgbClr val="E7E6E6"/>
                </a:solidFill>
                <a:ea typeface="Calibri"/>
                <a:cs typeface="Calibri"/>
                <a:sym typeface="Calibri"/>
              </a:rPr>
              <a:t>C  central (limbic &amp; brainstem)</a:t>
            </a:r>
            <a:endParaRPr sz="2400">
              <a:solidFill>
                <a:srgbClr val="000000"/>
              </a:solidFill>
              <a:ea typeface="Calibri"/>
              <a:cs typeface="Calibri"/>
              <a:sym typeface="Calibri"/>
            </a:endParaRPr>
          </a:p>
          <a:p>
            <a:pPr>
              <a:lnSpc>
                <a:spcPct val="120000"/>
              </a:lnSpc>
              <a:spcBef>
                <a:spcPts val="1000"/>
              </a:spcBef>
              <a:buClr>
                <a:srgbClr val="000000"/>
              </a:buClr>
              <a:buSzPts val="2000"/>
              <a:buFont typeface="Arial"/>
              <a:buNone/>
            </a:pPr>
            <a:r>
              <a:rPr lang="en-US" sz="2400" b="1">
                <a:solidFill>
                  <a:srgbClr val="E7E6E6"/>
                </a:solidFill>
                <a:ea typeface="Calibri"/>
                <a:cs typeface="Calibri"/>
                <a:sym typeface="Calibri"/>
              </a:rPr>
              <a:t>T  temporal</a:t>
            </a:r>
            <a:endParaRPr sz="2400">
              <a:solidFill>
                <a:srgbClr val="000000"/>
              </a:solidFill>
              <a:ea typeface="Calibri"/>
              <a:cs typeface="Calibri"/>
              <a:sym typeface="Calibri"/>
            </a:endParaRPr>
          </a:p>
          <a:p>
            <a:pPr>
              <a:lnSpc>
                <a:spcPct val="120000"/>
              </a:lnSpc>
              <a:spcBef>
                <a:spcPts val="1000"/>
              </a:spcBef>
              <a:buClr>
                <a:srgbClr val="000000"/>
              </a:buClr>
              <a:buSzPts val="2000"/>
              <a:buFont typeface="Arial"/>
              <a:buNone/>
            </a:pPr>
            <a:r>
              <a:rPr lang="en-US" sz="2400" b="1">
                <a:solidFill>
                  <a:srgbClr val="E7E6E6"/>
                </a:solidFill>
                <a:ea typeface="Calibri"/>
                <a:cs typeface="Calibri"/>
                <a:sym typeface="Calibri"/>
              </a:rPr>
              <a:t>F-T  frontal/ temporal</a:t>
            </a:r>
            <a:endParaRPr sz="2400">
              <a:solidFill>
                <a:srgbClr val="000000"/>
              </a:solidFill>
              <a:ea typeface="Calibri"/>
              <a:cs typeface="Calibri"/>
              <a:sym typeface="Calibri"/>
            </a:endParaRPr>
          </a:p>
        </p:txBody>
      </p:sp>
      <p:sp>
        <p:nvSpPr>
          <p:cNvPr id="892" name="Google Shape;892;p41"/>
          <p:cNvSpPr txBox="1"/>
          <p:nvPr/>
        </p:nvSpPr>
        <p:spPr>
          <a:xfrm>
            <a:off x="2004724" y="5781341"/>
            <a:ext cx="338370" cy="384694"/>
          </a:xfrm>
          <a:prstGeom prst="rect">
            <a:avLst/>
          </a:prstGeom>
          <a:solidFill>
            <a:srgbClr val="1D5EAC"/>
          </a:solidFill>
          <a:ln w="9525" cap="flat" cmpd="sng">
            <a:solidFill>
              <a:schemeClr val="dk1"/>
            </a:solidFill>
            <a:prstDash val="solid"/>
            <a:round/>
            <a:headEnd type="none" w="sm" len="sm"/>
            <a:tailEnd type="none" w="sm" len="sm"/>
          </a:ln>
        </p:spPr>
        <p:txBody>
          <a:bodyPr spcFirstLastPara="1" wrap="square" lIns="91400" tIns="45700" rIns="91400" bIns="45700" anchor="t" anchorCtr="0">
            <a:spAutoFit/>
          </a:bodyPr>
          <a:lstStyle/>
          <a:p>
            <a:pPr>
              <a:buClr>
                <a:srgbClr val="000000"/>
              </a:buClr>
              <a:buSzPts val="1900"/>
              <a:buFont typeface="Arial"/>
              <a:buNone/>
            </a:pPr>
            <a:r>
              <a:rPr lang="en-US" sz="1900">
                <a:solidFill>
                  <a:srgbClr val="E7E6E6"/>
                </a:solidFill>
                <a:ea typeface="Calibri"/>
                <a:cs typeface="Calibri"/>
                <a:sym typeface="Calibri"/>
              </a:rPr>
              <a:t>0</a:t>
            </a:r>
            <a:endParaRPr sz="2500">
              <a:solidFill>
                <a:srgbClr val="000000"/>
              </a:solidFill>
              <a:ea typeface="Calibri"/>
              <a:cs typeface="Calibri"/>
              <a:sym typeface="Calibri"/>
            </a:endParaRPr>
          </a:p>
        </p:txBody>
      </p:sp>
      <p:sp>
        <p:nvSpPr>
          <p:cNvPr id="893" name="Google Shape;893;p41"/>
          <p:cNvSpPr txBox="1"/>
          <p:nvPr/>
        </p:nvSpPr>
        <p:spPr>
          <a:xfrm>
            <a:off x="1997602" y="4763434"/>
            <a:ext cx="336772" cy="384694"/>
          </a:xfrm>
          <a:prstGeom prst="rect">
            <a:avLst/>
          </a:prstGeom>
          <a:solidFill>
            <a:srgbClr val="1D5EAC"/>
          </a:solidFill>
          <a:ln w="9525" cap="flat" cmpd="sng">
            <a:solidFill>
              <a:schemeClr val="dk1"/>
            </a:solidFill>
            <a:prstDash val="solid"/>
            <a:round/>
            <a:headEnd type="none" w="sm" len="sm"/>
            <a:tailEnd type="none" w="sm" len="sm"/>
          </a:ln>
        </p:spPr>
        <p:txBody>
          <a:bodyPr spcFirstLastPara="1" wrap="square" lIns="91400" tIns="45700" rIns="91400" bIns="45700" anchor="t" anchorCtr="0">
            <a:spAutoFit/>
          </a:bodyPr>
          <a:lstStyle/>
          <a:p>
            <a:pPr>
              <a:buClr>
                <a:srgbClr val="000000"/>
              </a:buClr>
              <a:buSzPts val="1900"/>
              <a:buFont typeface="Arial"/>
              <a:buNone/>
            </a:pPr>
            <a:r>
              <a:rPr lang="en-US" sz="1900">
                <a:solidFill>
                  <a:srgbClr val="E7E6E6"/>
                </a:solidFill>
                <a:ea typeface="Calibri"/>
                <a:cs typeface="Calibri"/>
                <a:sym typeface="Calibri"/>
              </a:rPr>
              <a:t>2</a:t>
            </a:r>
            <a:endParaRPr sz="2500">
              <a:solidFill>
                <a:srgbClr val="000000"/>
              </a:solidFill>
              <a:ea typeface="Calibri"/>
              <a:cs typeface="Calibri"/>
              <a:sym typeface="Calibri"/>
            </a:endParaRPr>
          </a:p>
        </p:txBody>
      </p:sp>
      <p:sp>
        <p:nvSpPr>
          <p:cNvPr id="894" name="Google Shape;894;p41"/>
          <p:cNvSpPr txBox="1"/>
          <p:nvPr/>
        </p:nvSpPr>
        <p:spPr>
          <a:xfrm>
            <a:off x="2002980" y="3833833"/>
            <a:ext cx="331394" cy="384694"/>
          </a:xfrm>
          <a:prstGeom prst="rect">
            <a:avLst/>
          </a:prstGeom>
          <a:solidFill>
            <a:srgbClr val="1D5EAC"/>
          </a:solidFill>
          <a:ln w="9525" cap="flat" cmpd="sng">
            <a:solidFill>
              <a:schemeClr val="dk1"/>
            </a:solidFill>
            <a:prstDash val="solid"/>
            <a:round/>
            <a:headEnd type="none" w="sm" len="sm"/>
            <a:tailEnd type="none" w="sm" len="sm"/>
          </a:ln>
        </p:spPr>
        <p:txBody>
          <a:bodyPr spcFirstLastPara="1" wrap="square" lIns="91400" tIns="45700" rIns="91400" bIns="45700" anchor="t" anchorCtr="0">
            <a:spAutoFit/>
          </a:bodyPr>
          <a:lstStyle/>
          <a:p>
            <a:pPr>
              <a:buClr>
                <a:srgbClr val="000000"/>
              </a:buClr>
              <a:buSzPts val="1900"/>
              <a:buFont typeface="Arial"/>
              <a:buNone/>
            </a:pPr>
            <a:r>
              <a:rPr lang="en-US" sz="1900">
                <a:solidFill>
                  <a:srgbClr val="E7E6E6"/>
                </a:solidFill>
                <a:ea typeface="Calibri"/>
                <a:cs typeface="Calibri"/>
                <a:sym typeface="Calibri"/>
              </a:rPr>
              <a:t>4</a:t>
            </a:r>
            <a:endParaRPr sz="2500">
              <a:solidFill>
                <a:srgbClr val="000000"/>
              </a:solidFill>
              <a:ea typeface="Calibri"/>
              <a:cs typeface="Calibri"/>
              <a:sym typeface="Calibri"/>
            </a:endParaRPr>
          </a:p>
        </p:txBody>
      </p:sp>
      <p:sp>
        <p:nvSpPr>
          <p:cNvPr id="895" name="Google Shape;895;p41"/>
          <p:cNvSpPr txBox="1"/>
          <p:nvPr/>
        </p:nvSpPr>
        <p:spPr>
          <a:xfrm>
            <a:off x="1994260" y="2874732"/>
            <a:ext cx="348834" cy="384694"/>
          </a:xfrm>
          <a:prstGeom prst="rect">
            <a:avLst/>
          </a:prstGeom>
          <a:solidFill>
            <a:srgbClr val="1D5EAC"/>
          </a:solidFill>
          <a:ln w="9525" cap="flat" cmpd="sng">
            <a:solidFill>
              <a:schemeClr val="dk1"/>
            </a:solidFill>
            <a:prstDash val="solid"/>
            <a:round/>
            <a:headEnd type="none" w="sm" len="sm"/>
            <a:tailEnd type="none" w="sm" len="sm"/>
          </a:ln>
        </p:spPr>
        <p:txBody>
          <a:bodyPr spcFirstLastPara="1" wrap="square" lIns="91400" tIns="45700" rIns="91400" bIns="45700" anchor="t" anchorCtr="0">
            <a:spAutoFit/>
          </a:bodyPr>
          <a:lstStyle/>
          <a:p>
            <a:pPr>
              <a:buClr>
                <a:srgbClr val="000000"/>
              </a:buClr>
              <a:buSzPts val="1900"/>
              <a:buFont typeface="Arial"/>
              <a:buNone/>
            </a:pPr>
            <a:r>
              <a:rPr lang="en-US" sz="1900">
                <a:solidFill>
                  <a:srgbClr val="E7E6E6"/>
                </a:solidFill>
                <a:ea typeface="Calibri"/>
                <a:cs typeface="Calibri"/>
                <a:sym typeface="Calibri"/>
              </a:rPr>
              <a:t>6</a:t>
            </a:r>
            <a:endParaRPr sz="2500">
              <a:solidFill>
                <a:srgbClr val="000000"/>
              </a:solidFill>
              <a:ea typeface="Calibri"/>
              <a:cs typeface="Calibri"/>
              <a:sym typeface="Calibri"/>
            </a:endParaRPr>
          </a:p>
        </p:txBody>
      </p:sp>
      <p:sp>
        <p:nvSpPr>
          <p:cNvPr id="896" name="Google Shape;896;p41"/>
          <p:cNvSpPr txBox="1"/>
          <p:nvPr/>
        </p:nvSpPr>
        <p:spPr>
          <a:xfrm>
            <a:off x="2570692" y="3349038"/>
            <a:ext cx="837202" cy="2123658"/>
          </a:xfrm>
          <a:prstGeom prst="rect">
            <a:avLst/>
          </a:prstGeom>
          <a:noFill/>
          <a:ln>
            <a:noFill/>
          </a:ln>
        </p:spPr>
        <p:txBody>
          <a:bodyPr spcFirstLastPara="1" wrap="square" lIns="91425" tIns="45700" rIns="91425" bIns="45700" anchor="t" anchorCtr="0">
            <a:spAutoFit/>
          </a:bodyPr>
          <a:lstStyle/>
          <a:p>
            <a:pPr algn="ctr">
              <a:buClr>
                <a:srgbClr val="000000"/>
              </a:buClr>
              <a:buSzPts val="2400"/>
              <a:buFont typeface="Arial"/>
              <a:buNone/>
            </a:pPr>
            <a:r>
              <a:rPr lang="en-US" sz="2400">
                <a:solidFill>
                  <a:srgbClr val="000000"/>
                </a:solidFill>
                <a:latin typeface="Arial Black"/>
                <a:ea typeface="Arial Black"/>
                <a:cs typeface="Arial Black"/>
                <a:sym typeface="Arial Black"/>
              </a:rPr>
              <a:t>P-O</a:t>
            </a:r>
            <a:endParaRPr sz="1400">
              <a:solidFill>
                <a:srgbClr val="000000"/>
              </a:solidFill>
              <a:latin typeface="Arial"/>
              <a:ea typeface="Arial"/>
              <a:cs typeface="Arial"/>
              <a:sym typeface="Arial"/>
            </a:endParaRPr>
          </a:p>
          <a:p>
            <a:pPr algn="ctr">
              <a:spcBef>
                <a:spcPts val="1200"/>
              </a:spcBef>
              <a:buClr>
                <a:srgbClr val="000000"/>
              </a:buClr>
              <a:buSzPts val="2400"/>
              <a:buFont typeface="Arial"/>
              <a:buNone/>
            </a:pPr>
            <a:r>
              <a:rPr lang="en-US" sz="2400">
                <a:solidFill>
                  <a:srgbClr val="000000"/>
                </a:solidFill>
                <a:latin typeface="Arial Black"/>
                <a:ea typeface="Arial Black"/>
                <a:cs typeface="Arial Black"/>
                <a:sym typeface="Arial Black"/>
              </a:rPr>
              <a:t>C</a:t>
            </a:r>
            <a:endParaRPr sz="1400">
              <a:solidFill>
                <a:srgbClr val="000000"/>
              </a:solidFill>
              <a:latin typeface="Arial"/>
              <a:ea typeface="Arial"/>
              <a:cs typeface="Arial"/>
              <a:sym typeface="Arial"/>
            </a:endParaRPr>
          </a:p>
          <a:p>
            <a:pPr algn="ctr">
              <a:spcBef>
                <a:spcPts val="1200"/>
              </a:spcBef>
              <a:buClr>
                <a:srgbClr val="000000"/>
              </a:buClr>
              <a:buSzPts val="2400"/>
              <a:buFont typeface="Arial"/>
              <a:buNone/>
            </a:pPr>
            <a:r>
              <a:rPr lang="en-US" sz="2400">
                <a:solidFill>
                  <a:srgbClr val="000000"/>
                </a:solidFill>
                <a:latin typeface="Arial Black"/>
                <a:ea typeface="Arial Black"/>
                <a:cs typeface="Arial Black"/>
                <a:sym typeface="Arial Black"/>
              </a:rPr>
              <a:t>T</a:t>
            </a:r>
            <a:endParaRPr sz="1400">
              <a:solidFill>
                <a:srgbClr val="000000"/>
              </a:solidFill>
              <a:latin typeface="Arial"/>
              <a:ea typeface="Arial"/>
              <a:cs typeface="Arial"/>
              <a:sym typeface="Arial"/>
            </a:endParaRPr>
          </a:p>
          <a:p>
            <a:pPr algn="ctr">
              <a:spcBef>
                <a:spcPts val="1200"/>
              </a:spcBef>
              <a:buClr>
                <a:srgbClr val="000000"/>
              </a:buClr>
              <a:buSzPts val="2400"/>
              <a:buFont typeface="Arial"/>
              <a:buNone/>
            </a:pPr>
            <a:r>
              <a:rPr lang="en-US" sz="2400">
                <a:solidFill>
                  <a:srgbClr val="000000"/>
                </a:solidFill>
                <a:latin typeface="Arial Black"/>
                <a:ea typeface="Arial Black"/>
                <a:cs typeface="Arial Black"/>
                <a:sym typeface="Arial Black"/>
              </a:rPr>
              <a:t>F-T</a:t>
            </a:r>
            <a:endParaRPr sz="2400" b="1">
              <a:solidFill>
                <a:srgbClr val="000000"/>
              </a:solidFill>
              <a:latin typeface="Arial"/>
              <a:ea typeface="Arial"/>
              <a:cs typeface="Arial"/>
              <a:sym typeface="Arial"/>
            </a:endParaRPr>
          </a:p>
        </p:txBody>
      </p:sp>
      <p:sp>
        <p:nvSpPr>
          <p:cNvPr id="897" name="Google Shape;897;p41"/>
          <p:cNvSpPr txBox="1"/>
          <p:nvPr/>
        </p:nvSpPr>
        <p:spPr>
          <a:xfrm>
            <a:off x="3959762" y="4267594"/>
            <a:ext cx="1025572" cy="1569660"/>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en-US" sz="2400">
                <a:solidFill>
                  <a:srgbClr val="000000"/>
                </a:solidFill>
                <a:latin typeface="Arial Black"/>
                <a:ea typeface="Arial Black"/>
                <a:cs typeface="Arial Black"/>
                <a:sym typeface="Arial Black"/>
              </a:rPr>
              <a:t>P-O</a:t>
            </a:r>
            <a:endParaRPr sz="1400">
              <a:solidFill>
                <a:srgbClr val="000000"/>
              </a:solidFill>
              <a:latin typeface="Arial"/>
              <a:ea typeface="Arial"/>
              <a:cs typeface="Arial"/>
              <a:sym typeface="Arial"/>
            </a:endParaRPr>
          </a:p>
          <a:p>
            <a:pPr>
              <a:spcBef>
                <a:spcPts val="1200"/>
              </a:spcBef>
              <a:buClr>
                <a:srgbClr val="000000"/>
              </a:buClr>
              <a:buSzPts val="2400"/>
              <a:buFont typeface="Arial"/>
              <a:buNone/>
            </a:pPr>
            <a:r>
              <a:rPr lang="en-US" sz="2400">
                <a:solidFill>
                  <a:srgbClr val="000000"/>
                </a:solidFill>
                <a:latin typeface="Arial Black"/>
                <a:ea typeface="Arial Black"/>
                <a:cs typeface="Arial Black"/>
                <a:sym typeface="Arial Black"/>
              </a:rPr>
              <a:t>C</a:t>
            </a:r>
            <a:endParaRPr sz="1400">
              <a:solidFill>
                <a:srgbClr val="000000"/>
              </a:solidFill>
              <a:latin typeface="Arial"/>
              <a:ea typeface="Arial"/>
              <a:cs typeface="Arial"/>
              <a:sym typeface="Arial"/>
            </a:endParaRPr>
          </a:p>
          <a:p>
            <a:pPr>
              <a:spcBef>
                <a:spcPts val="1200"/>
              </a:spcBef>
              <a:buClr>
                <a:srgbClr val="000000"/>
              </a:buClr>
              <a:buSzPts val="2400"/>
              <a:buFont typeface="Arial"/>
              <a:buNone/>
            </a:pPr>
            <a:r>
              <a:rPr lang="en-US" sz="2400">
                <a:solidFill>
                  <a:srgbClr val="000000"/>
                </a:solidFill>
                <a:latin typeface="Arial Black"/>
                <a:ea typeface="Arial Black"/>
                <a:cs typeface="Arial Black"/>
                <a:sym typeface="Arial Black"/>
              </a:rPr>
              <a:t>F-T</a:t>
            </a:r>
            <a:endParaRPr sz="2400">
              <a:solidFill>
                <a:srgbClr val="000000"/>
              </a:solidFill>
              <a:latin typeface="Arial"/>
              <a:ea typeface="Arial"/>
              <a:cs typeface="Arial"/>
              <a:sym typeface="Arial"/>
            </a:endParaRPr>
          </a:p>
        </p:txBody>
      </p:sp>
      <p:sp>
        <p:nvSpPr>
          <p:cNvPr id="898" name="Google Shape;898;p41"/>
          <p:cNvSpPr txBox="1"/>
          <p:nvPr/>
        </p:nvSpPr>
        <p:spPr>
          <a:xfrm>
            <a:off x="5127452" y="5011032"/>
            <a:ext cx="899992" cy="461665"/>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en-US" sz="2400">
                <a:solidFill>
                  <a:srgbClr val="000000"/>
                </a:solidFill>
                <a:latin typeface="Arial Black"/>
                <a:ea typeface="Arial Black"/>
                <a:cs typeface="Arial Black"/>
                <a:sym typeface="Arial Black"/>
              </a:rPr>
              <a:t>P-O</a:t>
            </a:r>
            <a:endParaRPr sz="2400" b="1">
              <a:solidFill>
                <a:srgbClr val="000000"/>
              </a:solidFill>
              <a:latin typeface="Arial"/>
              <a:ea typeface="Arial"/>
              <a:cs typeface="Arial"/>
              <a:sym typeface="Arial"/>
            </a:endParaRPr>
          </a:p>
        </p:txBody>
      </p:sp>
      <p:sp>
        <p:nvSpPr>
          <p:cNvPr id="899" name="Google Shape;899;p41"/>
          <p:cNvSpPr txBox="1"/>
          <p:nvPr/>
        </p:nvSpPr>
        <p:spPr>
          <a:xfrm>
            <a:off x="6083463" y="4426804"/>
            <a:ext cx="397670" cy="830997"/>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en-US" sz="2400">
                <a:solidFill>
                  <a:srgbClr val="000000"/>
                </a:solidFill>
                <a:latin typeface="Arial Black"/>
                <a:ea typeface="Arial Black"/>
                <a:cs typeface="Arial Black"/>
                <a:sym typeface="Arial Black"/>
              </a:rPr>
              <a:t>T C</a:t>
            </a:r>
            <a:endParaRPr sz="2400" b="1">
              <a:solidFill>
                <a:srgbClr val="000000"/>
              </a:solidFill>
              <a:latin typeface="Arial"/>
              <a:ea typeface="Arial"/>
              <a:cs typeface="Arial"/>
              <a:sym typeface="Arial"/>
            </a:endParaRPr>
          </a:p>
        </p:txBody>
      </p:sp>
      <p:sp>
        <p:nvSpPr>
          <p:cNvPr id="900" name="Google Shape;900;p41"/>
          <p:cNvSpPr txBox="1"/>
          <p:nvPr/>
        </p:nvSpPr>
        <p:spPr>
          <a:xfrm>
            <a:off x="7005630" y="4821592"/>
            <a:ext cx="920922" cy="461665"/>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en-US" sz="2400">
                <a:solidFill>
                  <a:srgbClr val="000000"/>
                </a:solidFill>
                <a:latin typeface="Arial Black"/>
                <a:ea typeface="Arial Black"/>
                <a:cs typeface="Arial Black"/>
                <a:sym typeface="Arial Black"/>
              </a:rPr>
              <a:t>F-T</a:t>
            </a: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384941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4"/>
          <p:cNvPicPr>
            <a:picLocks noChangeAspect="1"/>
          </p:cNvPicPr>
          <p:nvPr/>
        </p:nvPicPr>
        <p:blipFill>
          <a:blip r:embed="rId3"/>
          <a:stretch>
            <a:fillRect/>
          </a:stretch>
        </p:blipFill>
        <p:spPr>
          <a:xfrm>
            <a:off x="8251459" y="-30361"/>
            <a:ext cx="3925649" cy="6869888"/>
          </a:xfrm>
          <a:prstGeom prst="rect">
            <a:avLst/>
          </a:prstGeom>
        </p:spPr>
      </p:pic>
      <p:sp>
        <p:nvSpPr>
          <p:cNvPr id="4" name="TextBox 3"/>
          <p:cNvSpPr txBox="1"/>
          <p:nvPr/>
        </p:nvSpPr>
        <p:spPr>
          <a:xfrm>
            <a:off x="5012348" y="2932070"/>
            <a:ext cx="3959157" cy="26776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Open Sans Light" panose="020B0604020202020204" charset="0"/>
                <a:cs typeface="Open Sans Light" panose="020B0604020202020204" charset="0"/>
              </a:rPr>
              <a:t>Memory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Open Sans Light" panose="020B0604020202020204" charset="0"/>
                <a:cs typeface="Open Sans Light" panose="020B0604020202020204" charset="0"/>
              </a:rPr>
              <a:t>Attention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Open Sans Light" panose="020B0604020202020204" charset="0"/>
                <a:cs typeface="Open Sans Light" panose="020B0604020202020204" charset="0"/>
              </a:rPr>
              <a:t>Depression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Open Sans Light" panose="020B0604020202020204" charset="0"/>
                <a:cs typeface="Open Sans Light" panose="020B0604020202020204" charset="0"/>
              </a:rPr>
              <a:t>Lack of organization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Open Sans Light" panose="020B0604020202020204" charset="0"/>
                <a:cs typeface="Open Sans Light" panose="020B0604020202020204" charset="0"/>
              </a:rPr>
              <a:t>Initiation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Open Sans Light" panose="020B0604020202020204" charset="0"/>
                <a:cs typeface="Open Sans Light" panose="020B0604020202020204" charset="0"/>
              </a:rPr>
              <a:t>Something else?</a:t>
            </a:r>
          </a:p>
        </p:txBody>
      </p:sp>
      <p:sp>
        <p:nvSpPr>
          <p:cNvPr id="6" name="TextBox 5"/>
          <p:cNvSpPr txBox="1"/>
          <p:nvPr/>
        </p:nvSpPr>
        <p:spPr>
          <a:xfrm>
            <a:off x="4078932" y="2113907"/>
            <a:ext cx="39591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Open Sans Light" panose="020B0604020202020204" charset="0"/>
                <a:cs typeface="Open Sans Light" panose="020B0604020202020204" charset="0"/>
              </a:rPr>
              <a:t>Charlie</a:t>
            </a:r>
            <a:r>
              <a:rPr kumimoji="0" lang="en-US" sz="2800" b="1" i="0" u="none" strike="noStrike" kern="1200" cap="none" spc="0" normalizeH="0" noProof="0" dirty="0">
                <a:ln>
                  <a:noFill/>
                </a:ln>
                <a:solidFill>
                  <a:prstClr val="black"/>
                </a:solidFill>
                <a:effectLst/>
                <a:uLnTx/>
                <a:uFillTx/>
                <a:ea typeface="Open Sans Light" panose="020B0604020202020204" charset="0"/>
                <a:cs typeface="Open Sans Light" panose="020B0604020202020204" charset="0"/>
              </a:rPr>
              <a:t> is</a:t>
            </a:r>
            <a:r>
              <a:rPr kumimoji="0" lang="en-US" sz="2800" b="1" i="0" u="none" strike="noStrike" kern="1200" cap="none" spc="0" normalizeH="0" baseline="0" noProof="0" dirty="0">
                <a:ln>
                  <a:noFill/>
                </a:ln>
                <a:solidFill>
                  <a:prstClr val="black"/>
                </a:solidFill>
                <a:effectLst/>
                <a:uLnTx/>
                <a:uFillTx/>
                <a:ea typeface="Open Sans Light" panose="020B0604020202020204" charset="0"/>
                <a:cs typeface="Open Sans Light" panose="020B0604020202020204" charset="0"/>
              </a:rPr>
              <a:t> “Forgetting”</a:t>
            </a:r>
          </a:p>
        </p:txBody>
      </p:sp>
      <p:pic>
        <p:nvPicPr>
          <p:cNvPr id="10" name="Content Placeholder 4"/>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21772" y="2530706"/>
            <a:ext cx="1975855" cy="1969582"/>
          </a:xfrm>
        </p:spPr>
      </p:pic>
      <p:sp>
        <p:nvSpPr>
          <p:cNvPr id="2" name="Rectangle 1"/>
          <p:cNvSpPr/>
          <p:nvPr/>
        </p:nvSpPr>
        <p:spPr>
          <a:xfrm>
            <a:off x="3032770" y="884106"/>
            <a:ext cx="856515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ea typeface="Open Sans Light" panose="020B0604020202020204" charset="0"/>
                <a:cs typeface="Open Sans Light" panose="020B0604020202020204" charset="0"/>
              </a:rPr>
              <a:t>Dig Deeper into Problem Areas</a:t>
            </a:r>
            <a:endParaRPr kumimoji="0" lang="en-US" sz="1800" b="1" i="0" u="none" strike="noStrike" kern="1200" cap="none" spc="0" normalizeH="0" baseline="0" noProof="0" dirty="0">
              <a:ln>
                <a:noFill/>
              </a:ln>
              <a:solidFill>
                <a:prstClr val="black"/>
              </a:solidFill>
              <a:effectLst/>
              <a:uLnTx/>
              <a:uFillTx/>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38062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938" y="374172"/>
            <a:ext cx="4645571" cy="824440"/>
          </a:xfrm>
          <a:solidFill>
            <a:srgbClr val="1D5EAC"/>
          </a:solidFill>
        </p:spPr>
        <p:txBody>
          <a:bodyPr>
            <a:noAutofit/>
          </a:bodyPr>
          <a:lstStyle/>
          <a:p>
            <a:pPr algn="ctr"/>
            <a:r>
              <a:rPr lang="en-US" b="1" dirty="0">
                <a:solidFill>
                  <a:schemeClr val="bg1"/>
                </a:solidFill>
                <a:latin typeface="+mn-lt"/>
                <a:ea typeface="Open Sans Light" panose="020B0604020202020204" charset="0"/>
                <a:cs typeface="Open Sans Light" panose="020B0604020202020204" charset="0"/>
              </a:rPr>
              <a:t>Testing Options</a:t>
            </a:r>
          </a:p>
        </p:txBody>
      </p:sp>
      <p:pic>
        <p:nvPicPr>
          <p:cNvPr id="5" name="Content Placeholder 4"/>
          <p:cNvPicPr>
            <a:picLocks noGrp="1" noChangeAspect="1"/>
          </p:cNvPicPr>
          <p:nvPr>
            <p:ph idx="1"/>
          </p:nvPr>
        </p:nvPicPr>
        <p:blipFill>
          <a:blip r:embed="rId3"/>
          <a:stretch>
            <a:fillRect/>
          </a:stretch>
        </p:blipFill>
        <p:spPr>
          <a:xfrm>
            <a:off x="8266351" y="-11888"/>
            <a:ext cx="3925649" cy="6869888"/>
          </a:xfrm>
          <a:prstGeom prst="rect">
            <a:avLst/>
          </a:prstGeom>
        </p:spPr>
      </p:pic>
      <p:sp>
        <p:nvSpPr>
          <p:cNvPr id="3" name="Rectangle 2"/>
          <p:cNvSpPr/>
          <p:nvPr/>
        </p:nvSpPr>
        <p:spPr>
          <a:xfrm>
            <a:off x="4910433" y="1438719"/>
            <a:ext cx="6148251" cy="4339650"/>
          </a:xfrm>
          <a:prstGeom prst="rect">
            <a:avLst/>
          </a:prstGeom>
        </p:spPr>
        <p:txBody>
          <a:bodyPr wrap="square">
            <a:spAutoFit/>
          </a:bodyPr>
          <a:lstStyle/>
          <a:p>
            <a:pPr lvl="1"/>
            <a:r>
              <a:rPr lang="en-US" sz="2400" b="1" dirty="0">
                <a:solidFill>
                  <a:prstClr val="black"/>
                </a:solidFill>
                <a:ea typeface="Open Sans Semibold" panose="020B0706030804020204" pitchFamily="34" charset="0"/>
                <a:cs typeface="Open Sans Semibold" panose="020B0706030804020204" pitchFamily="34" charset="0"/>
              </a:rPr>
              <a:t>Neuropsychological Testing</a:t>
            </a:r>
            <a:r>
              <a:rPr lang="en-US" sz="2400" dirty="0">
                <a:solidFill>
                  <a:prstClr val="black"/>
                </a:solidFill>
                <a:ea typeface="Open Sans Semibold" panose="020B0706030804020204" pitchFamily="34" charset="0"/>
                <a:cs typeface="Open Sans Semibold" panose="020B0706030804020204" pitchFamily="34" charset="0"/>
              </a:rPr>
              <a:t>: </a:t>
            </a:r>
          </a:p>
          <a:p>
            <a:pPr lvl="1"/>
            <a:r>
              <a:rPr lang="en-US" sz="2400" dirty="0">
                <a:solidFill>
                  <a:prstClr val="black"/>
                </a:solidFill>
                <a:ea typeface="Open Sans Light" panose="020B0604020202020204" charset="0"/>
                <a:cs typeface="Open Sans Light" panose="020B0604020202020204" charset="0"/>
              </a:rPr>
              <a:t>Gold Standard for TBI Testing</a:t>
            </a:r>
          </a:p>
          <a:p>
            <a:endParaRPr lang="en-US" sz="1200" dirty="0">
              <a:solidFill>
                <a:prstClr val="black"/>
              </a:solidFill>
              <a:latin typeface="Open Sans Light" panose="020B0604020202020204" charset="0"/>
              <a:ea typeface="Open Sans Light" panose="020B0604020202020204" charset="0"/>
              <a:cs typeface="Open Sans Light" panose="020B0604020202020204" charset="0"/>
            </a:endParaRPr>
          </a:p>
          <a:p>
            <a:pPr marL="800100" lvl="1" indent="-342900">
              <a:buFont typeface="Arial" panose="020B0604020202020204" pitchFamily="34" charset="0"/>
              <a:buChar char="•"/>
            </a:pPr>
            <a:r>
              <a:rPr lang="en-US" sz="2400" dirty="0">
                <a:solidFill>
                  <a:prstClr val="black"/>
                </a:solidFill>
                <a:ea typeface="Open Sans Light" panose="020B0604020202020204" charset="0"/>
                <a:cs typeface="Open Sans Light" panose="020B0604020202020204" charset="0"/>
              </a:rPr>
              <a:t>Brain-Behavior Relationships</a:t>
            </a:r>
          </a:p>
          <a:p>
            <a:pPr marL="800100" lvl="1" indent="-342900">
              <a:buFont typeface="Arial" panose="020B0604020202020204" pitchFamily="34" charset="0"/>
              <a:buChar char="•"/>
            </a:pPr>
            <a:r>
              <a:rPr lang="en-US" sz="2400" dirty="0">
                <a:solidFill>
                  <a:prstClr val="black"/>
                </a:solidFill>
                <a:ea typeface="Open Sans Light" panose="020B0604020202020204" charset="0"/>
                <a:cs typeface="Open Sans Light" panose="020B0604020202020204" charset="0"/>
              </a:rPr>
              <a:t>Academic Testing</a:t>
            </a:r>
          </a:p>
          <a:p>
            <a:pPr marL="800100" lvl="1" indent="-342900">
              <a:buFont typeface="Arial" panose="020B0604020202020204" pitchFamily="34" charset="0"/>
              <a:buChar char="•"/>
            </a:pPr>
            <a:r>
              <a:rPr lang="en-US" sz="2400" dirty="0">
                <a:solidFill>
                  <a:prstClr val="black"/>
                </a:solidFill>
                <a:ea typeface="Open Sans Light" panose="020B0604020202020204" charset="0"/>
                <a:cs typeface="Open Sans Light" panose="020B0604020202020204" charset="0"/>
              </a:rPr>
              <a:t>IQ Testing</a:t>
            </a:r>
          </a:p>
          <a:p>
            <a:pPr marL="800100" lvl="1" indent="-342900">
              <a:buFont typeface="Arial" panose="020B0604020202020204" pitchFamily="34" charset="0"/>
              <a:buChar char="•"/>
            </a:pPr>
            <a:r>
              <a:rPr lang="en-US" sz="2400" dirty="0">
                <a:solidFill>
                  <a:prstClr val="black"/>
                </a:solidFill>
                <a:ea typeface="Open Sans Light" panose="020B0604020202020204" charset="0"/>
                <a:cs typeface="Open Sans Light" panose="020B0604020202020204" charset="0"/>
              </a:rPr>
              <a:t>Specific Domains of Cognitive Function</a:t>
            </a:r>
          </a:p>
          <a:p>
            <a:pPr lvl="2"/>
            <a:r>
              <a:rPr lang="en-US" sz="2400" dirty="0">
                <a:solidFill>
                  <a:prstClr val="black"/>
                </a:solidFill>
                <a:ea typeface="Open Sans Light" panose="020B0604020202020204" charset="0"/>
                <a:cs typeface="Open Sans Light" panose="020B0604020202020204" charset="0"/>
              </a:rPr>
              <a:t>Attention</a:t>
            </a:r>
          </a:p>
          <a:p>
            <a:pPr lvl="2"/>
            <a:r>
              <a:rPr lang="en-US" sz="2400" dirty="0">
                <a:solidFill>
                  <a:prstClr val="black"/>
                </a:solidFill>
                <a:ea typeface="Open Sans Light" panose="020B0604020202020204" charset="0"/>
                <a:cs typeface="Open Sans Light" panose="020B0604020202020204" charset="0"/>
              </a:rPr>
              <a:t>Memory</a:t>
            </a:r>
          </a:p>
          <a:p>
            <a:pPr lvl="2"/>
            <a:r>
              <a:rPr lang="en-US" sz="2400" dirty="0">
                <a:solidFill>
                  <a:prstClr val="black"/>
                </a:solidFill>
                <a:ea typeface="Open Sans Light" panose="020B0604020202020204" charset="0"/>
                <a:cs typeface="Open Sans Light" panose="020B0604020202020204" charset="0"/>
              </a:rPr>
              <a:t>Executive Functioning</a:t>
            </a:r>
          </a:p>
          <a:p>
            <a:pPr lvl="2"/>
            <a:r>
              <a:rPr lang="en-US" sz="2400" dirty="0">
                <a:solidFill>
                  <a:prstClr val="black"/>
                </a:solidFill>
                <a:ea typeface="Open Sans Light" panose="020B0604020202020204" charset="0"/>
                <a:cs typeface="Open Sans Light" panose="020B0604020202020204" charset="0"/>
              </a:rPr>
              <a:t>Visual-spatial Function</a:t>
            </a:r>
          </a:p>
          <a:p>
            <a:pPr lvl="2"/>
            <a:r>
              <a:rPr lang="en-US" sz="2400" dirty="0">
                <a:solidFill>
                  <a:prstClr val="black"/>
                </a:solidFill>
                <a:ea typeface="Open Sans Light" panose="020B0604020202020204" charset="0"/>
                <a:cs typeface="Open Sans Light" panose="020B0604020202020204" charset="0"/>
              </a:rPr>
              <a:t>Information Processing</a:t>
            </a:r>
          </a:p>
        </p:txBody>
      </p:sp>
      <p:sp>
        <p:nvSpPr>
          <p:cNvPr id="6" name="Rectangle 5"/>
          <p:cNvSpPr/>
          <p:nvPr/>
        </p:nvSpPr>
        <p:spPr>
          <a:xfrm>
            <a:off x="458767" y="1478217"/>
            <a:ext cx="3988526" cy="2296526"/>
          </a:xfrm>
          <a:prstGeom prst="rect">
            <a:avLst/>
          </a:prstGeom>
        </p:spPr>
        <p:txBody>
          <a:bodyPr wrap="square">
            <a:spAutoFit/>
          </a:bodyPr>
          <a:lstStyle/>
          <a:p>
            <a:pPr lvl="1">
              <a:lnSpc>
                <a:spcPct val="90000"/>
              </a:lnSpc>
              <a:spcBef>
                <a:spcPts val="1000"/>
              </a:spcBef>
            </a:pPr>
            <a:r>
              <a:rPr lang="en-US" sz="2400" b="1" dirty="0">
                <a:solidFill>
                  <a:prstClr val="black"/>
                </a:solidFill>
                <a:ea typeface="Open Sans Semibold" panose="020B0706030804020204" pitchFamily="34" charset="0"/>
                <a:cs typeface="Open Sans Semibold" panose="020B0706030804020204" pitchFamily="34" charset="0"/>
              </a:rPr>
              <a:t>School Psychologist or Learning Specialist</a:t>
            </a:r>
          </a:p>
          <a:p>
            <a:pPr>
              <a:lnSpc>
                <a:spcPct val="90000"/>
              </a:lnSpc>
              <a:spcBef>
                <a:spcPts val="1000"/>
              </a:spcBef>
            </a:pPr>
            <a:endParaRPr lang="en-US" sz="1200" b="1" dirty="0">
              <a:solidFill>
                <a:prstClr val="black"/>
              </a:solidFill>
              <a:ea typeface="Open Sans Light" panose="020B0604020202020204" charset="0"/>
              <a:cs typeface="Open Sans Light" panose="020B0604020202020204" charset="0"/>
            </a:endParaRPr>
          </a:p>
          <a:p>
            <a:pPr marL="685800" lvl="1" indent="-228600">
              <a:lnSpc>
                <a:spcPct val="90000"/>
              </a:lnSpc>
              <a:spcBef>
                <a:spcPts val="500"/>
              </a:spcBef>
              <a:buFont typeface="Arial" panose="020B0604020202020204" pitchFamily="34" charset="0"/>
              <a:buChar char="•"/>
            </a:pPr>
            <a:r>
              <a:rPr lang="en-US" sz="2400" dirty="0">
                <a:solidFill>
                  <a:prstClr val="black"/>
                </a:solidFill>
                <a:ea typeface="Open Sans Light" panose="020B0604020202020204" charset="0"/>
                <a:cs typeface="Open Sans Light" panose="020B0604020202020204" charset="0"/>
              </a:rPr>
              <a:t>Academic Testing </a:t>
            </a:r>
          </a:p>
          <a:p>
            <a:pPr marL="685800" lvl="1" indent="-228600">
              <a:lnSpc>
                <a:spcPct val="90000"/>
              </a:lnSpc>
              <a:spcBef>
                <a:spcPts val="500"/>
              </a:spcBef>
              <a:buFont typeface="Arial" panose="020B0604020202020204" pitchFamily="34" charset="0"/>
              <a:buChar char="•"/>
            </a:pPr>
            <a:r>
              <a:rPr lang="en-US" sz="2400" dirty="0">
                <a:solidFill>
                  <a:prstClr val="black"/>
                </a:solidFill>
                <a:ea typeface="Open Sans Light" panose="020B0604020202020204" charset="0"/>
                <a:cs typeface="Open Sans Light" panose="020B0604020202020204" charset="0"/>
              </a:rPr>
              <a:t>IQ Testing</a:t>
            </a:r>
          </a:p>
          <a:p>
            <a:pPr marL="685800" lvl="1" indent="-228600">
              <a:lnSpc>
                <a:spcPct val="90000"/>
              </a:lnSpc>
              <a:spcBef>
                <a:spcPts val="500"/>
              </a:spcBef>
              <a:buFont typeface="Arial" panose="020B0604020202020204" pitchFamily="34" charset="0"/>
              <a:buChar char="•"/>
            </a:pPr>
            <a:r>
              <a:rPr lang="en-US" sz="2400" dirty="0">
                <a:solidFill>
                  <a:prstClr val="black"/>
                </a:solidFill>
                <a:ea typeface="Open Sans Light" panose="020B0604020202020204" charset="0"/>
                <a:cs typeface="Open Sans Light" panose="020B0604020202020204" charset="0"/>
              </a:rPr>
              <a:t>May add other tes</a:t>
            </a:r>
            <a:r>
              <a:rPr lang="en-US" sz="2400" dirty="0">
                <a:solidFill>
                  <a:prstClr val="black"/>
                </a:solidFill>
                <a:latin typeface="Open Sans Light" panose="020B0604020202020204" charset="0"/>
                <a:ea typeface="Open Sans Light" panose="020B0604020202020204" charset="0"/>
                <a:cs typeface="Open Sans Light" panose="020B0604020202020204" charset="0"/>
              </a:rPr>
              <a:t>ts</a:t>
            </a:r>
          </a:p>
        </p:txBody>
      </p:sp>
    </p:spTree>
    <p:extLst>
      <p:ext uri="{BB962C8B-B14F-4D97-AF65-F5344CB8AC3E}">
        <p14:creationId xmlns:p14="http://schemas.microsoft.com/office/powerpoint/2010/main" val="3284688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2733" y="147145"/>
            <a:ext cx="11929267" cy="6131185"/>
          </a:xfrm>
          <a:prstGeom prst="rect">
            <a:avLst/>
          </a:prstGeom>
        </p:spPr>
      </p:pic>
    </p:spTree>
    <p:extLst>
      <p:ext uri="{BB962C8B-B14F-4D97-AF65-F5344CB8AC3E}">
        <p14:creationId xmlns:p14="http://schemas.microsoft.com/office/powerpoint/2010/main" val="300081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21138" y="644235"/>
            <a:ext cx="10943944" cy="5950396"/>
          </a:xfrm>
        </p:spPr>
      </p:pic>
    </p:spTree>
    <p:extLst>
      <p:ext uri="{BB962C8B-B14F-4D97-AF65-F5344CB8AC3E}">
        <p14:creationId xmlns:p14="http://schemas.microsoft.com/office/powerpoint/2010/main" val="4267334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indent="-285750">
              <a:buFontTx/>
              <a:buBlip>
                <a:blip r:embed="rId3"/>
              </a:buBlip>
              <a:defRPr/>
            </a:pPr>
            <a:endParaRPr lang="en-US" dirty="0">
              <a:solidFill>
                <a:prstClr val="black"/>
              </a:solidFill>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205813"/>
            <a:ext cx="7977352"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prstClr val="white"/>
                </a:solidFill>
                <a:ea typeface="Open Sans Light" panose="020B0604020202020204" charset="0"/>
                <a:cs typeface="Open Sans Light" panose="020B0604020202020204" charset="0"/>
              </a:rPr>
              <a:t>Cognitive-Linguistic Testing</a:t>
            </a:r>
          </a:p>
        </p:txBody>
      </p:sp>
      <p:sp>
        <p:nvSpPr>
          <p:cNvPr id="2" name="TextBox 1"/>
          <p:cNvSpPr txBox="1"/>
          <p:nvPr/>
        </p:nvSpPr>
        <p:spPr>
          <a:xfrm>
            <a:off x="528173" y="1688863"/>
            <a:ext cx="7827527" cy="2677656"/>
          </a:xfrm>
          <a:prstGeom prst="rect">
            <a:avLst/>
          </a:prstGeom>
          <a:solidFill>
            <a:schemeClr val="bg1"/>
          </a:solidFill>
        </p:spPr>
        <p:txBody>
          <a:bodyPr wrap="none" rtlCol="0">
            <a:spAutoFit/>
          </a:bodyPr>
          <a:lstStyle/>
          <a:p>
            <a:r>
              <a:rPr lang="en-US" sz="2800" b="1" dirty="0">
                <a:solidFill>
                  <a:prstClr val="black"/>
                </a:solidFill>
                <a:ea typeface="Open Sans Light" panose="020B0604020202020204" charset="0"/>
                <a:cs typeface="Open Sans Light" panose="020B0604020202020204" charset="0"/>
              </a:rPr>
              <a:t>Speech Language Pathologist</a:t>
            </a:r>
          </a:p>
          <a:p>
            <a:pPr marL="457200" indent="-457200">
              <a:buFontTx/>
              <a:buBlip>
                <a:blip r:embed="rId3"/>
              </a:buBlip>
            </a:pPr>
            <a:r>
              <a:rPr lang="en-US" sz="2800" dirty="0">
                <a:solidFill>
                  <a:prstClr val="black"/>
                </a:solidFill>
                <a:ea typeface="Open Sans Light" panose="020B0604020202020204" charset="0"/>
                <a:cs typeface="Open Sans Light" panose="020B0604020202020204" charset="0"/>
              </a:rPr>
              <a:t>Receptive Language – Understanding information</a:t>
            </a:r>
          </a:p>
          <a:p>
            <a:pPr marL="457200" indent="-457200">
              <a:buFontTx/>
              <a:buBlip>
                <a:blip r:embed="rId3"/>
              </a:buBlip>
            </a:pPr>
            <a:r>
              <a:rPr lang="en-US" sz="2800" dirty="0">
                <a:solidFill>
                  <a:prstClr val="black"/>
                </a:solidFill>
                <a:ea typeface="Open Sans Light" panose="020B0604020202020204" charset="0"/>
                <a:cs typeface="Open Sans Light" panose="020B0604020202020204" charset="0"/>
              </a:rPr>
              <a:t>Expressive Language – Talking</a:t>
            </a:r>
          </a:p>
          <a:p>
            <a:pPr marL="457200" indent="-457200">
              <a:buFontTx/>
              <a:buBlip>
                <a:blip r:embed="rId3"/>
              </a:buBlip>
            </a:pPr>
            <a:r>
              <a:rPr lang="en-US" sz="2800" dirty="0">
                <a:solidFill>
                  <a:prstClr val="black"/>
                </a:solidFill>
                <a:ea typeface="Open Sans Light" panose="020B0604020202020204" charset="0"/>
                <a:cs typeface="Open Sans Light" panose="020B0604020202020204" charset="0"/>
              </a:rPr>
              <a:t>Reading </a:t>
            </a:r>
          </a:p>
          <a:p>
            <a:pPr marL="457200" indent="-457200">
              <a:buFontTx/>
              <a:buBlip>
                <a:blip r:embed="rId3"/>
              </a:buBlip>
            </a:pPr>
            <a:r>
              <a:rPr lang="en-US" sz="2800" dirty="0">
                <a:solidFill>
                  <a:prstClr val="black"/>
                </a:solidFill>
                <a:ea typeface="Open Sans Light" panose="020B0604020202020204" charset="0"/>
                <a:cs typeface="Open Sans Light" panose="020B0604020202020204" charset="0"/>
              </a:rPr>
              <a:t>Writing</a:t>
            </a:r>
          </a:p>
          <a:p>
            <a:pPr marL="457200" indent="-457200">
              <a:buFontTx/>
              <a:buBlip>
                <a:blip r:embed="rId3"/>
              </a:buBlip>
            </a:pPr>
            <a:r>
              <a:rPr lang="en-US" sz="2800" dirty="0">
                <a:solidFill>
                  <a:prstClr val="black"/>
                </a:solidFill>
                <a:ea typeface="Open Sans Light" panose="020B0604020202020204" charset="0"/>
                <a:cs typeface="Open Sans Light" panose="020B0604020202020204" charset="0"/>
              </a:rPr>
              <a:t>Social Skills</a:t>
            </a:r>
          </a:p>
        </p:txBody>
      </p:sp>
      <p:pic>
        <p:nvPicPr>
          <p:cNvPr id="4" name="Picture 3"/>
          <p:cNvPicPr>
            <a:picLocks noChangeAspect="1"/>
          </p:cNvPicPr>
          <p:nvPr/>
        </p:nvPicPr>
        <p:blipFill>
          <a:blip r:embed="rId4"/>
          <a:stretch>
            <a:fillRect/>
          </a:stretch>
        </p:blipFill>
        <p:spPr>
          <a:xfrm>
            <a:off x="6454998" y="2833814"/>
            <a:ext cx="5511842" cy="367456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980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74933"/>
          </a:xfrm>
          <a:prstGeom prst="rect">
            <a:avLst/>
          </a:prstGeom>
          <a:noFill/>
          <a:ln>
            <a:noFill/>
          </a:ln>
        </p:spPr>
      </p:pic>
      <p:sp>
        <p:nvSpPr>
          <p:cNvPr id="498" name="Google Shape;498;p3"/>
          <p:cNvSpPr txBox="1"/>
          <p:nvPr/>
        </p:nvSpPr>
        <p:spPr>
          <a:xfrm>
            <a:off x="2639505" y="2658359"/>
            <a:ext cx="473206" cy="369332"/>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9" name="Google Shape;499;p3"/>
          <p:cNvSpPr txBox="1"/>
          <p:nvPr/>
        </p:nvSpPr>
        <p:spPr>
          <a:xfrm>
            <a:off x="1234579" y="3807424"/>
            <a:ext cx="9722841" cy="2677616"/>
          </a:xfrm>
          <a:prstGeom prst="rect">
            <a:avLst/>
          </a:prstGeom>
          <a:solidFill>
            <a:schemeClr val="lt1"/>
          </a:solidFill>
          <a:ln>
            <a:noFill/>
          </a:ln>
        </p:spPr>
        <p:txBody>
          <a:bodyPr spcFirstLastPara="1" wrap="square" lIns="91425" tIns="45700" rIns="91425" bIns="45700" anchor="t" anchorCtr="0">
            <a:spAutoFit/>
          </a:bodyPr>
          <a:lstStyle/>
          <a:p>
            <a:pPr marL="342900" lvl="0" indent="-342900">
              <a:lnSpc>
                <a:spcPct val="150000"/>
              </a:lnSpc>
              <a:buSzPts val="3200"/>
              <a:buFont typeface="Calibri"/>
              <a:buChar char="•"/>
            </a:pPr>
            <a:r>
              <a:rPr lang="en-US" sz="2800" dirty="0">
                <a:latin typeface="Calibri" panose="020F0502020204030204" pitchFamily="34" charset="0"/>
                <a:ea typeface="Open Sans Light" panose="020B0306030504020204" pitchFamily="34" charset="0"/>
                <a:cs typeface="Calibri" panose="020F0502020204030204" pitchFamily="34" charset="0"/>
                <a:sym typeface="Calibri"/>
              </a:rPr>
              <a:t>Family-friendly educational materials</a:t>
            </a:r>
            <a:endParaRPr lang="en-US" sz="2800" dirty="0">
              <a:latin typeface="Calibri" panose="020F0502020204030204" pitchFamily="34" charset="0"/>
              <a:ea typeface="Open Sans Light" panose="020B0306030504020204" pitchFamily="34" charset="0"/>
              <a:cs typeface="Calibri" panose="020F0502020204030204" pitchFamily="34" charset="0"/>
            </a:endParaRPr>
          </a:p>
          <a:p>
            <a:pPr marL="342900" lvl="0" indent="-342900">
              <a:lnSpc>
                <a:spcPct val="150000"/>
              </a:lnSpc>
              <a:buSzPts val="3200"/>
              <a:buFont typeface="Calibri"/>
              <a:buChar char="•"/>
            </a:pPr>
            <a:r>
              <a:rPr lang="en-US" sz="2800" dirty="0">
                <a:latin typeface="Calibri" panose="020F0502020204030204" pitchFamily="34" charset="0"/>
                <a:ea typeface="Open Sans Light" panose="020B0306030504020204" pitchFamily="34" charset="0"/>
                <a:cs typeface="Calibri" panose="020F0502020204030204" pitchFamily="34" charset="0"/>
                <a:sym typeface="Calibri"/>
              </a:rPr>
              <a:t>Resources for return to school and work settings</a:t>
            </a:r>
          </a:p>
          <a:p>
            <a:pPr marL="342900" marR="0" lvl="0" indent="-342900" algn="l" rtl="0">
              <a:lnSpc>
                <a:spcPct val="150000"/>
              </a:lnSpc>
              <a:spcBef>
                <a:spcPts val="0"/>
              </a:spcBef>
              <a:spcAft>
                <a:spcPts val="0"/>
              </a:spcAft>
              <a:buClr>
                <a:srgbClr val="000000"/>
              </a:buClr>
              <a:buSzPts val="3200"/>
              <a:buFont typeface="Calibri"/>
              <a:buChar char="•"/>
            </a:pPr>
            <a:r>
              <a:rPr lang="en-US" sz="2800" i="0" u="none" strike="noStrike" cap="none" dirty="0">
                <a:solidFill>
                  <a:srgbClr val="000000"/>
                </a:solidFill>
                <a:latin typeface="Calibri" panose="020F0502020204030204" pitchFamily="34" charset="0"/>
                <a:ea typeface="Open Sans Light" panose="020B0306030504020204" pitchFamily="34" charset="0"/>
                <a:cs typeface="Calibri" panose="020F0502020204030204" pitchFamily="34" charset="0"/>
                <a:sym typeface="Calibri"/>
              </a:rPr>
              <a:t>Toolkits for </a:t>
            </a:r>
            <a:r>
              <a:rPr lang="en-US" sz="2800" dirty="0">
                <a:latin typeface="Calibri" panose="020F0502020204030204" pitchFamily="34" charset="0"/>
                <a:ea typeface="Open Sans Light" panose="020B0306030504020204" pitchFamily="34" charset="0"/>
                <a:cs typeface="Calibri" panose="020F0502020204030204" pitchFamily="34" charset="0"/>
                <a:sym typeface="Calibri"/>
              </a:rPr>
              <a:t>healthcare providers and school nurses</a:t>
            </a:r>
          </a:p>
          <a:p>
            <a:pPr marL="342900" marR="0" lvl="0" indent="-342900" algn="l" rtl="0">
              <a:lnSpc>
                <a:spcPct val="150000"/>
              </a:lnSpc>
              <a:spcBef>
                <a:spcPts val="0"/>
              </a:spcBef>
              <a:spcAft>
                <a:spcPts val="0"/>
              </a:spcAft>
              <a:buClr>
                <a:srgbClr val="000000"/>
              </a:buClr>
              <a:buSzPts val="3200"/>
              <a:buFont typeface="Calibri"/>
              <a:buChar char="•"/>
            </a:pPr>
            <a:r>
              <a:rPr lang="en-US" sz="2800" dirty="0">
                <a:latin typeface="Calibri" panose="020F0502020204030204" pitchFamily="34" charset="0"/>
                <a:ea typeface="Open Sans Light" panose="020B0306030504020204" pitchFamily="34" charset="0"/>
                <a:cs typeface="Calibri" panose="020F0502020204030204" pitchFamily="34" charset="0"/>
                <a:sym typeface="Calibri"/>
              </a:rPr>
              <a:t>DCS-specific resources on our YouTube training channel</a:t>
            </a:r>
          </a:p>
        </p:txBody>
      </p:sp>
      <p:sp>
        <p:nvSpPr>
          <p:cNvPr id="500" name="Google Shape;500;p3"/>
          <p:cNvSpPr txBox="1">
            <a:spLocks noGrp="1"/>
          </p:cNvSpPr>
          <p:nvPr>
            <p:ph type="ctrTitle"/>
          </p:nvPr>
        </p:nvSpPr>
        <p:spPr>
          <a:xfrm>
            <a:off x="239712" y="393382"/>
            <a:ext cx="4147347" cy="814039"/>
          </a:xfrm>
          <a:prstGeom prst="rect">
            <a:avLst/>
          </a:prstGeom>
          <a:solidFill>
            <a:schemeClr val="lt1"/>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4472C4"/>
              </a:buClr>
              <a:buSzPts val="5400"/>
              <a:buFont typeface="Calibri"/>
              <a:buNone/>
            </a:pPr>
            <a:br>
              <a:rPr lang="en-US" sz="5400" dirty="0">
                <a:solidFill>
                  <a:srgbClr val="4472C4"/>
                </a:solidFill>
              </a:rPr>
            </a:br>
            <a:br>
              <a:rPr lang="en-US" sz="5400" dirty="0">
                <a:solidFill>
                  <a:srgbClr val="4472C4"/>
                </a:solidFill>
              </a:rPr>
            </a:br>
            <a:br>
              <a:rPr lang="en-US" sz="5400" dirty="0">
                <a:solidFill>
                  <a:srgbClr val="4472C4"/>
                </a:solidFill>
              </a:rPr>
            </a:br>
            <a:r>
              <a:rPr lang="en-US" sz="5400" b="1" dirty="0">
                <a:solidFill>
                  <a:srgbClr val="1D5EAC"/>
                </a:solidFill>
                <a:latin typeface="Open Sans Semibold" panose="020B0706030804020204" pitchFamily="34" charset="0"/>
                <a:ea typeface="Open Sans Semibold" panose="020B0706030804020204" pitchFamily="34" charset="0"/>
                <a:cs typeface="Open Sans Semibold" panose="020B0706030804020204" pitchFamily="34" charset="0"/>
              </a:rPr>
              <a:t>Brain Links</a:t>
            </a:r>
            <a:endParaRPr sz="54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02" name="Google Shape;502;p3"/>
          <p:cNvSpPr/>
          <p:nvPr/>
        </p:nvSpPr>
        <p:spPr>
          <a:xfrm>
            <a:off x="556088" y="1454643"/>
            <a:ext cx="2821020" cy="523989"/>
          </a:xfrm>
          <a:prstGeom prst="rect">
            <a:avLst/>
          </a:prstGeom>
          <a:solidFill>
            <a:srgbClr val="1D5EA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3200" b="1" i="0" u="none" strike="noStrike" cap="none" dirty="0">
                <a:solidFill>
                  <a:srgbClr val="FFFFFF"/>
                </a:solidFill>
                <a:ea typeface="Open Sans Semibold" panose="020B0706030804020204" pitchFamily="34" charset="0"/>
                <a:cs typeface="Open Sans Semibold" panose="020B0706030804020204" pitchFamily="34" charset="0"/>
                <a:sym typeface="Calibri"/>
              </a:rPr>
              <a:t>Who we are</a:t>
            </a:r>
            <a:endParaRPr sz="1100" b="1" i="0" u="none" strike="noStrike" cap="none" dirty="0">
              <a:solidFill>
                <a:srgbClr val="000000"/>
              </a:solidFill>
              <a:ea typeface="Open Sans Semibold" panose="020B0706030804020204" pitchFamily="34" charset="0"/>
              <a:cs typeface="Open Sans Semibold" panose="020B0706030804020204" pitchFamily="34" charset="0"/>
              <a:sym typeface="Arial"/>
            </a:endParaRPr>
          </a:p>
        </p:txBody>
      </p:sp>
      <p:sp>
        <p:nvSpPr>
          <p:cNvPr id="503" name="Google Shape;503;p3"/>
          <p:cNvSpPr/>
          <p:nvPr/>
        </p:nvSpPr>
        <p:spPr>
          <a:xfrm>
            <a:off x="556087" y="2581030"/>
            <a:ext cx="2821020" cy="523989"/>
          </a:xfrm>
          <a:prstGeom prst="rect">
            <a:avLst/>
          </a:prstGeom>
          <a:solidFill>
            <a:srgbClr val="1D5EA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3200" b="1" i="0" u="none" strike="noStrike" cap="none" dirty="0">
                <a:solidFill>
                  <a:srgbClr val="FFFFFF"/>
                </a:solidFill>
                <a:ea typeface="Open Sans Semibold" panose="020B0706030804020204" pitchFamily="34" charset="0"/>
                <a:cs typeface="Open Sans Semibold" panose="020B0706030804020204" pitchFamily="34" charset="0"/>
                <a:sym typeface="Calibri"/>
              </a:rPr>
              <a:t>What we do</a:t>
            </a:r>
            <a:endParaRPr sz="1100" b="1" i="0" u="none" strike="noStrike" cap="none" dirty="0">
              <a:solidFill>
                <a:srgbClr val="000000"/>
              </a:solidFill>
              <a:ea typeface="Open Sans Semibold" panose="020B0706030804020204" pitchFamily="34" charset="0"/>
              <a:cs typeface="Open Sans Semibold" panose="020B0706030804020204" pitchFamily="34" charset="0"/>
              <a:sym typeface="Arial"/>
            </a:endParaRPr>
          </a:p>
        </p:txBody>
      </p:sp>
      <p:sp>
        <p:nvSpPr>
          <p:cNvPr id="504" name="Google Shape;504;p3"/>
          <p:cNvSpPr txBox="1"/>
          <p:nvPr/>
        </p:nvSpPr>
        <p:spPr>
          <a:xfrm>
            <a:off x="3808636" y="1347325"/>
            <a:ext cx="8162929" cy="738623"/>
          </a:xfrm>
          <a:prstGeom prst="rect">
            <a:avLst/>
          </a:prstGeom>
          <a:solidFill>
            <a:schemeClr val="lt1"/>
          </a:solid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rgbClr val="000000"/>
              </a:buClr>
              <a:buSzPts val="3200"/>
            </a:pPr>
            <a:r>
              <a:rPr lang="en-US" sz="2800" b="1" dirty="0">
                <a:solidFill>
                  <a:srgbClr val="1D5EAC"/>
                </a:solidFill>
                <a:ea typeface="Open Sans Semibold" panose="020B0706030804020204" pitchFamily="34" charset="0"/>
                <a:cs typeface="Open Sans Semibold" panose="020B0706030804020204" pitchFamily="34" charset="0"/>
                <a:sym typeface="Calibri"/>
              </a:rPr>
              <a:t>Statewide team of brain injury specialists</a:t>
            </a:r>
            <a:endParaRPr sz="2800" b="1" dirty="0">
              <a:solidFill>
                <a:srgbClr val="1D5EAC"/>
              </a:solidFill>
              <a:ea typeface="Open Sans Semibold" panose="020B0706030804020204" pitchFamily="34" charset="0"/>
              <a:cs typeface="Open Sans Semibold" panose="020B0706030804020204" pitchFamily="34" charset="0"/>
            </a:endParaRPr>
          </a:p>
        </p:txBody>
      </p:sp>
      <p:sp>
        <p:nvSpPr>
          <p:cNvPr id="11" name="Google Shape;517;p4"/>
          <p:cNvSpPr txBox="1"/>
          <p:nvPr/>
        </p:nvSpPr>
        <p:spPr>
          <a:xfrm>
            <a:off x="3827646" y="2345548"/>
            <a:ext cx="7913815" cy="994951"/>
          </a:xfrm>
          <a:prstGeom prst="rect">
            <a:avLst/>
          </a:prstGeom>
          <a:solidFill>
            <a:schemeClr val="lt1"/>
          </a:solid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1D5EAC"/>
              </a:buClr>
              <a:buSzPts val="3200"/>
              <a:buFont typeface="Arial"/>
              <a:buNone/>
            </a:pPr>
            <a:r>
              <a:rPr lang="en-US" sz="2800" b="1" i="0" u="none" strike="noStrike" cap="none" dirty="0">
                <a:solidFill>
                  <a:srgbClr val="1D5EAC"/>
                </a:solidFill>
                <a:ea typeface="Open Sans Semibold" panose="020B0706030804020204" pitchFamily="34" charset="0"/>
                <a:cs typeface="Open Sans Semibold" panose="020B0706030804020204" pitchFamily="34" charset="0"/>
                <a:sym typeface="Calibri"/>
              </a:rPr>
              <a:t>We equip professionals to better serve people with TBI with current research-based training and tools.</a:t>
            </a:r>
            <a:endParaRPr sz="2800" b="0" i="0" u="none" strike="noStrike" cap="none" dirty="0">
              <a:solidFill>
                <a:srgbClr val="1D5EAC"/>
              </a:solidFill>
              <a:ea typeface="Open Sans Semibold" panose="020B0706030804020204" pitchFamily="34" charset="0"/>
              <a:cs typeface="Open Sans Semibold" panose="020B0706030804020204" pitchFamily="34" charset="0"/>
              <a:sym typeface="Calibri"/>
            </a:endParaRPr>
          </a:p>
        </p:txBody>
      </p:sp>
    </p:spTree>
    <p:extLst>
      <p:ext uri="{BB962C8B-B14F-4D97-AF65-F5344CB8AC3E}">
        <p14:creationId xmlns:p14="http://schemas.microsoft.com/office/powerpoint/2010/main" val="3852956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03695"/>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234817"/>
            <a:ext cx="8492359"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noProof="0" dirty="0">
                <a:ln>
                  <a:noFill/>
                </a:ln>
                <a:solidFill>
                  <a:schemeClr val="bg1"/>
                </a:solidFill>
                <a:effectLst/>
                <a:uLnTx/>
                <a:uFillTx/>
                <a:ea typeface="Open Sans Light" panose="020B0604020202020204" charset="0"/>
                <a:cs typeface="Open Sans Light" panose="020B0604020202020204" charset="0"/>
              </a:rPr>
              <a:t>Cognitive Rehab (in a Nutshell)</a:t>
            </a:r>
            <a:endPar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endParaRPr>
          </a:p>
        </p:txBody>
      </p:sp>
      <p:sp>
        <p:nvSpPr>
          <p:cNvPr id="2" name="TextBox 1"/>
          <p:cNvSpPr txBox="1"/>
          <p:nvPr/>
        </p:nvSpPr>
        <p:spPr>
          <a:xfrm>
            <a:off x="397114" y="1578986"/>
            <a:ext cx="9169430" cy="4955203"/>
          </a:xfrm>
          <a:prstGeom prst="rect">
            <a:avLst/>
          </a:prstGeom>
          <a:solidFill>
            <a:schemeClr val="bg1"/>
          </a:solidFill>
        </p:spPr>
        <p:txBody>
          <a:bodyPr wrap="square" rtlCol="0">
            <a:spAutoFit/>
          </a:bodyPr>
          <a:lstStyle/>
          <a:p>
            <a:pPr marL="457200" indent="-457200">
              <a:buBlip>
                <a:blip r:embed="rId4"/>
              </a:buBlip>
            </a:pPr>
            <a:r>
              <a:rPr lang="en-US" sz="2400" b="1" dirty="0">
                <a:ea typeface="Open Sans Light" panose="020B0604020202020204" charset="0"/>
                <a:cs typeface="Open Sans Light" panose="020B0604020202020204" charset="0"/>
              </a:rPr>
              <a:t>Understand their cognition</a:t>
            </a:r>
          </a:p>
          <a:p>
            <a:pPr marL="1371600" lvl="2" indent="-457200">
              <a:buFont typeface="Arial" panose="020B0604020202020204" pitchFamily="34" charset="0"/>
              <a:buChar char="•"/>
            </a:pPr>
            <a:r>
              <a:rPr lang="en-US" sz="2400" dirty="0">
                <a:ea typeface="Open Sans Light" panose="020B0604020202020204" charset="0"/>
                <a:cs typeface="Open Sans Light" panose="020B0604020202020204" charset="0"/>
              </a:rPr>
              <a:t>Through NP testing, observation and reports of people who know them</a:t>
            </a:r>
          </a:p>
          <a:p>
            <a:pPr marL="1371600" lvl="2" indent="-457200">
              <a:buFont typeface="Arial" panose="020B0604020202020204" pitchFamily="34" charset="0"/>
              <a:buChar char="•"/>
            </a:pPr>
            <a:r>
              <a:rPr lang="en-US" sz="2400" dirty="0">
                <a:ea typeface="Open Sans Light" panose="020B0604020202020204" charset="0"/>
                <a:cs typeface="Open Sans Light" panose="020B0604020202020204" charset="0"/>
              </a:rPr>
              <a:t>Strengths and weaknesses</a:t>
            </a:r>
          </a:p>
          <a:p>
            <a:pPr lvl="2"/>
            <a:endParaRPr lang="en-US" sz="1400" dirty="0">
              <a:ea typeface="Open Sans Light" panose="020B0604020202020204" charset="0"/>
              <a:cs typeface="Open Sans Light" panose="020B0604020202020204" charset="0"/>
            </a:endParaRPr>
          </a:p>
          <a:p>
            <a:pPr marL="457200" indent="-457200">
              <a:buBlip>
                <a:blip r:embed="rId4"/>
              </a:buBlip>
            </a:pPr>
            <a:r>
              <a:rPr lang="en-US" sz="2400" b="1" dirty="0">
                <a:ea typeface="Open Sans Light" panose="020B0604020202020204" charset="0"/>
                <a:cs typeface="Open Sans Light" panose="020B0604020202020204" charset="0"/>
              </a:rPr>
              <a:t>Form an alliance</a:t>
            </a:r>
            <a:endParaRPr lang="en-US" sz="2400" dirty="0">
              <a:ea typeface="Open Sans Light" panose="020B0604020202020204" charset="0"/>
              <a:cs typeface="Open Sans Light" panose="020B0604020202020204" charset="0"/>
            </a:endParaRPr>
          </a:p>
          <a:p>
            <a:pPr marL="1371600" lvl="2" indent="-457200">
              <a:buFont typeface="Arial" panose="020B0604020202020204" pitchFamily="34" charset="0"/>
              <a:buChar char="•"/>
            </a:pPr>
            <a:r>
              <a:rPr lang="en-US" sz="2400" dirty="0">
                <a:ea typeface="Open Sans Light" panose="020B0604020202020204" charset="0"/>
                <a:cs typeface="Open Sans Light" panose="020B0604020202020204" charset="0"/>
              </a:rPr>
              <a:t>Build relationship</a:t>
            </a:r>
          </a:p>
          <a:p>
            <a:pPr marL="1371600" lvl="2" indent="-457200">
              <a:buFont typeface="Arial" panose="020B0604020202020204" pitchFamily="34" charset="0"/>
              <a:buChar char="•"/>
            </a:pPr>
            <a:r>
              <a:rPr lang="en-US" sz="2400" dirty="0">
                <a:ea typeface="Open Sans Light" panose="020B0604020202020204" charset="0"/>
                <a:cs typeface="Open Sans Light" panose="020B0604020202020204" charset="0"/>
              </a:rPr>
              <a:t>Get agreements around goals/outcomes and strategies</a:t>
            </a:r>
          </a:p>
          <a:p>
            <a:pPr lvl="2"/>
            <a:endParaRPr lang="en-US" sz="1400" dirty="0">
              <a:ea typeface="Open Sans Light" panose="020B0604020202020204" charset="0"/>
              <a:cs typeface="Open Sans Light" panose="020B0604020202020204" charset="0"/>
            </a:endParaRPr>
          </a:p>
          <a:p>
            <a:pPr marL="457200" indent="-457200">
              <a:buBlip>
                <a:blip r:embed="rId4"/>
              </a:buBlip>
            </a:pPr>
            <a:r>
              <a:rPr lang="en-US" sz="2400" b="1" dirty="0">
                <a:ea typeface="Open Sans Light" panose="020B0604020202020204" charset="0"/>
                <a:cs typeface="Open Sans Light" panose="020B0604020202020204" charset="0"/>
              </a:rPr>
              <a:t>Determine level of support needed </a:t>
            </a:r>
            <a:r>
              <a:rPr lang="en-US" sz="2400" dirty="0">
                <a:ea typeface="Open Sans Light" panose="020B0604020202020204" charset="0"/>
                <a:cs typeface="Open Sans Light" panose="020B0604020202020204" charset="0"/>
              </a:rPr>
              <a:t>(for each task)</a:t>
            </a:r>
          </a:p>
          <a:p>
            <a:endParaRPr lang="en-US" sz="1400" dirty="0">
              <a:ea typeface="Open Sans Light" panose="020B0604020202020204" charset="0"/>
              <a:cs typeface="Open Sans Light" panose="020B0604020202020204" charset="0"/>
            </a:endParaRPr>
          </a:p>
          <a:p>
            <a:pPr marL="457200" indent="-457200">
              <a:buBlip>
                <a:blip r:embed="rId4"/>
              </a:buBlip>
            </a:pPr>
            <a:r>
              <a:rPr lang="en-US" sz="2400" b="1" dirty="0">
                <a:ea typeface="Open Sans Light" panose="020B0604020202020204" charset="0"/>
                <a:cs typeface="Open Sans Light" panose="020B0604020202020204" charset="0"/>
              </a:rPr>
              <a:t>Develop strategies</a:t>
            </a:r>
            <a:r>
              <a:rPr lang="en-US" sz="2400" dirty="0">
                <a:ea typeface="Open Sans Light" panose="020B0604020202020204" charset="0"/>
                <a:cs typeface="Open Sans Light" panose="020B0604020202020204" charset="0"/>
              </a:rPr>
              <a:t>*</a:t>
            </a:r>
          </a:p>
          <a:p>
            <a:pPr marL="1371600" lvl="2" indent="-457200">
              <a:buFont typeface="Arial" panose="020B0604020202020204" pitchFamily="34" charset="0"/>
              <a:buChar char="•"/>
            </a:pPr>
            <a:r>
              <a:rPr lang="en-US" sz="2400" dirty="0">
                <a:ea typeface="Open Sans Light" panose="020B0604020202020204" charset="0"/>
                <a:cs typeface="Open Sans Light" panose="020B0604020202020204" charset="0"/>
              </a:rPr>
              <a:t>Internal</a:t>
            </a:r>
          </a:p>
          <a:p>
            <a:pPr marL="1371600" lvl="2" indent="-457200">
              <a:buFont typeface="Arial" panose="020B0604020202020204" pitchFamily="34" charset="0"/>
              <a:buChar char="•"/>
            </a:pPr>
            <a:r>
              <a:rPr lang="en-US" sz="2400" dirty="0">
                <a:ea typeface="Open Sans Light" panose="020B0604020202020204" charset="0"/>
                <a:cs typeface="Open Sans Light" panose="020B0604020202020204" charset="0"/>
              </a:rPr>
              <a:t>External</a:t>
            </a:r>
            <a:r>
              <a:rPr lang="en-US" sz="1600" dirty="0">
                <a:ea typeface="Open Sans Light" panose="020B0604020202020204" charset="0"/>
                <a:cs typeface="Open Sans Light" panose="020B0604020202020204" charset="0"/>
              </a:rPr>
              <a:t>	</a:t>
            </a:r>
          </a:p>
        </p:txBody>
      </p:sp>
      <p:pic>
        <p:nvPicPr>
          <p:cNvPr id="5122" name="Picture 2" descr="Image result for walnut"/>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954604" y="2225193"/>
            <a:ext cx="3026569" cy="218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660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1" y="258268"/>
            <a:ext cx="4411744"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Strategies</a:t>
            </a:r>
          </a:p>
        </p:txBody>
      </p:sp>
      <p:sp>
        <p:nvSpPr>
          <p:cNvPr id="2" name="TextBox 1"/>
          <p:cNvSpPr txBox="1"/>
          <p:nvPr/>
        </p:nvSpPr>
        <p:spPr>
          <a:xfrm>
            <a:off x="4729692" y="437930"/>
            <a:ext cx="5289846" cy="646331"/>
          </a:xfrm>
          <a:prstGeom prst="rect">
            <a:avLst/>
          </a:prstGeom>
          <a:solidFill>
            <a:schemeClr val="bg1"/>
          </a:solidFill>
        </p:spPr>
        <p:txBody>
          <a:bodyPr wrap="none" rtlCol="0">
            <a:spAutoFit/>
          </a:bodyPr>
          <a:lstStyle/>
          <a:p>
            <a:r>
              <a:rPr lang="en-US" sz="3600" b="1" dirty="0">
                <a:ea typeface="Open Sans Semibold" panose="020B0706030804020204" pitchFamily="34" charset="0"/>
                <a:cs typeface="Open Sans Semibold" panose="020B0706030804020204" pitchFamily="34" charset="0"/>
              </a:rPr>
              <a:t>Can be internal or external</a:t>
            </a:r>
          </a:p>
        </p:txBody>
      </p:sp>
      <p:sp>
        <p:nvSpPr>
          <p:cNvPr id="4" name="Rectangle 3"/>
          <p:cNvSpPr/>
          <p:nvPr/>
        </p:nvSpPr>
        <p:spPr>
          <a:xfrm>
            <a:off x="994659" y="2021488"/>
            <a:ext cx="9892873" cy="3477875"/>
          </a:xfrm>
          <a:prstGeom prst="rect">
            <a:avLst/>
          </a:prstGeom>
          <a:solidFill>
            <a:schemeClr val="bg1"/>
          </a:solidFill>
        </p:spPr>
        <p:txBody>
          <a:bodyPr wrap="square">
            <a:spAutoFit/>
          </a:bodyPr>
          <a:lstStyle/>
          <a:p>
            <a:pPr lvl="0"/>
            <a:r>
              <a:rPr lang="en-US" sz="3200" b="1" dirty="0">
                <a:solidFill>
                  <a:prstClr val="black"/>
                </a:solidFill>
                <a:ea typeface="Open Sans Semibold" panose="020B0706030804020204" pitchFamily="34" charset="0"/>
                <a:cs typeface="Open Sans Semibold" panose="020B0706030804020204" pitchFamily="34" charset="0"/>
              </a:rPr>
              <a:t>Internal Strategies: things that happen inside your head</a:t>
            </a:r>
          </a:p>
          <a:p>
            <a:pPr lvl="0"/>
            <a:r>
              <a:rPr lang="en-US" sz="2800" dirty="0">
                <a:solidFill>
                  <a:prstClr val="black"/>
                </a:solidFill>
                <a:ea typeface="Open Sans Light" panose="020B0604020202020204" charset="0"/>
                <a:cs typeface="Open Sans Light" panose="020B0604020202020204" charset="0"/>
              </a:rPr>
              <a:t>	</a:t>
            </a:r>
            <a:endParaRPr lang="en-US" sz="1200" dirty="0">
              <a:solidFill>
                <a:prstClr val="black"/>
              </a:solidFill>
              <a:ea typeface="Open Sans Light" panose="020B0604020202020204" charset="0"/>
              <a:cs typeface="Open Sans Light" panose="020B0604020202020204" charset="0"/>
            </a:endParaRPr>
          </a:p>
          <a:p>
            <a:pPr marL="914400" lvl="1" indent="-457200">
              <a:buFont typeface="Arial" panose="020B0604020202020204" pitchFamily="34" charset="0"/>
              <a:buChar char="•"/>
            </a:pPr>
            <a:r>
              <a:rPr lang="en-US" sz="3200" dirty="0">
                <a:solidFill>
                  <a:prstClr val="black"/>
                </a:solidFill>
                <a:ea typeface="Open Sans Light" panose="020B0604020202020204" charset="0"/>
                <a:cs typeface="Open Sans Light" panose="020B0604020202020204" charset="0"/>
              </a:rPr>
              <a:t>A reminder phrase</a:t>
            </a:r>
          </a:p>
          <a:p>
            <a:pPr marL="914400" lvl="1" indent="-457200">
              <a:buFont typeface="Arial" panose="020B0604020202020204" pitchFamily="34" charset="0"/>
              <a:buChar char="•"/>
            </a:pPr>
            <a:r>
              <a:rPr lang="en-US" sz="3200" dirty="0">
                <a:solidFill>
                  <a:prstClr val="black"/>
                </a:solidFill>
                <a:ea typeface="Open Sans Light" panose="020B0604020202020204" charset="0"/>
                <a:cs typeface="Open Sans Light" panose="020B0604020202020204" charset="0"/>
              </a:rPr>
              <a:t>Rehearsal</a:t>
            </a:r>
          </a:p>
          <a:p>
            <a:pPr marL="914400" lvl="1" indent="-457200">
              <a:buFont typeface="Arial" panose="020B0604020202020204" pitchFamily="34" charset="0"/>
              <a:buChar char="•"/>
            </a:pPr>
            <a:r>
              <a:rPr lang="en-US" sz="3200" dirty="0">
                <a:solidFill>
                  <a:prstClr val="black"/>
                </a:solidFill>
                <a:ea typeface="Open Sans Light" panose="020B0604020202020204" charset="0"/>
                <a:cs typeface="Open Sans Light" panose="020B0604020202020204" charset="0"/>
              </a:rPr>
              <a:t>Self-cues</a:t>
            </a:r>
          </a:p>
          <a:p>
            <a:pPr marL="914400" lvl="1" indent="-457200">
              <a:buFont typeface="Arial" panose="020B0604020202020204" pitchFamily="34" charset="0"/>
              <a:buChar char="•"/>
            </a:pPr>
            <a:r>
              <a:rPr lang="en-US" sz="3200" dirty="0">
                <a:solidFill>
                  <a:prstClr val="black"/>
                </a:solidFill>
                <a:ea typeface="Open Sans Light" panose="020B0604020202020204" charset="0"/>
                <a:cs typeface="Open Sans Light" panose="020B0604020202020204" charset="0"/>
              </a:rPr>
              <a:t>Elaboration</a:t>
            </a:r>
          </a:p>
          <a:p>
            <a:pPr marL="914400" lvl="1" indent="-457200">
              <a:buFont typeface="Arial" panose="020B0604020202020204" pitchFamily="34" charset="0"/>
              <a:buChar char="•"/>
            </a:pPr>
            <a:r>
              <a:rPr lang="en-US" sz="3200" dirty="0">
                <a:solidFill>
                  <a:prstClr val="black"/>
                </a:solidFill>
                <a:ea typeface="Open Sans Light" panose="020B0604020202020204" charset="0"/>
                <a:cs typeface="Open Sans Light" panose="020B0604020202020204" charset="0"/>
              </a:rPr>
              <a:t>Imagery</a:t>
            </a:r>
          </a:p>
        </p:txBody>
      </p:sp>
      <p:pic>
        <p:nvPicPr>
          <p:cNvPr id="13" name="Picture 12"/>
          <p:cNvPicPr>
            <a:picLocks noChangeAspect="1"/>
          </p:cNvPicPr>
          <p:nvPr/>
        </p:nvPicPr>
        <p:blipFill>
          <a:blip r:embed="rId4"/>
          <a:stretch>
            <a:fillRect/>
          </a:stretch>
        </p:blipFill>
        <p:spPr>
          <a:xfrm>
            <a:off x="6981652" y="2658358"/>
            <a:ext cx="3551310" cy="4074179"/>
          </a:xfrm>
          <a:prstGeom prst="rect">
            <a:avLst/>
          </a:prstGeom>
          <a:scene3d>
            <a:camera prst="orthographicFront">
              <a:rot lat="0" lon="10799999" rev="0"/>
            </a:camera>
            <a:lightRig rig="threePt" dir="t"/>
          </a:scene3d>
        </p:spPr>
      </p:pic>
      <p:pic>
        <p:nvPicPr>
          <p:cNvPr id="2050" name="Picture 2" descr="https://lh3.googleusercontent.com/-sjJ9ReWZJtU/XqdBdfZv-eI/AAAAAAAAAqI/UkvjTCb7R7U0ZRmCmbE_zFMR22AfV8uHwCK8BGAsYHg/s0/2020-04-27.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27973" y="3027691"/>
            <a:ext cx="1143464" cy="146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739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285977"/>
            <a:ext cx="4515439"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306030504020204" pitchFamily="34" charset="0"/>
                <a:cs typeface="Open Sans Light" panose="020B0306030504020204" pitchFamily="34" charset="0"/>
              </a:rPr>
              <a:t>Strategies</a:t>
            </a:r>
          </a:p>
        </p:txBody>
      </p:sp>
      <p:sp>
        <p:nvSpPr>
          <p:cNvPr id="2" name="TextBox 1"/>
          <p:cNvSpPr txBox="1"/>
          <p:nvPr/>
        </p:nvSpPr>
        <p:spPr>
          <a:xfrm>
            <a:off x="521083" y="1583345"/>
            <a:ext cx="6070701" cy="5232202"/>
          </a:xfrm>
          <a:prstGeom prst="rect">
            <a:avLst/>
          </a:prstGeom>
          <a:solidFill>
            <a:schemeClr val="bg1"/>
          </a:solidFill>
        </p:spPr>
        <p:txBody>
          <a:bodyPr wrap="none" rtlCol="0">
            <a:spAutoFit/>
          </a:bodyPr>
          <a:lstStyle/>
          <a:p>
            <a:r>
              <a:rPr lang="en-US" sz="3200" b="1" dirty="0">
                <a:ea typeface="Open Sans Light" panose="020B0604020202020204" charset="0"/>
                <a:cs typeface="Open Sans Light" panose="020B0604020202020204" charset="0"/>
              </a:rPr>
              <a:t>External Examples:</a:t>
            </a:r>
          </a:p>
          <a:p>
            <a:endParaRPr lang="en-US" sz="800" b="1" dirty="0">
              <a:latin typeface="Open Sans Light" panose="020B0604020202020204" charset="0"/>
              <a:ea typeface="Open Sans Light" panose="020B0604020202020204" charset="0"/>
              <a:cs typeface="Open Sans Light" panose="020B0604020202020204" charset="0"/>
            </a:endParaRPr>
          </a:p>
          <a:p>
            <a:pPr marL="914400" lvl="1" indent="-457200">
              <a:buFont typeface="Arial" panose="020B0604020202020204" pitchFamily="34" charset="0"/>
              <a:buChar char="•"/>
            </a:pPr>
            <a:r>
              <a:rPr lang="en-US" sz="3200" dirty="0">
                <a:ea typeface="Open Sans Light" panose="020B0306030504020204" pitchFamily="34" charset="0"/>
                <a:cs typeface="Open Sans Light" panose="020B0306030504020204" pitchFamily="34" charset="0"/>
              </a:rPr>
              <a:t>Modifying the environment</a:t>
            </a:r>
          </a:p>
          <a:p>
            <a:pPr marL="914400" lvl="1" indent="-457200">
              <a:buFont typeface="Arial" panose="020B0604020202020204" pitchFamily="34" charset="0"/>
              <a:buChar char="•"/>
            </a:pPr>
            <a:r>
              <a:rPr lang="en-US" sz="3200" dirty="0">
                <a:ea typeface="Open Sans Light" panose="020B0306030504020204" pitchFamily="34" charset="0"/>
                <a:cs typeface="Open Sans Light" panose="020B0306030504020204" pitchFamily="34" charset="0"/>
              </a:rPr>
              <a:t>Devices – electronic, low-tech</a:t>
            </a:r>
          </a:p>
          <a:p>
            <a:pPr marL="914400" lvl="1" indent="-457200">
              <a:buFont typeface="Arial" panose="020B0604020202020204" pitchFamily="34" charset="0"/>
              <a:buChar char="•"/>
            </a:pPr>
            <a:r>
              <a:rPr lang="en-US" sz="3200" dirty="0">
                <a:ea typeface="Open Sans Light" panose="020B0306030504020204" pitchFamily="34" charset="0"/>
                <a:cs typeface="Open Sans Light" panose="020B0306030504020204" pitchFamily="34" charset="0"/>
              </a:rPr>
              <a:t>Notebook</a:t>
            </a:r>
          </a:p>
          <a:p>
            <a:pPr marL="914400" lvl="1" indent="-457200">
              <a:buFont typeface="Arial" panose="020B0604020202020204" pitchFamily="34" charset="0"/>
              <a:buChar char="•"/>
            </a:pPr>
            <a:r>
              <a:rPr lang="en-US" sz="3200" dirty="0">
                <a:ea typeface="Open Sans Light" panose="020B0306030504020204" pitchFamily="34" charset="0"/>
                <a:cs typeface="Open Sans Light" panose="020B0306030504020204" pitchFamily="34" charset="0"/>
              </a:rPr>
              <a:t>Visual supports</a:t>
            </a:r>
          </a:p>
          <a:p>
            <a:r>
              <a:rPr lang="en-US" sz="3200" dirty="0">
                <a:ea typeface="Open Sans Light" panose="020B0306030504020204" pitchFamily="34" charset="0"/>
                <a:cs typeface="Open Sans Light" panose="020B0306030504020204" pitchFamily="34" charset="0"/>
              </a:rPr>
              <a:t>	Visual schedule</a:t>
            </a:r>
          </a:p>
          <a:p>
            <a:r>
              <a:rPr lang="en-US" sz="3200" dirty="0">
                <a:ea typeface="Open Sans Light" panose="020B0306030504020204" pitchFamily="34" charset="0"/>
                <a:cs typeface="Open Sans Light" panose="020B0306030504020204" pitchFamily="34" charset="0"/>
              </a:rPr>
              <a:t>	Pictures</a:t>
            </a:r>
          </a:p>
          <a:p>
            <a:pPr lvl="1"/>
            <a:r>
              <a:rPr lang="en-US" sz="3200" dirty="0">
                <a:ea typeface="Open Sans Light" panose="020B0306030504020204" pitchFamily="34" charset="0"/>
                <a:cs typeface="Open Sans Light" panose="020B0306030504020204" pitchFamily="34" charset="0"/>
              </a:rPr>
              <a:t>	First-Then boards</a:t>
            </a:r>
          </a:p>
          <a:p>
            <a:pPr lvl="1"/>
            <a:r>
              <a:rPr lang="en-US" sz="3200" dirty="0">
                <a:ea typeface="Open Sans Light" panose="020B0306030504020204" pitchFamily="34" charset="0"/>
                <a:cs typeface="Open Sans Light" panose="020B0306030504020204" pitchFamily="34" charset="0"/>
              </a:rPr>
              <a:t>	Checklists</a:t>
            </a:r>
          </a:p>
          <a:p>
            <a:pPr lvl="1"/>
            <a:r>
              <a:rPr lang="en-US" sz="3200" dirty="0">
                <a:ea typeface="Open Sans Light" panose="020B0306030504020204" pitchFamily="34" charset="0"/>
                <a:cs typeface="Open Sans Light" panose="020B0306030504020204" pitchFamily="34" charset="0"/>
              </a:rPr>
              <a:t>	Signs, Post-its</a:t>
            </a:r>
          </a:p>
        </p:txBody>
      </p:sp>
      <p:pic>
        <p:nvPicPr>
          <p:cNvPr id="5" name="Picture 4"/>
          <p:cNvPicPr>
            <a:picLocks noChangeAspect="1"/>
          </p:cNvPicPr>
          <p:nvPr/>
        </p:nvPicPr>
        <p:blipFill>
          <a:blip r:embed="rId5"/>
          <a:stretch>
            <a:fillRect/>
          </a:stretch>
        </p:blipFill>
        <p:spPr>
          <a:xfrm>
            <a:off x="7396883" y="3967195"/>
            <a:ext cx="4583457" cy="2185956"/>
          </a:xfrm>
          <a:prstGeom prst="rect">
            <a:avLst/>
          </a:prstGeom>
        </p:spPr>
      </p:pic>
      <p:sp>
        <p:nvSpPr>
          <p:cNvPr id="8" name="TextBox 7"/>
          <p:cNvSpPr txBox="1"/>
          <p:nvPr/>
        </p:nvSpPr>
        <p:spPr>
          <a:xfrm>
            <a:off x="10150764" y="6322369"/>
            <a:ext cx="1506823" cy="369332"/>
          </a:xfrm>
          <a:prstGeom prst="rect">
            <a:avLst/>
          </a:prstGeom>
          <a:noFill/>
        </p:spPr>
        <p:txBody>
          <a:bodyPr wrap="none" rtlCol="0">
            <a:spAutoFit/>
          </a:bodyPr>
          <a:lstStyle/>
          <a:p>
            <a:r>
              <a:rPr lang="en-US" dirty="0"/>
              <a:t>Do2learn.com</a:t>
            </a:r>
          </a:p>
        </p:txBody>
      </p:sp>
      <p:pic>
        <p:nvPicPr>
          <p:cNvPr id="7170" name="Picture 2" descr="Agenda, Note Book, Schedule, Plann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92386" y="951926"/>
            <a:ext cx="4260704" cy="28460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347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hutterstock.com/image-photo/worried-young-man-holding-phone-260nw-1334147345.jpg"/>
          <p:cNvPicPr>
            <a:picLocks noChangeAspect="1" noChangeArrowheads="1"/>
          </p:cNvPicPr>
          <p:nvPr/>
        </p:nvPicPr>
        <p:blipFill rotWithShape="1">
          <a:blip r:embed="rId3">
            <a:extLst>
              <a:ext uri="{28A0092B-C50C-407E-A947-70E740481C1C}">
                <a14:useLocalDpi xmlns:a14="http://schemas.microsoft.com/office/drawing/2010/main"/>
              </a:ext>
            </a:extLst>
          </a:blip>
          <a:srcRect b="7023"/>
          <a:stretch/>
        </p:blipFill>
        <p:spPr bwMode="auto">
          <a:xfrm>
            <a:off x="135660" y="272184"/>
            <a:ext cx="3714750" cy="26323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AutoShape 4" descr="Image result for child falling down stairs"/>
          <p:cNvSpPr>
            <a:spLocks noChangeAspect="1" noChangeArrowheads="1"/>
          </p:cNvSpPr>
          <p:nvPr/>
        </p:nvSpPr>
        <p:spPr bwMode="auto">
          <a:xfrm>
            <a:off x="13566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stretch>
            <a:fillRect/>
          </a:stretch>
        </p:blipFill>
        <p:spPr>
          <a:xfrm>
            <a:off x="8104588" y="272184"/>
            <a:ext cx="3955764" cy="2632381"/>
          </a:xfrm>
          <a:prstGeom prst="rect">
            <a:avLst/>
          </a:prstGeom>
          <a:ln>
            <a:solidFill>
              <a:schemeClr val="tx1"/>
            </a:solidFill>
          </a:ln>
        </p:spPr>
      </p:pic>
      <p:sp>
        <p:nvSpPr>
          <p:cNvPr id="7" name="TextBox 6"/>
          <p:cNvSpPr txBox="1"/>
          <p:nvPr/>
        </p:nvSpPr>
        <p:spPr>
          <a:xfrm>
            <a:off x="440460" y="3163172"/>
            <a:ext cx="3365675" cy="3293209"/>
          </a:xfrm>
          <a:prstGeom prst="rect">
            <a:avLst/>
          </a:prstGeom>
          <a:solidFill>
            <a:schemeClr val="bg1"/>
          </a:solidFill>
        </p:spPr>
        <p:txBody>
          <a:bodyPr wrap="square" rtlCol="0">
            <a:spAutoFit/>
          </a:bodyPr>
          <a:lstStyle/>
          <a:p>
            <a:pPr algn="ctr"/>
            <a:r>
              <a:rPr lang="en-US" sz="3200" b="1" dirty="0">
                <a:ea typeface="Open Sans Light" panose="020B0604020202020204" charset="0"/>
                <a:cs typeface="Open Sans Light" panose="020B0604020202020204" charset="0"/>
              </a:rPr>
              <a:t>Father</a:t>
            </a:r>
          </a:p>
          <a:p>
            <a:pPr marL="342900" indent="-342900">
              <a:buFont typeface="Arial" panose="020B0604020202020204" pitchFamily="34" charset="0"/>
              <a:buChar char="•"/>
            </a:pPr>
            <a:endParaRPr lang="en-US" sz="2000" b="1" dirty="0">
              <a:ea typeface="Open Sans Light" panose="020B0604020202020204" charset="0"/>
              <a:cs typeface="Open Sans Light" panose="020B0604020202020204" charset="0"/>
            </a:endParaRP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Write it down in a planner</a:t>
            </a: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Expect to bring planner at each meeting</a:t>
            </a: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Call/text to remind (may need more than one)</a:t>
            </a: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Set appointment on their phone</a:t>
            </a:r>
          </a:p>
          <a:p>
            <a:endParaRPr lang="en-US" sz="1600" b="1" dirty="0"/>
          </a:p>
        </p:txBody>
      </p:sp>
      <p:sp>
        <p:nvSpPr>
          <p:cNvPr id="8" name="TextBox 7"/>
          <p:cNvSpPr txBox="1"/>
          <p:nvPr/>
        </p:nvSpPr>
        <p:spPr>
          <a:xfrm>
            <a:off x="4011433" y="3163172"/>
            <a:ext cx="3888026" cy="2739211"/>
          </a:xfrm>
          <a:prstGeom prst="rect">
            <a:avLst/>
          </a:prstGeom>
          <a:solidFill>
            <a:schemeClr val="bg1"/>
          </a:solidFill>
        </p:spPr>
        <p:txBody>
          <a:bodyPr wrap="square" rtlCol="0">
            <a:spAutoFit/>
          </a:bodyPr>
          <a:lstStyle/>
          <a:p>
            <a:pPr algn="ctr"/>
            <a:r>
              <a:rPr lang="en-US" sz="3200" b="1" dirty="0">
                <a:ea typeface="Open Sans Light" panose="020B0306030504020204" pitchFamily="34" charset="0"/>
                <a:cs typeface="Open Sans Light" panose="020B0306030504020204" pitchFamily="34" charset="0"/>
              </a:rPr>
              <a:t>Little Girl</a:t>
            </a:r>
          </a:p>
          <a:p>
            <a:endParaRPr lang="en-US" sz="2000" b="1" dirty="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r>
              <a:rPr lang="en-US" sz="2000" b="1" dirty="0">
                <a:ea typeface="Open Sans Light" panose="020B0306030504020204" pitchFamily="34" charset="0"/>
                <a:cs typeface="Open Sans Light" panose="020B0306030504020204" pitchFamily="34" charset="0"/>
              </a:rPr>
              <a:t>Depends on findings of testing:</a:t>
            </a:r>
          </a:p>
          <a:p>
            <a:pPr marL="800100" lvl="1" indent="-342900">
              <a:buFont typeface="Courier New" panose="02070309020205020404" pitchFamily="49" charset="0"/>
              <a:buChar char="o"/>
            </a:pPr>
            <a:r>
              <a:rPr lang="en-US" sz="2000" b="1" dirty="0">
                <a:ea typeface="Open Sans Light" panose="020B0306030504020204" pitchFamily="34" charset="0"/>
                <a:cs typeface="Open Sans Light" panose="020B0306030504020204" pitchFamily="34" charset="0"/>
              </a:rPr>
              <a:t>Quiet environment</a:t>
            </a:r>
          </a:p>
          <a:p>
            <a:pPr marL="800100" lvl="1" indent="-342900">
              <a:buFont typeface="Courier New" panose="02070309020205020404" pitchFamily="49" charset="0"/>
              <a:buChar char="o"/>
            </a:pPr>
            <a:r>
              <a:rPr lang="en-US" sz="2000" b="1" dirty="0">
                <a:ea typeface="Open Sans Light" panose="020B0306030504020204" pitchFamily="34" charset="0"/>
                <a:cs typeface="Open Sans Light" panose="020B0306030504020204" pitchFamily="34" charset="0"/>
              </a:rPr>
              <a:t>Highlighting</a:t>
            </a:r>
          </a:p>
          <a:p>
            <a:pPr marL="800100" lvl="1" indent="-342900">
              <a:buFont typeface="Courier New" panose="02070309020205020404" pitchFamily="49" charset="0"/>
              <a:buChar char="o"/>
            </a:pPr>
            <a:r>
              <a:rPr lang="en-US" sz="2000" b="1" dirty="0">
                <a:ea typeface="Open Sans Light" panose="020B0306030504020204" pitchFamily="34" charset="0"/>
                <a:cs typeface="Open Sans Light" panose="020B0306030504020204" pitchFamily="34" charset="0"/>
              </a:rPr>
              <a:t>Planner</a:t>
            </a:r>
          </a:p>
          <a:p>
            <a:pPr marL="800100" lvl="1" indent="-342900">
              <a:buFont typeface="Courier New" panose="02070309020205020404" pitchFamily="49" charset="0"/>
              <a:buChar char="o"/>
            </a:pPr>
            <a:r>
              <a:rPr lang="en-US" sz="2000" b="1" dirty="0">
                <a:ea typeface="Open Sans Light" panose="020B0306030504020204" pitchFamily="34" charset="0"/>
                <a:cs typeface="Open Sans Light" panose="020B0306030504020204" pitchFamily="34" charset="0"/>
              </a:rPr>
              <a:t>Creating an Outline</a:t>
            </a:r>
          </a:p>
          <a:p>
            <a:pPr marL="800100" lvl="1" indent="-342900">
              <a:buFont typeface="Courier New" panose="02070309020205020404" pitchFamily="49" charset="0"/>
              <a:buChar char="o"/>
            </a:pPr>
            <a:endParaRPr lang="en-US" sz="2000" dirty="0">
              <a:ea typeface="Open Sans Light" panose="020B0306030504020204" pitchFamily="34" charset="0"/>
              <a:cs typeface="Open Sans Light" panose="020B0306030504020204" pitchFamily="34" charset="0"/>
            </a:endParaRPr>
          </a:p>
        </p:txBody>
      </p:sp>
      <p:pic>
        <p:nvPicPr>
          <p:cNvPr id="9" name="Picture 8"/>
          <p:cNvPicPr>
            <a:picLocks noChangeAspect="1"/>
          </p:cNvPicPr>
          <p:nvPr/>
        </p:nvPicPr>
        <p:blipFill>
          <a:blip r:embed="rId5"/>
          <a:stretch>
            <a:fillRect/>
          </a:stretch>
        </p:blipFill>
        <p:spPr>
          <a:xfrm>
            <a:off x="4011433" y="272184"/>
            <a:ext cx="3957179" cy="2637271"/>
          </a:xfrm>
          <a:prstGeom prst="rect">
            <a:avLst/>
          </a:prstGeom>
          <a:ln>
            <a:solidFill>
              <a:schemeClr val="tx1"/>
            </a:solidFill>
          </a:ln>
        </p:spPr>
      </p:pic>
      <p:sp>
        <p:nvSpPr>
          <p:cNvPr id="10" name="TextBox 9"/>
          <p:cNvSpPr txBox="1"/>
          <p:nvPr/>
        </p:nvSpPr>
        <p:spPr>
          <a:xfrm>
            <a:off x="8129636" y="3173935"/>
            <a:ext cx="3782313" cy="2739211"/>
          </a:xfrm>
          <a:prstGeom prst="rect">
            <a:avLst/>
          </a:prstGeom>
          <a:solidFill>
            <a:schemeClr val="bg1"/>
          </a:solidFill>
        </p:spPr>
        <p:txBody>
          <a:bodyPr wrap="square" rtlCol="0">
            <a:spAutoFit/>
          </a:bodyPr>
          <a:lstStyle/>
          <a:p>
            <a:pPr algn="ctr"/>
            <a:r>
              <a:rPr lang="en-US" sz="3200" b="1" dirty="0">
                <a:ea typeface="Open Sans Light" panose="020B0604020202020204" charset="0"/>
                <a:cs typeface="Open Sans Light" panose="020B0604020202020204" charset="0"/>
              </a:rPr>
              <a:t>Brother</a:t>
            </a:r>
          </a:p>
          <a:p>
            <a:endParaRPr lang="en-US" sz="2000" b="1" dirty="0">
              <a:ea typeface="Open Sans Light" panose="020B0604020202020204" charset="0"/>
              <a:cs typeface="Open Sans Light" panose="020B0604020202020204" charset="0"/>
            </a:endParaRP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Recognizing he’s angry and use key phrases like “I feel frustrated, I need a minute to think.”</a:t>
            </a: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More to come…Webinar 3 on Behavior  </a:t>
            </a:r>
          </a:p>
        </p:txBody>
      </p:sp>
      <p:pic>
        <p:nvPicPr>
          <p:cNvPr id="1028" name="Picture 4" descr="Emoji, Emoticon, Smiley, Isolated, Whit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66269" y="5913146"/>
            <a:ext cx="829460" cy="82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101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3058"/>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49982" y="0"/>
            <a:ext cx="6325386" cy="143158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ea typeface="Open Sans Light" panose="020B0604020202020204" charset="0"/>
                <a:cs typeface="Open Sans Light" panose="020B0604020202020204" charset="0"/>
              </a:rPr>
              <a:t>Cognitive Brainstorming Tool</a:t>
            </a:r>
            <a:endParaRPr kumimoji="0" lang="en-US" sz="4400" b="1" i="0" u="none" strike="noStrike" kern="1200" cap="none" spc="0" normalizeH="0" baseline="0" noProof="0" dirty="0">
              <a:ln>
                <a:noFill/>
              </a:ln>
              <a:solidFill>
                <a:prstClr val="white"/>
              </a:solidFill>
              <a:effectLst/>
              <a:uLnTx/>
              <a:uFillTx/>
              <a:ea typeface="Open Sans Light" panose="020B0604020202020204" charset="0"/>
              <a:cs typeface="Open Sans Light" panose="020B060402020202020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02546" y="-16934"/>
            <a:ext cx="5140230" cy="6781283"/>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409198" y="2127785"/>
            <a:ext cx="5407026" cy="2554545"/>
          </a:xfrm>
          <a:prstGeom prst="rect">
            <a:avLst/>
          </a:prstGeom>
          <a:solidFill>
            <a:schemeClr val="bg1"/>
          </a:solidFill>
        </p:spPr>
        <p:txBody>
          <a:bodyPr wrap="square" rtlCol="0">
            <a:spAutoFit/>
          </a:bodyPr>
          <a:lstStyle/>
          <a:p>
            <a:pPr algn="ctr"/>
            <a:r>
              <a:rPr lang="en-US" sz="3200" b="1" dirty="0">
                <a:ea typeface="Open Sans Light" panose="020B0604020202020204" charset="0"/>
                <a:cs typeface="Open Sans Light" panose="020B0604020202020204" charset="0"/>
              </a:rPr>
              <a:t>To help you better understand what’s happening cognitively, behaviorally and emotionally so you can find solutions to challenges.</a:t>
            </a:r>
          </a:p>
        </p:txBody>
      </p:sp>
    </p:spTree>
    <p:extLst>
      <p:ext uri="{BB962C8B-B14F-4D97-AF65-F5344CB8AC3E}">
        <p14:creationId xmlns:p14="http://schemas.microsoft.com/office/powerpoint/2010/main" val="1301595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74933"/>
          </a:xfrm>
          <a:prstGeom prst="rect">
            <a:avLst/>
          </a:prstGeom>
        </p:spPr>
      </p:pic>
      <p:pic>
        <p:nvPicPr>
          <p:cNvPr id="21" name="Picture 20">
            <a:extLst>
              <a:ext uri="{FF2B5EF4-FFF2-40B4-BE49-F238E27FC236}">
                <a16:creationId xmlns:a16="http://schemas.microsoft.com/office/drawing/2014/main" id="{BFBADFA8-BE3E-0F43-80FA-B08E0085B660}"/>
              </a:ext>
            </a:extLst>
          </p:cNvPr>
          <p:cNvPicPr>
            <a:picLocks noChangeAspect="1"/>
          </p:cNvPicPr>
          <p:nvPr/>
        </p:nvPicPr>
        <p:blipFill rotWithShape="1">
          <a:blip r:embed="rId4"/>
          <a:srcRect l="22628" r="16462" b="4027"/>
          <a:stretch/>
        </p:blipFill>
        <p:spPr>
          <a:xfrm rot="16200000" flipH="1" flipV="1">
            <a:off x="10330567" y="-1419650"/>
            <a:ext cx="6884897" cy="9688339"/>
          </a:xfrm>
          <a:prstGeom prst="rect">
            <a:avLst/>
          </a:prstGeom>
        </p:spPr>
      </p:pic>
      <p:sp>
        <p:nvSpPr>
          <p:cNvPr id="8" name="Rectangle 7">
            <a:extLst>
              <a:ext uri="{FF2B5EF4-FFF2-40B4-BE49-F238E27FC236}">
                <a16:creationId xmlns:a16="http://schemas.microsoft.com/office/drawing/2014/main" id="{9AA0BE6F-1913-4149-8AB7-55C004DEDC05}"/>
              </a:ext>
            </a:extLst>
          </p:cNvPr>
          <p:cNvSpPr/>
          <p:nvPr/>
        </p:nvSpPr>
        <p:spPr>
          <a:xfrm>
            <a:off x="0" y="283023"/>
            <a:ext cx="6379286"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a:solidFill>
                  <a:prstClr val="white"/>
                </a:solidFill>
                <a:ea typeface="Open Sans Light" panose="020B0604020202020204" charset="0"/>
                <a:cs typeface="Open Sans Light" panose="020B0604020202020204" charset="0"/>
              </a:rPr>
              <a:t>Accommodations - </a:t>
            </a:r>
            <a:r>
              <a:rPr lang="en-US" sz="4400" b="1" dirty="0" err="1">
                <a:solidFill>
                  <a:prstClr val="white"/>
                </a:solidFill>
                <a:ea typeface="Open Sans Light" panose="020B0604020202020204" charset="0"/>
                <a:cs typeface="Open Sans Light" panose="020B0604020202020204" charset="0"/>
              </a:rPr>
              <a:t>cbirt</a:t>
            </a:r>
            <a:endParaRPr lang="en-US" sz="4400" b="1" dirty="0">
              <a:solidFill>
                <a:prstClr val="white"/>
              </a:solidFill>
              <a:ea typeface="Open Sans Light" panose="020B0604020202020204" charset="0"/>
              <a:cs typeface="Open Sans Light" panose="020B0604020202020204" charset="0"/>
            </a:endParaRPr>
          </a:p>
        </p:txBody>
      </p:sp>
      <p:sp>
        <p:nvSpPr>
          <p:cNvPr id="16" name="TextBox 15">
            <a:extLst>
              <a:ext uri="{FF2B5EF4-FFF2-40B4-BE49-F238E27FC236}">
                <a16:creationId xmlns:a16="http://schemas.microsoft.com/office/drawing/2014/main" id="{7C05BA16-EA9B-0344-A336-8A60E7641A71}"/>
              </a:ext>
            </a:extLst>
          </p:cNvPr>
          <p:cNvSpPr txBox="1"/>
          <p:nvPr/>
        </p:nvSpPr>
        <p:spPr>
          <a:xfrm>
            <a:off x="2646103" y="4979553"/>
            <a:ext cx="358784" cy="1107996"/>
          </a:xfrm>
          <a:prstGeom prst="rect">
            <a:avLst/>
          </a:prstGeom>
          <a:noFill/>
        </p:spPr>
        <p:txBody>
          <a:bodyPr wrap="square" rtlCol="0">
            <a:spAutoFit/>
          </a:bodyPr>
          <a:lstStyle/>
          <a:p>
            <a:pPr algn="ctr"/>
            <a:r>
              <a:rPr lang="en-US" sz="6600" dirty="0">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23" name="TextBox 22">
            <a:extLst>
              <a:ext uri="{FF2B5EF4-FFF2-40B4-BE49-F238E27FC236}">
                <a16:creationId xmlns:a16="http://schemas.microsoft.com/office/drawing/2014/main" id="{A222BF56-4AD2-BC48-9AC7-A77EF57863EC}"/>
              </a:ext>
            </a:extLst>
          </p:cNvPr>
          <p:cNvSpPr txBox="1"/>
          <p:nvPr/>
        </p:nvSpPr>
        <p:spPr>
          <a:xfrm>
            <a:off x="7627132" y="4979553"/>
            <a:ext cx="358784" cy="1107996"/>
          </a:xfrm>
          <a:prstGeom prst="rect">
            <a:avLst/>
          </a:prstGeom>
          <a:noFill/>
        </p:spPr>
        <p:txBody>
          <a:bodyPr wrap="square" rtlCol="0">
            <a:spAutoFit/>
          </a:bodyPr>
          <a:lstStyle/>
          <a:p>
            <a:pPr algn="ctr"/>
            <a:r>
              <a:rPr lang="en-US" sz="6600" dirty="0">
                <a:solidFill>
                  <a:schemeClr val="bg1"/>
                </a:solidFill>
                <a:latin typeface="Lato" panose="020F0502020204030203" pitchFamily="34" charset="0"/>
                <a:ea typeface="Lato" panose="020F0502020204030203" pitchFamily="34" charset="0"/>
                <a:cs typeface="Lato" panose="020F0502020204030203" pitchFamily="34" charset="0"/>
              </a:rPr>
              <a:t>!</a:t>
            </a:r>
          </a:p>
        </p:txBody>
      </p:sp>
      <p:pic>
        <p:nvPicPr>
          <p:cNvPr id="5" name="Picture 4"/>
          <p:cNvPicPr>
            <a:picLocks noChangeAspect="1"/>
          </p:cNvPicPr>
          <p:nvPr/>
        </p:nvPicPr>
        <p:blipFill rotWithShape="1">
          <a:blip r:embed="rId5">
            <a:extLst>
              <a:ext uri="{28A0092B-C50C-407E-A947-70E740481C1C}">
                <a14:useLocalDpi xmlns:a14="http://schemas.microsoft.com/office/drawing/2010/main"/>
              </a:ext>
            </a:extLst>
          </a:blip>
          <a:srcRect t="1117" b="4207"/>
          <a:stretch/>
        </p:blipFill>
        <p:spPr>
          <a:xfrm>
            <a:off x="2406672" y="1498862"/>
            <a:ext cx="7420696" cy="5165889"/>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348595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194244"/>
            <a:ext cx="9837683" cy="862751"/>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Strategies &amp; Accommodations Tool</a:t>
            </a:r>
          </a:p>
        </p:txBody>
      </p:sp>
      <p:sp>
        <p:nvSpPr>
          <p:cNvPr id="5" name="TextBox 4"/>
          <p:cNvSpPr txBox="1"/>
          <p:nvPr/>
        </p:nvSpPr>
        <p:spPr>
          <a:xfrm>
            <a:off x="378372" y="1715296"/>
            <a:ext cx="6190593" cy="4524315"/>
          </a:xfrm>
          <a:prstGeom prst="rect">
            <a:avLst/>
          </a:prstGeom>
          <a:solidFill>
            <a:schemeClr val="bg1"/>
          </a:solidFill>
        </p:spPr>
        <p:txBody>
          <a:bodyPr wrap="square" rtlCol="0">
            <a:spAutoFit/>
          </a:bodyPr>
          <a:lstStyle/>
          <a:p>
            <a:pPr marL="457200" indent="-457200">
              <a:buBlip>
                <a:blip r:embed="rId5"/>
              </a:buBlip>
            </a:pPr>
            <a:r>
              <a:rPr lang="en-US" sz="2400" b="1" dirty="0">
                <a:ea typeface="Open Sans Light" panose="020B0604020202020204" charset="0"/>
                <a:cs typeface="Open Sans Light" panose="020B0604020202020204" charset="0"/>
              </a:rPr>
              <a:t>Lists of strategies grouped by category</a:t>
            </a:r>
          </a:p>
          <a:p>
            <a:endParaRPr lang="en-US" sz="2400" b="1" dirty="0">
              <a:ea typeface="Open Sans Light" panose="020B0604020202020204" charset="0"/>
              <a:cs typeface="Open Sans Light" panose="020B0604020202020204" charset="0"/>
            </a:endParaRPr>
          </a:p>
          <a:p>
            <a:pPr marL="457200" indent="-457200">
              <a:buBlip>
                <a:blip r:embed="rId5"/>
              </a:buBlip>
            </a:pPr>
            <a:r>
              <a:rPr lang="en-US" sz="2400" b="1" dirty="0">
                <a:ea typeface="Open Sans Light" panose="020B0604020202020204" charset="0"/>
                <a:cs typeface="Open Sans Light" panose="020B0604020202020204" charset="0"/>
              </a:rPr>
              <a:t>Categories match the Brain Storming Solutions Tool</a:t>
            </a:r>
          </a:p>
          <a:p>
            <a:endParaRPr lang="en-US" sz="2400" b="1" dirty="0">
              <a:ea typeface="Open Sans Light" panose="020B0604020202020204" charset="0"/>
              <a:cs typeface="Open Sans Light" panose="020B0604020202020204" charset="0"/>
            </a:endParaRPr>
          </a:p>
          <a:p>
            <a:pPr marL="457200" indent="-457200">
              <a:buBlip>
                <a:blip r:embed="rId5"/>
              </a:buBlip>
            </a:pPr>
            <a:r>
              <a:rPr lang="en-US" sz="2400" b="1" dirty="0">
                <a:ea typeface="Open Sans Light" panose="020B0604020202020204" charset="0"/>
                <a:cs typeface="Open Sans Light" panose="020B0604020202020204" charset="0"/>
              </a:rPr>
              <a:t>Room to keep track of what works and what doesn’t</a:t>
            </a:r>
          </a:p>
          <a:p>
            <a:endParaRPr lang="en-US" sz="2400" b="1" dirty="0">
              <a:ea typeface="Open Sans Light" panose="020B0604020202020204" charset="0"/>
              <a:cs typeface="Open Sans Light" panose="020B0604020202020204" charset="0"/>
            </a:endParaRPr>
          </a:p>
          <a:p>
            <a:pPr marL="457200" indent="-457200">
              <a:buBlip>
                <a:blip r:embed="rId5"/>
              </a:buBlip>
            </a:pPr>
            <a:r>
              <a:rPr lang="en-US" sz="2400" b="1" dirty="0">
                <a:ea typeface="Open Sans Light" panose="020B0604020202020204" charset="0"/>
                <a:cs typeface="Open Sans Light" panose="020B0604020202020204" charset="0"/>
              </a:rPr>
              <a:t>Includes behavior strategies and assistive technology ideas</a:t>
            </a:r>
          </a:p>
          <a:p>
            <a:endParaRPr lang="en-US" sz="2400" b="1" dirty="0">
              <a:ea typeface="Open Sans Light" panose="020B0604020202020204" charset="0"/>
              <a:cs typeface="Open Sans Light" panose="020B0604020202020204" charset="0"/>
            </a:endParaRPr>
          </a:p>
          <a:p>
            <a:pPr marL="457200" indent="-457200">
              <a:buBlip>
                <a:blip r:embed="rId5"/>
              </a:buBlip>
            </a:pPr>
            <a:r>
              <a:rPr lang="en-US" sz="2400" b="1" dirty="0">
                <a:ea typeface="Open Sans Light" panose="020B0604020202020204" charset="0"/>
                <a:cs typeface="Open Sans Light" panose="020B0604020202020204" charset="0"/>
              </a:rPr>
              <a:t>Indicates which professional can help</a:t>
            </a:r>
          </a:p>
        </p:txBody>
      </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89826" y="1268172"/>
            <a:ext cx="4197342" cy="543300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5195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124" y="1362280"/>
            <a:ext cx="9518469" cy="413343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b="1" dirty="0">
                <a:solidFill>
                  <a:prstClr val="black"/>
                </a:solidFill>
                <a:ea typeface="Open Sans Light" panose="020B0306030504020204" pitchFamily="34" charset="0"/>
                <a:cs typeface="Open Sans Light" panose="020B0306030504020204" pitchFamily="34" charset="0"/>
              </a:rPr>
              <a:t>Goal setting</a:t>
            </a:r>
            <a:r>
              <a:rPr lang="en-US" sz="2400" dirty="0">
                <a:solidFill>
                  <a:prstClr val="black"/>
                </a:solidFill>
                <a:ea typeface="Open Sans Light" panose="020B0306030504020204" pitchFamily="34" charset="0"/>
                <a:cs typeface="Open Sans Light" panose="020B0306030504020204" pitchFamily="34" charset="0"/>
              </a:rPr>
              <a:t>: Lucy will establish a timeline for the completion of a project, articulate it with the staff, and meet the timeline requirements in 9 out of 10 opportunities.</a:t>
            </a:r>
          </a:p>
          <a:p>
            <a:pPr marL="228600" lvl="0" indent="-228600">
              <a:lnSpc>
                <a:spcPct val="90000"/>
              </a:lnSpc>
              <a:spcBef>
                <a:spcPts val="1000"/>
              </a:spcBef>
              <a:buFont typeface="Arial" panose="020B0604020202020204" pitchFamily="34" charset="0"/>
              <a:buChar char="•"/>
            </a:pPr>
            <a:r>
              <a:rPr lang="en-US" sz="2400" b="1" dirty="0">
                <a:solidFill>
                  <a:prstClr val="black"/>
                </a:solidFill>
                <a:ea typeface="Open Sans Light" panose="020B0306030504020204" pitchFamily="34" charset="0"/>
                <a:cs typeface="Open Sans Light" panose="020B0306030504020204" pitchFamily="34" charset="0"/>
              </a:rPr>
              <a:t>Planning:</a:t>
            </a:r>
            <a:r>
              <a:rPr lang="en-US" sz="2400" dirty="0">
                <a:solidFill>
                  <a:prstClr val="black"/>
                </a:solidFill>
                <a:ea typeface="Open Sans Light" panose="020B0306030504020204" pitchFamily="34" charset="0"/>
                <a:cs typeface="Open Sans Light" panose="020B0306030504020204" pitchFamily="34" charset="0"/>
              </a:rPr>
              <a:t> Given a task that she correctly identifies as difficult for her, Molly will create a plan for accomplishing that task, including articulating the nature and frequency of help in 8 of 10 opportunities. </a:t>
            </a:r>
          </a:p>
          <a:p>
            <a:pPr marL="228600" lvl="0" indent="-228600">
              <a:lnSpc>
                <a:spcPct val="90000"/>
              </a:lnSpc>
              <a:spcBef>
                <a:spcPts val="1000"/>
              </a:spcBef>
              <a:buFont typeface="Arial" panose="020B0604020202020204" pitchFamily="34" charset="0"/>
              <a:buChar char="•"/>
            </a:pPr>
            <a:r>
              <a:rPr lang="en-US" sz="2400" b="1" dirty="0">
                <a:solidFill>
                  <a:prstClr val="black"/>
                </a:solidFill>
                <a:ea typeface="Open Sans Light" panose="020B0306030504020204" pitchFamily="34" charset="0"/>
                <a:cs typeface="Open Sans Light" panose="020B0306030504020204" pitchFamily="34" charset="0"/>
              </a:rPr>
              <a:t>Organizing</a:t>
            </a:r>
            <a:r>
              <a:rPr lang="en-US" sz="2400" dirty="0">
                <a:solidFill>
                  <a:prstClr val="black"/>
                </a:solidFill>
                <a:ea typeface="Open Sans Light" panose="020B0306030504020204" pitchFamily="34" charset="0"/>
                <a:cs typeface="Open Sans Light" panose="020B0306030504020204" pitchFamily="34" charset="0"/>
              </a:rPr>
              <a:t>: Cory will prepare a semantic web before proceeding with writing projects in 5 of 5 opportunities.</a:t>
            </a:r>
          </a:p>
          <a:p>
            <a:pPr marL="228600" lvl="0" indent="-228600">
              <a:lnSpc>
                <a:spcPct val="90000"/>
              </a:lnSpc>
              <a:spcBef>
                <a:spcPts val="1000"/>
              </a:spcBef>
              <a:buFont typeface="Arial" panose="020B0604020202020204" pitchFamily="34" charset="0"/>
              <a:buChar char="•"/>
            </a:pPr>
            <a:r>
              <a:rPr lang="en-US" sz="2400" b="1" dirty="0">
                <a:solidFill>
                  <a:prstClr val="black"/>
                </a:solidFill>
                <a:ea typeface="Open Sans Light" panose="020B0306030504020204" pitchFamily="34" charset="0"/>
                <a:cs typeface="Open Sans Light" panose="020B0306030504020204" pitchFamily="34" charset="0"/>
              </a:rPr>
              <a:t>Memory</a:t>
            </a:r>
            <a:r>
              <a:rPr lang="en-US" sz="2400" dirty="0">
                <a:solidFill>
                  <a:prstClr val="black"/>
                </a:solidFill>
                <a:ea typeface="Open Sans Light" panose="020B0306030504020204" pitchFamily="34" charset="0"/>
                <a:cs typeface="Open Sans Light" panose="020B0306030504020204" pitchFamily="34" charset="0"/>
              </a:rPr>
              <a:t>: To be better prepared for homework, Sam will record class assignments in a planner and review it at the end of the day with Mr. Green in 4 of 5 days.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a:ext>
            </a:extLst>
          </a:blip>
          <a:srcRect r="75060"/>
          <a:stretch/>
        </p:blipFill>
        <p:spPr>
          <a:xfrm>
            <a:off x="9763593" y="0"/>
            <a:ext cx="2428407" cy="6858000"/>
          </a:xfrm>
          <a:noFill/>
        </p:spPr>
      </p:pic>
      <p:sp>
        <p:nvSpPr>
          <p:cNvPr id="7" name="Rectangle 6"/>
          <p:cNvSpPr/>
          <p:nvPr/>
        </p:nvSpPr>
        <p:spPr>
          <a:xfrm>
            <a:off x="524941" y="235409"/>
            <a:ext cx="8589876" cy="769441"/>
          </a:xfrm>
          <a:prstGeom prst="rect">
            <a:avLst/>
          </a:prstGeom>
        </p:spPr>
        <p:txBody>
          <a:bodyPr wrap="square">
            <a:spAutoFit/>
          </a:bodyPr>
          <a:lstStyle/>
          <a:p>
            <a:r>
              <a:rPr lang="en-US" sz="4400" b="1" dirty="0">
                <a:solidFill>
                  <a:prstClr val="black"/>
                </a:solidFill>
                <a:latin typeface="Calibri" panose="020F0502020204030204" pitchFamily="34" charset="0"/>
                <a:ea typeface="Open Sans Light" panose="020B0604020202020204" charset="0"/>
                <a:cs typeface="Calibri" panose="020F0502020204030204" pitchFamily="34" charset="0"/>
              </a:rPr>
              <a:t>Sample Goals - </a:t>
            </a:r>
            <a:r>
              <a:rPr lang="en-US" sz="4400" b="1" dirty="0" err="1">
                <a:solidFill>
                  <a:prstClr val="black"/>
                </a:solidFill>
                <a:latin typeface="Calibri" panose="020F0502020204030204" pitchFamily="34" charset="0"/>
                <a:ea typeface="Open Sans Light" panose="020B0604020202020204" charset="0"/>
                <a:cs typeface="Calibri" panose="020F0502020204030204" pitchFamily="34" charset="0"/>
              </a:rPr>
              <a:t>cbirt</a:t>
            </a:r>
            <a:r>
              <a:rPr lang="en-US" sz="4400" b="1" dirty="0">
                <a:solidFill>
                  <a:srgbClr val="FF0000"/>
                </a:solidFill>
                <a:latin typeface="Calibri" panose="020F0502020204030204" pitchFamily="34" charset="0"/>
                <a:ea typeface="Open Sans Light" panose="020B0604020202020204" charset="0"/>
                <a:cs typeface="Calibri" panose="020F0502020204030204" pitchFamily="34" charset="0"/>
              </a:rPr>
              <a:t> </a:t>
            </a:r>
            <a:endParaRPr lang="en-US" b="1" dirty="0">
              <a:solidFill>
                <a:srgbClr val="FF0000"/>
              </a:solidFill>
              <a:latin typeface="Calibri" panose="020F0502020204030204" pitchFamily="34" charset="0"/>
              <a:ea typeface="Open Sans Light" panose="020B0604020202020204" charset="0"/>
              <a:cs typeface="Calibri" panose="020F0502020204030204" pitchFamily="34" charset="0"/>
            </a:endParaRPr>
          </a:p>
        </p:txBody>
      </p:sp>
      <p:sp>
        <p:nvSpPr>
          <p:cNvPr id="9" name="Rectangle 8"/>
          <p:cNvSpPr/>
          <p:nvPr/>
        </p:nvSpPr>
        <p:spPr>
          <a:xfrm>
            <a:off x="781826" y="7783643"/>
            <a:ext cx="2936734" cy="276999"/>
          </a:xfrm>
          <a:prstGeom prst="rect">
            <a:avLst/>
          </a:prstGeom>
        </p:spPr>
        <p:txBody>
          <a:bodyPr wrap="square">
            <a:spAutoFit/>
          </a:bodyPr>
          <a:lstStyle/>
          <a:p>
            <a:r>
              <a:rPr lang="en-US" sz="1200" dirty="0">
                <a:solidFill>
                  <a:prstClr val="black"/>
                </a:solidFill>
                <a:hlinkClick r:id="rId4"/>
              </a:rPr>
              <a:t>cbirt.org</a:t>
            </a:r>
            <a:r>
              <a:rPr lang="en-US" sz="1200" dirty="0">
                <a:solidFill>
                  <a:prstClr val="black"/>
                </a:solidFill>
              </a:rPr>
              <a:t>  Sample IEP Goals</a:t>
            </a:r>
          </a:p>
        </p:txBody>
      </p:sp>
      <p:sp>
        <p:nvSpPr>
          <p:cNvPr id="8" name="Rectangle 7"/>
          <p:cNvSpPr/>
          <p:nvPr/>
        </p:nvSpPr>
        <p:spPr>
          <a:xfrm>
            <a:off x="7004859" y="6301127"/>
            <a:ext cx="2936734" cy="338554"/>
          </a:xfrm>
          <a:prstGeom prst="rect">
            <a:avLst/>
          </a:prstGeom>
        </p:spPr>
        <p:txBody>
          <a:bodyPr wrap="square">
            <a:spAutoFit/>
          </a:bodyPr>
          <a:lstStyle/>
          <a:p>
            <a:pPr lvl="0"/>
            <a:r>
              <a:rPr lang="en-US" sz="1600" dirty="0">
                <a:solidFill>
                  <a:prstClr val="black"/>
                </a:solidFill>
                <a:hlinkClick r:id="rId4"/>
              </a:rPr>
              <a:t>cbirt.org</a:t>
            </a:r>
            <a:r>
              <a:rPr lang="en-US" sz="1600" dirty="0">
                <a:solidFill>
                  <a:prstClr val="black"/>
                </a:solidFill>
              </a:rPr>
              <a:t>  Sample IEP Goals</a:t>
            </a:r>
          </a:p>
        </p:txBody>
      </p:sp>
    </p:spTree>
    <p:extLst>
      <p:ext uri="{BB962C8B-B14F-4D97-AF65-F5344CB8AC3E}">
        <p14:creationId xmlns:p14="http://schemas.microsoft.com/office/powerpoint/2010/main" val="361250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5138057"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ea typeface="Open Sans Light" panose="020B0604020202020204" charset="0"/>
                <a:cs typeface="Open Sans Light" panose="020B0604020202020204" charset="0"/>
              </a:rPr>
              <a:t>Personal</a:t>
            </a: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 Guide</a:t>
            </a:r>
          </a:p>
        </p:txBody>
      </p:sp>
      <p:sp>
        <p:nvSpPr>
          <p:cNvPr id="4" name="TextBox 3"/>
          <p:cNvSpPr txBox="1"/>
          <p:nvPr/>
        </p:nvSpPr>
        <p:spPr>
          <a:xfrm>
            <a:off x="313284" y="1749557"/>
            <a:ext cx="5751185" cy="4524315"/>
          </a:xfrm>
          <a:prstGeom prst="rect">
            <a:avLst/>
          </a:prstGeom>
          <a:solidFill>
            <a:schemeClr val="bg1"/>
          </a:solidFill>
        </p:spPr>
        <p:txBody>
          <a:bodyPr wrap="square" rtlCol="0">
            <a:spAutoFit/>
          </a:bodyPr>
          <a:lstStyle/>
          <a:p>
            <a:r>
              <a:rPr lang="en-US" sz="2400" b="1" dirty="0">
                <a:ea typeface="Open Sans Light" panose="020B0604020202020204" charset="0"/>
                <a:cs typeface="Open Sans Light" panose="020B0604020202020204" charset="0"/>
              </a:rPr>
              <a:t>Purpose</a:t>
            </a:r>
          </a:p>
          <a:p>
            <a:pPr marL="342900" indent="-342900">
              <a:buBlip>
                <a:blip r:embed="rId5"/>
              </a:buBlip>
            </a:pPr>
            <a:r>
              <a:rPr lang="en-US" sz="2400" dirty="0">
                <a:ea typeface="Open Sans Light" panose="020B0604020202020204" charset="0"/>
                <a:cs typeface="Open Sans Light" panose="020B0604020202020204" charset="0"/>
              </a:rPr>
              <a:t>For raising understanding/ metacognition</a:t>
            </a:r>
          </a:p>
          <a:p>
            <a:pPr marL="342900" indent="-342900">
              <a:buBlip>
                <a:blip r:embed="rId5"/>
              </a:buBlip>
            </a:pPr>
            <a:r>
              <a:rPr lang="en-US" sz="2400" dirty="0">
                <a:ea typeface="Open Sans Light" panose="020B0604020202020204" charset="0"/>
                <a:cs typeface="Open Sans Light" panose="020B0604020202020204" charset="0"/>
              </a:rPr>
              <a:t>Good for the older child/teen and their caregiver</a:t>
            </a:r>
          </a:p>
          <a:p>
            <a:endParaRPr lang="en-US" sz="2400" dirty="0">
              <a:ea typeface="Open Sans Light" panose="020B0604020202020204" charset="0"/>
              <a:cs typeface="Open Sans Light" panose="020B0604020202020204" charset="0"/>
            </a:endParaRPr>
          </a:p>
          <a:p>
            <a:r>
              <a:rPr lang="en-US" sz="2400" b="1" dirty="0">
                <a:ea typeface="Open Sans Light" panose="020B0604020202020204" charset="0"/>
                <a:cs typeface="Open Sans Light" panose="020B0604020202020204" charset="0"/>
              </a:rPr>
              <a:t>Content</a:t>
            </a:r>
          </a:p>
          <a:p>
            <a:pPr marL="342900" indent="-342900">
              <a:buBlip>
                <a:blip r:embed="rId5"/>
              </a:buBlip>
            </a:pPr>
            <a:r>
              <a:rPr lang="en-US" sz="2400" dirty="0">
                <a:ea typeface="Open Sans Light" panose="020B0604020202020204" charset="0"/>
                <a:cs typeface="Open Sans Light" panose="020B0604020202020204" charset="0"/>
              </a:rPr>
              <a:t>States that make performance worse</a:t>
            </a:r>
          </a:p>
          <a:p>
            <a:pPr marL="342900" indent="-342900">
              <a:buBlip>
                <a:blip r:embed="rId5"/>
              </a:buBlip>
            </a:pPr>
            <a:r>
              <a:rPr lang="en-US" sz="2400" dirty="0">
                <a:ea typeface="Open Sans Light" panose="020B0604020202020204" charset="0"/>
                <a:cs typeface="Open Sans Light" panose="020B0604020202020204" charset="0"/>
              </a:rPr>
              <a:t>Strategies to help</a:t>
            </a:r>
          </a:p>
          <a:p>
            <a:pPr marL="342900" indent="-342900">
              <a:buBlip>
                <a:blip r:embed="rId5"/>
              </a:buBlip>
            </a:pPr>
            <a:r>
              <a:rPr lang="en-US" sz="2400" dirty="0">
                <a:ea typeface="Open Sans Light" panose="020B0604020202020204" charset="0"/>
                <a:cs typeface="Open Sans Light" panose="020B0604020202020204" charset="0"/>
              </a:rPr>
              <a:t>Situations that will challenge them</a:t>
            </a:r>
          </a:p>
          <a:p>
            <a:pPr marL="342900" indent="-342900">
              <a:buBlip>
                <a:blip r:embed="rId5"/>
              </a:buBlip>
            </a:pPr>
            <a:r>
              <a:rPr lang="en-US" sz="2400" dirty="0">
                <a:ea typeface="Open Sans Light" panose="020B0604020202020204" charset="0"/>
                <a:cs typeface="Open Sans Light" panose="020B0604020202020204" charset="0"/>
              </a:rPr>
              <a:t>Understanding what distracts you</a:t>
            </a:r>
          </a:p>
          <a:p>
            <a:pPr marL="342900" indent="-342900">
              <a:buBlip>
                <a:blip r:embed="rId5"/>
              </a:buBlip>
            </a:pPr>
            <a:r>
              <a:rPr lang="en-US" sz="2400" dirty="0">
                <a:ea typeface="Open Sans Light" panose="020B0604020202020204" charset="0"/>
                <a:cs typeface="Open Sans Light" panose="020B0604020202020204" charset="0"/>
              </a:rPr>
              <a:t>Eliminating distractors</a:t>
            </a:r>
          </a:p>
          <a:p>
            <a:pPr marL="342900" indent="-342900">
              <a:buBlip>
                <a:blip r:embed="rId5"/>
              </a:buBlip>
            </a:pPr>
            <a:r>
              <a:rPr lang="en-US" sz="2400" dirty="0">
                <a:ea typeface="Open Sans Light" panose="020B0604020202020204" charset="0"/>
                <a:cs typeface="Open Sans Light" panose="020B0604020202020204" charset="0"/>
              </a:rPr>
              <a:t>Use old strategies </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87314" y="343957"/>
            <a:ext cx="4720377" cy="615315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6136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1" y="309857"/>
            <a:ext cx="4223208"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Treatment </a:t>
            </a:r>
          </a:p>
        </p:txBody>
      </p:sp>
      <p:sp>
        <p:nvSpPr>
          <p:cNvPr id="2" name="TextBox 1"/>
          <p:cNvSpPr txBox="1"/>
          <p:nvPr/>
        </p:nvSpPr>
        <p:spPr>
          <a:xfrm>
            <a:off x="239712" y="1793810"/>
            <a:ext cx="6390980" cy="3108543"/>
          </a:xfrm>
          <a:prstGeom prst="rect">
            <a:avLst/>
          </a:prstGeom>
          <a:solidFill>
            <a:schemeClr val="bg1"/>
          </a:solidFill>
        </p:spPr>
        <p:txBody>
          <a:bodyPr wrap="none" rtlCol="0">
            <a:spAutoFit/>
          </a:bodyPr>
          <a:lstStyle/>
          <a:p>
            <a:r>
              <a:rPr lang="en-US" sz="2800" b="1" dirty="0">
                <a:latin typeface="Calibri" panose="020F0502020204030204" pitchFamily="34" charset="0"/>
                <a:ea typeface="Open Sans Light" panose="020B0604020202020204" charset="0"/>
                <a:cs typeface="Calibri" panose="020F0502020204030204" pitchFamily="34" charset="0"/>
              </a:rPr>
              <a:t>Treatment can still be helpful at any time.</a:t>
            </a:r>
          </a:p>
          <a:p>
            <a:r>
              <a:rPr lang="en-US" sz="2800" b="1" dirty="0">
                <a:latin typeface="Calibri" panose="020F0502020204030204" pitchFamily="34" charset="0"/>
                <a:ea typeface="Open Sans Light" panose="020B0604020202020204" charset="0"/>
                <a:cs typeface="Calibri" panose="020F0502020204030204" pitchFamily="34" charset="0"/>
              </a:rPr>
              <a:t>	</a:t>
            </a:r>
          </a:p>
          <a:p>
            <a:r>
              <a:rPr lang="en-US" sz="2800" b="1" dirty="0">
                <a:latin typeface="Calibri" panose="020F0502020204030204" pitchFamily="34" charset="0"/>
                <a:ea typeface="Open Sans Light" panose="020B0604020202020204" charset="0"/>
                <a:cs typeface="Calibri" panose="020F0502020204030204" pitchFamily="34" charset="0"/>
              </a:rPr>
              <a:t>Examples: </a:t>
            </a:r>
          </a:p>
          <a:p>
            <a:pPr marL="1828800" lvl="3" indent="-457200">
              <a:buBlip>
                <a:blip r:embed="rId5"/>
              </a:buBlip>
            </a:pPr>
            <a:r>
              <a:rPr lang="en-US" sz="2800" b="1" dirty="0">
                <a:latin typeface="Calibri" panose="020F0502020204030204" pitchFamily="34" charset="0"/>
                <a:ea typeface="Open Sans Light" panose="020B0604020202020204" charset="0"/>
                <a:cs typeface="Calibri" panose="020F0502020204030204" pitchFamily="34" charset="0"/>
              </a:rPr>
              <a:t>Young girl</a:t>
            </a:r>
          </a:p>
          <a:p>
            <a:pPr marL="1828800" lvl="3" indent="-457200">
              <a:buBlip>
                <a:blip r:embed="rId5"/>
              </a:buBlip>
            </a:pPr>
            <a:r>
              <a:rPr lang="en-US" sz="2800" b="1" dirty="0">
                <a:latin typeface="Calibri" panose="020F0502020204030204" pitchFamily="34" charset="0"/>
                <a:ea typeface="Open Sans Light" panose="020B0604020202020204" charset="0"/>
                <a:cs typeface="Calibri" panose="020F0502020204030204" pitchFamily="34" charset="0"/>
              </a:rPr>
              <a:t>Father forgetting</a:t>
            </a:r>
          </a:p>
          <a:p>
            <a:pPr marL="1828800" lvl="3" indent="-457200">
              <a:buBlip>
                <a:blip r:embed="rId5"/>
              </a:buBlip>
            </a:pPr>
            <a:r>
              <a:rPr lang="en-US" sz="2800" b="1" dirty="0">
                <a:latin typeface="Calibri" panose="020F0502020204030204" pitchFamily="34" charset="0"/>
                <a:ea typeface="Open Sans Light" panose="020B0604020202020204" charset="0"/>
                <a:cs typeface="Calibri" panose="020F0502020204030204" pitchFamily="34" charset="0"/>
              </a:rPr>
              <a:t>Teen in Juvenile Detention</a:t>
            </a:r>
          </a:p>
          <a:p>
            <a:r>
              <a:rPr lang="en-US" sz="2800" dirty="0"/>
              <a:t>	        </a:t>
            </a:r>
          </a:p>
        </p:txBody>
      </p:sp>
      <p:pic>
        <p:nvPicPr>
          <p:cNvPr id="1026" name="Picture 2" descr="Crying, Girl, Young, Cry, Upset, Emoti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32534" y="1746829"/>
            <a:ext cx="4705441" cy="315552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57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sp>
        <p:nvSpPr>
          <p:cNvPr id="5" name="Rectangle 4">
            <a:extLst>
              <a:ext uri="{FF2B5EF4-FFF2-40B4-BE49-F238E27FC236}">
                <a16:creationId xmlns:a16="http://schemas.microsoft.com/office/drawing/2014/main" id="{DF511499-10E6-9C49-B776-0EC81D236D94}"/>
              </a:ext>
            </a:extLst>
          </p:cNvPr>
          <p:cNvSpPr/>
          <p:nvPr/>
        </p:nvSpPr>
        <p:spPr>
          <a:xfrm>
            <a:off x="0" y="295232"/>
            <a:ext cx="4060271" cy="1114104"/>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5595"/>
              </a:solidFill>
            </a:endParaRPr>
          </a:p>
        </p:txBody>
      </p:sp>
      <p:sp>
        <p:nvSpPr>
          <p:cNvPr id="7" name="TextBox 6">
            <a:extLst>
              <a:ext uri="{FF2B5EF4-FFF2-40B4-BE49-F238E27FC236}">
                <a16:creationId xmlns:a16="http://schemas.microsoft.com/office/drawing/2014/main" id="{2EB4F151-AB71-D240-A3BB-8A3998FCF0A6}"/>
              </a:ext>
            </a:extLst>
          </p:cNvPr>
          <p:cNvSpPr txBox="1"/>
          <p:nvPr/>
        </p:nvSpPr>
        <p:spPr>
          <a:xfrm>
            <a:off x="238726" y="495123"/>
            <a:ext cx="3582818" cy="923330"/>
          </a:xfrm>
          <a:prstGeom prst="rect">
            <a:avLst/>
          </a:prstGeom>
          <a:noFill/>
        </p:spPr>
        <p:txBody>
          <a:bodyPr wrap="square" rtlCol="0">
            <a:spAutoFit/>
          </a:bodyPr>
          <a:lstStyle/>
          <a:p>
            <a:pPr algn="ctr"/>
            <a:r>
              <a:rPr lang="en-US" sz="5400" b="1" dirty="0">
                <a:solidFill>
                  <a:schemeClr val="bg1"/>
                </a:solidFill>
                <a:ea typeface="Open Sans Semibold" panose="020B0706030804020204" pitchFamily="34" charset="0"/>
                <a:cs typeface="Open Sans Semibold" panose="020B0706030804020204" pitchFamily="34" charset="0"/>
              </a:rPr>
              <a:t>Agenda</a:t>
            </a:r>
            <a:endParaRPr lang="en-US" sz="4000" b="1" dirty="0">
              <a:solidFill>
                <a:schemeClr val="bg1"/>
              </a:solidFill>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5E6D883E-D5F9-6B4F-AE86-3FBF87F311DF}"/>
              </a:ext>
            </a:extLst>
          </p:cNvPr>
          <p:cNvSpPr txBox="1"/>
          <p:nvPr/>
        </p:nvSpPr>
        <p:spPr>
          <a:xfrm>
            <a:off x="775301" y="1721501"/>
            <a:ext cx="10947761" cy="4448013"/>
          </a:xfrm>
          <a:prstGeom prst="rect">
            <a:avLst/>
          </a:prstGeom>
          <a:solidFill>
            <a:schemeClr val="bg1"/>
          </a:solidFill>
        </p:spPr>
        <p:txBody>
          <a:bodyPr wrap="square" rtlCol="0">
            <a:spAutoFit/>
          </a:bodyPr>
          <a:lstStyle/>
          <a:p>
            <a:pPr marL="457200" indent="-457200">
              <a:lnSpc>
                <a:spcPct val="150000"/>
              </a:lnSpc>
              <a:buBlip>
                <a:blip r:embed="rId4"/>
              </a:buBlip>
            </a:pPr>
            <a:r>
              <a:rPr lang="en-US" sz="3200" b="1" dirty="0">
                <a:ea typeface="Open Sans Semibold" panose="020B0706030804020204" pitchFamily="34" charset="0"/>
                <a:cs typeface="Open Sans Semibold" panose="020B0706030804020204" pitchFamily="34" charset="0"/>
              </a:rPr>
              <a:t>What Cognition is</a:t>
            </a:r>
          </a:p>
          <a:p>
            <a:pPr marL="457200" indent="-457200">
              <a:lnSpc>
                <a:spcPct val="150000"/>
              </a:lnSpc>
              <a:buBlip>
                <a:blip r:embed="rId4"/>
              </a:buBlip>
            </a:pPr>
            <a:r>
              <a:rPr lang="en-US" sz="3200" b="1" dirty="0">
                <a:ea typeface="Open Sans Semibold" panose="020B0706030804020204" pitchFamily="34" charset="0"/>
                <a:cs typeface="Open Sans Semibold" panose="020B0706030804020204" pitchFamily="34" charset="0"/>
              </a:rPr>
              <a:t>The Cognitive Domains</a:t>
            </a:r>
          </a:p>
          <a:p>
            <a:pPr marL="457200" indent="-457200">
              <a:lnSpc>
                <a:spcPct val="150000"/>
              </a:lnSpc>
              <a:buBlip>
                <a:blip r:embed="rId4"/>
              </a:buBlip>
            </a:pPr>
            <a:r>
              <a:rPr lang="en-US" sz="3200" b="1" dirty="0">
                <a:ea typeface="Open Sans Semibold" panose="020B0706030804020204" pitchFamily="34" charset="0"/>
                <a:cs typeface="Open Sans Semibold" panose="020B0706030804020204" pitchFamily="34" charset="0"/>
              </a:rPr>
              <a:t>Treatment &amp; Referrals</a:t>
            </a:r>
          </a:p>
          <a:p>
            <a:pPr marL="457200" indent="-457200">
              <a:lnSpc>
                <a:spcPct val="150000"/>
              </a:lnSpc>
              <a:buBlip>
                <a:blip r:embed="rId4"/>
              </a:buBlip>
            </a:pPr>
            <a:r>
              <a:rPr lang="en-US" sz="3200" b="1" dirty="0">
                <a:ea typeface="Open Sans Semibold" panose="020B0706030804020204" pitchFamily="34" charset="0"/>
                <a:cs typeface="Open Sans Semibold" panose="020B0706030804020204" pitchFamily="34" charset="0"/>
              </a:rPr>
              <a:t>Suggestions for interacting with Schools</a:t>
            </a:r>
          </a:p>
          <a:p>
            <a:pPr marL="457200" indent="-457200">
              <a:lnSpc>
                <a:spcPct val="150000"/>
              </a:lnSpc>
              <a:buBlip>
                <a:blip r:embed="rId4"/>
              </a:buBlip>
            </a:pPr>
            <a:r>
              <a:rPr lang="en-US" sz="3200" b="1" dirty="0">
                <a:ea typeface="Open Sans Semibold" panose="020B0706030804020204" pitchFamily="34" charset="0"/>
                <a:cs typeface="Open Sans Semibold" panose="020B0706030804020204" pitchFamily="34" charset="0"/>
              </a:rPr>
              <a:t>How Acute Childhood Experiences (ACEs) change the brain</a:t>
            </a:r>
          </a:p>
          <a:p>
            <a:pPr marL="457200" indent="-457200">
              <a:lnSpc>
                <a:spcPct val="150000"/>
              </a:lnSpc>
              <a:buBlip>
                <a:blip r:embed="rId4"/>
              </a:buBlip>
            </a:pPr>
            <a:r>
              <a:rPr lang="en-US" sz="3200" b="1" dirty="0">
                <a:ea typeface="Open Sans Semibold" panose="020B0706030804020204" pitchFamily="34" charset="0"/>
                <a:cs typeface="Open Sans Semibold" panose="020B0706030804020204" pitchFamily="34" charset="0"/>
              </a:rPr>
              <a:t>Tools &amp; Resources</a:t>
            </a:r>
          </a:p>
        </p:txBody>
      </p:sp>
      <p:pic>
        <p:nvPicPr>
          <p:cNvPr id="2" name="Picture 1"/>
          <p:cNvPicPr>
            <a:picLocks noChangeAspect="1"/>
          </p:cNvPicPr>
          <p:nvPr/>
        </p:nvPicPr>
        <p:blipFill>
          <a:blip r:embed="rId5"/>
          <a:stretch>
            <a:fillRect/>
          </a:stretch>
        </p:blipFill>
        <p:spPr>
          <a:xfrm>
            <a:off x="8393682" y="1865555"/>
            <a:ext cx="3164098" cy="1554978"/>
          </a:xfrm>
          <a:prstGeom prst="rect">
            <a:avLst/>
          </a:prstGeom>
          <a:solidFill>
            <a:schemeClr val="bg1"/>
          </a:solidFill>
          <a:ln w="28575">
            <a:noFill/>
          </a:ln>
        </p:spPr>
      </p:pic>
    </p:spTree>
    <p:extLst>
      <p:ext uri="{BB962C8B-B14F-4D97-AF65-F5344CB8AC3E}">
        <p14:creationId xmlns:p14="http://schemas.microsoft.com/office/powerpoint/2010/main" val="287803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1" y="309857"/>
            <a:ext cx="4637988"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Treatment </a:t>
            </a:r>
          </a:p>
        </p:txBody>
      </p:sp>
      <p:sp>
        <p:nvSpPr>
          <p:cNvPr id="2" name="TextBox 1"/>
          <p:cNvSpPr txBox="1"/>
          <p:nvPr/>
        </p:nvSpPr>
        <p:spPr>
          <a:xfrm>
            <a:off x="325465" y="1977207"/>
            <a:ext cx="4595327" cy="3970318"/>
          </a:xfrm>
          <a:prstGeom prst="rect">
            <a:avLst/>
          </a:prstGeom>
          <a:solidFill>
            <a:schemeClr val="bg1"/>
          </a:solidFill>
        </p:spPr>
        <p:txBody>
          <a:bodyPr wrap="square" rtlCol="0">
            <a:spAutoFit/>
          </a:bodyPr>
          <a:lstStyle/>
          <a:p>
            <a:r>
              <a:rPr lang="en-US" sz="2800" b="1" dirty="0">
                <a:ea typeface="Open Sans Light" panose="020B0604020202020204" charset="0"/>
                <a:cs typeface="Open Sans Light" panose="020B0604020202020204" charset="0"/>
              </a:rPr>
              <a:t>It’s never too late to benefit from treatment.</a:t>
            </a:r>
          </a:p>
          <a:p>
            <a:endParaRPr lang="en-US" sz="2800" dirty="0">
              <a:ea typeface="Open Sans Light" panose="020B0604020202020204" charset="0"/>
              <a:cs typeface="Open Sans Light" panose="020B0604020202020204" charset="0"/>
            </a:endParaRPr>
          </a:p>
          <a:p>
            <a:r>
              <a:rPr lang="en-US" sz="2800" b="1" dirty="0">
                <a:ea typeface="Open Sans Light" panose="020B0604020202020204" charset="0"/>
                <a:cs typeface="Open Sans Light" panose="020B0604020202020204" charset="0"/>
              </a:rPr>
              <a:t>Extreme Example:</a:t>
            </a:r>
          </a:p>
          <a:p>
            <a:endParaRPr lang="en-US" sz="2800" b="1" dirty="0">
              <a:ea typeface="Open Sans Light" panose="020B0604020202020204" charset="0"/>
              <a:cs typeface="Open Sans Light" panose="020B0604020202020204" charset="0"/>
            </a:endParaRPr>
          </a:p>
          <a:p>
            <a:pPr marL="342900" indent="-342900">
              <a:buBlip>
                <a:blip r:embed="rId5"/>
              </a:buBlip>
            </a:pPr>
            <a:r>
              <a:rPr lang="en-US" sz="2800" b="1" dirty="0">
                <a:ea typeface="Open Sans Light" panose="020B0604020202020204" charset="0"/>
                <a:cs typeface="Open Sans Light" panose="020B0604020202020204" charset="0"/>
              </a:rPr>
              <a:t>NFL Football Player</a:t>
            </a:r>
          </a:p>
          <a:p>
            <a:pPr marL="342900" indent="-342900">
              <a:buBlip>
                <a:blip r:embed="rId5"/>
              </a:buBlip>
            </a:pPr>
            <a:r>
              <a:rPr lang="en-US" sz="2800" b="1" dirty="0">
                <a:ea typeface="Open Sans Light" panose="020B0604020202020204" charset="0"/>
                <a:cs typeface="Open Sans Light" panose="020B0604020202020204" charset="0"/>
              </a:rPr>
              <a:t>Multiple concussions across many years</a:t>
            </a:r>
          </a:p>
          <a:p>
            <a:r>
              <a:rPr lang="en-US" sz="2800" dirty="0"/>
              <a:t>	        </a:t>
            </a:r>
          </a:p>
        </p:txBody>
      </p:sp>
      <p:pic>
        <p:nvPicPr>
          <p:cNvPr id="11" name="Picture 10"/>
          <p:cNvPicPr>
            <a:picLocks noChangeAspect="1"/>
          </p:cNvPicPr>
          <p:nvPr/>
        </p:nvPicPr>
        <p:blipFill>
          <a:blip r:embed="rId6"/>
          <a:stretch>
            <a:fillRect/>
          </a:stretch>
        </p:blipFill>
        <p:spPr>
          <a:xfrm>
            <a:off x="5246257" y="786275"/>
            <a:ext cx="6266851" cy="4320462"/>
          </a:xfrm>
          <a:prstGeom prst="rect">
            <a:avLst/>
          </a:prstGeom>
          <a:effectLst>
            <a:outerShdw blurRad="50800" dist="38100" dir="2700000" algn="tl" rotWithShape="0">
              <a:prstClr val="black">
                <a:alpha val="40000"/>
              </a:prstClr>
            </a:outerShdw>
          </a:effectLst>
        </p:spPr>
      </p:pic>
      <p:sp>
        <p:nvSpPr>
          <p:cNvPr id="5" name="Rectangle 4"/>
          <p:cNvSpPr/>
          <p:nvPr/>
        </p:nvSpPr>
        <p:spPr>
          <a:xfrm>
            <a:off x="5458052" y="5192539"/>
            <a:ext cx="5765104" cy="646331"/>
          </a:xfrm>
          <a:prstGeom prst="rect">
            <a:avLst/>
          </a:prstGeom>
          <a:solidFill>
            <a:schemeClr val="bg1"/>
          </a:solidFill>
        </p:spPr>
        <p:txBody>
          <a:bodyPr wrap="none">
            <a:spAutoFit/>
          </a:bodyPr>
          <a:lstStyle/>
          <a:p>
            <a:r>
              <a:rPr lang="en-US" sz="3600" b="1" dirty="0">
                <a:solidFill>
                  <a:schemeClr val="accent1"/>
                </a:solidFill>
                <a:latin typeface="Calibri" panose="020F0502020204030204" pitchFamily="34" charset="0"/>
                <a:ea typeface="Open Sans Light" panose="020B0604020202020204" charset="0"/>
                <a:cs typeface="Calibri" panose="020F0502020204030204" pitchFamily="34" charset="0"/>
              </a:rPr>
              <a:t>Treatment changed his brain.</a:t>
            </a:r>
          </a:p>
        </p:txBody>
      </p:sp>
      <p:sp>
        <p:nvSpPr>
          <p:cNvPr id="7" name="TextBox 6"/>
          <p:cNvSpPr txBox="1"/>
          <p:nvPr/>
        </p:nvSpPr>
        <p:spPr>
          <a:xfrm>
            <a:off x="8821152" y="6242500"/>
            <a:ext cx="2806089" cy="369332"/>
          </a:xfrm>
          <a:prstGeom prst="rect">
            <a:avLst/>
          </a:prstGeom>
          <a:noFill/>
        </p:spPr>
        <p:txBody>
          <a:bodyPr wrap="none" rtlCol="0">
            <a:spAutoFit/>
          </a:bodyPr>
          <a:lstStyle/>
          <a:p>
            <a:r>
              <a:rPr lang="en-US" dirty="0"/>
              <a:t>J. Alzheimer’s Disease, 2016</a:t>
            </a:r>
          </a:p>
        </p:txBody>
      </p:sp>
    </p:spTree>
    <p:extLst>
      <p:ext uri="{BB962C8B-B14F-4D97-AF65-F5344CB8AC3E}">
        <p14:creationId xmlns:p14="http://schemas.microsoft.com/office/powerpoint/2010/main" val="2469319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4562573"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Treatment </a:t>
            </a:r>
          </a:p>
        </p:txBody>
      </p:sp>
      <p:sp>
        <p:nvSpPr>
          <p:cNvPr id="2" name="TextBox 1"/>
          <p:cNvSpPr txBox="1"/>
          <p:nvPr/>
        </p:nvSpPr>
        <p:spPr>
          <a:xfrm>
            <a:off x="239712" y="1880357"/>
            <a:ext cx="5952912" cy="3539430"/>
          </a:xfrm>
          <a:prstGeom prst="rect">
            <a:avLst/>
          </a:prstGeom>
          <a:solidFill>
            <a:schemeClr val="bg1"/>
          </a:solidFill>
        </p:spPr>
        <p:txBody>
          <a:bodyPr wrap="none" rtlCol="0">
            <a:spAutoFit/>
          </a:bodyPr>
          <a:lstStyle/>
          <a:p>
            <a:r>
              <a:rPr lang="en-US" sz="2800" b="1" dirty="0">
                <a:ea typeface="Open Sans Light" panose="020B0604020202020204" charset="0"/>
                <a:cs typeface="Open Sans Light" panose="020B0604020202020204" charset="0"/>
              </a:rPr>
              <a:t>Type: Formal or informal</a:t>
            </a:r>
          </a:p>
          <a:p>
            <a:endParaRPr lang="en-US" sz="2800" dirty="0">
              <a:ea typeface="Open Sans Light" panose="020B0604020202020204" charset="0"/>
              <a:cs typeface="Open Sans Light" panose="020B0604020202020204" charset="0"/>
            </a:endParaRPr>
          </a:p>
          <a:p>
            <a:r>
              <a:rPr lang="en-US" sz="2800" b="1" dirty="0">
                <a:ea typeface="Open Sans Light" panose="020B0604020202020204" charset="0"/>
                <a:cs typeface="Open Sans Light" panose="020B0604020202020204" charset="0"/>
              </a:rPr>
              <a:t>Place</a:t>
            </a:r>
            <a:r>
              <a:rPr lang="en-US" sz="2800" dirty="0">
                <a:ea typeface="Open Sans Light" panose="020B0604020202020204" charset="0"/>
                <a:cs typeface="Open Sans Light" panose="020B0604020202020204" charset="0"/>
              </a:rPr>
              <a:t>: </a:t>
            </a:r>
          </a:p>
          <a:p>
            <a:pPr marL="914400" lvl="1" indent="-457200">
              <a:buBlip>
                <a:blip r:embed="rId4"/>
              </a:buBlip>
            </a:pPr>
            <a:r>
              <a:rPr lang="en-US" sz="2800" dirty="0">
                <a:ea typeface="Open Sans Light" panose="020B0604020202020204" charset="0"/>
                <a:cs typeface="Open Sans Light" panose="020B0604020202020204" charset="0"/>
              </a:rPr>
              <a:t>School</a:t>
            </a:r>
          </a:p>
          <a:p>
            <a:pPr marL="914400" lvl="1" indent="-457200">
              <a:buBlip>
                <a:blip r:embed="rId4"/>
              </a:buBlip>
            </a:pPr>
            <a:r>
              <a:rPr lang="en-US" sz="2800" dirty="0">
                <a:ea typeface="Open Sans Light" panose="020B0604020202020204" charset="0"/>
                <a:cs typeface="Open Sans Light" panose="020B0604020202020204" charset="0"/>
              </a:rPr>
              <a:t>Inpatient brain injury unit</a:t>
            </a:r>
          </a:p>
          <a:p>
            <a:pPr marL="914400" lvl="1" indent="-457200">
              <a:buBlip>
                <a:blip r:embed="rId4"/>
              </a:buBlip>
            </a:pPr>
            <a:r>
              <a:rPr lang="en-US" sz="2800" dirty="0">
                <a:ea typeface="Open Sans Light" panose="020B0604020202020204" charset="0"/>
                <a:cs typeface="Open Sans Light" panose="020B0604020202020204" charset="0"/>
              </a:rPr>
              <a:t>Outpatient cognitive rehab</a:t>
            </a:r>
          </a:p>
          <a:p>
            <a:pPr marL="914400" lvl="1" indent="-457200">
              <a:buBlip>
                <a:blip r:embed="rId4"/>
              </a:buBlip>
            </a:pPr>
            <a:r>
              <a:rPr lang="en-US" sz="2800" dirty="0">
                <a:ea typeface="Open Sans Light" panose="020B0604020202020204" charset="0"/>
                <a:cs typeface="Open Sans Light" panose="020B0604020202020204" charset="0"/>
              </a:rPr>
              <a:t>Concussion Center</a:t>
            </a:r>
          </a:p>
          <a:p>
            <a:pPr marL="914400" lvl="1" indent="-457200">
              <a:buBlip>
                <a:blip r:embed="rId4"/>
              </a:buBlip>
            </a:pPr>
            <a:r>
              <a:rPr lang="en-US" sz="2800" dirty="0">
                <a:ea typeface="Open Sans Light" panose="020B0604020202020204" charset="0"/>
                <a:cs typeface="Open Sans Light" panose="020B0604020202020204" charset="0"/>
              </a:rPr>
              <a:t>Symptom Specialist – see 6 Types</a:t>
            </a: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41679" y="-32858"/>
            <a:ext cx="2770290" cy="664869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09397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6936828"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Your Role with</a:t>
            </a:r>
            <a:r>
              <a:rPr kumimoji="0" lang="en-US" sz="4400" b="1" i="0" u="none" strike="noStrike" kern="1200" cap="none" spc="0" normalizeH="0" noProof="0" dirty="0">
                <a:ln>
                  <a:noFill/>
                </a:ln>
                <a:solidFill>
                  <a:schemeClr val="bg1"/>
                </a:solidFill>
                <a:effectLst/>
                <a:uLnTx/>
                <a:uFillTx/>
                <a:ea typeface="Open Sans Light" panose="020B0604020202020204" charset="0"/>
                <a:cs typeface="Open Sans Light" panose="020B0604020202020204" charset="0"/>
              </a:rPr>
              <a:t> the</a:t>
            </a: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 School</a:t>
            </a:r>
            <a:r>
              <a:rPr kumimoji="0" lang="en-US" sz="4400" b="0"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a:t>
            </a:r>
          </a:p>
        </p:txBody>
      </p:sp>
      <p:sp>
        <p:nvSpPr>
          <p:cNvPr id="2" name="TextBox 1"/>
          <p:cNvSpPr txBox="1"/>
          <p:nvPr/>
        </p:nvSpPr>
        <p:spPr>
          <a:xfrm>
            <a:off x="7073462" y="484516"/>
            <a:ext cx="4045642" cy="707886"/>
          </a:xfrm>
          <a:prstGeom prst="rect">
            <a:avLst/>
          </a:prstGeom>
          <a:solidFill>
            <a:schemeClr val="bg1"/>
          </a:solidFill>
        </p:spPr>
        <p:txBody>
          <a:bodyPr wrap="square" rtlCol="0">
            <a:spAutoFit/>
          </a:bodyPr>
          <a:lstStyle/>
          <a:p>
            <a:r>
              <a:rPr lang="en-US" sz="2000" b="1" dirty="0">
                <a:solidFill>
                  <a:schemeClr val="accent1"/>
                </a:solidFill>
                <a:ea typeface="Open Sans Light" panose="020B0604020202020204" charset="0"/>
                <a:cs typeface="Open Sans Light" panose="020B0604020202020204" charset="0"/>
              </a:rPr>
              <a:t>*Regardless of whether you are a </a:t>
            </a:r>
          </a:p>
          <a:p>
            <a:r>
              <a:rPr lang="en-US" sz="2000" b="1" dirty="0">
                <a:solidFill>
                  <a:schemeClr val="accent1"/>
                </a:solidFill>
                <a:ea typeface="Open Sans Light" panose="020B0604020202020204" charset="0"/>
                <a:cs typeface="Open Sans Light" panose="020B0604020202020204" charset="0"/>
              </a:rPr>
              <a:t>Case Worker, parent or foster parent</a:t>
            </a:r>
          </a:p>
        </p:txBody>
      </p:sp>
      <p:sp>
        <p:nvSpPr>
          <p:cNvPr id="4" name="TextBox 3"/>
          <p:cNvSpPr txBox="1"/>
          <p:nvPr/>
        </p:nvSpPr>
        <p:spPr>
          <a:xfrm>
            <a:off x="993391" y="1533519"/>
            <a:ext cx="9968113" cy="4893647"/>
          </a:xfrm>
          <a:prstGeom prst="rect">
            <a:avLst/>
          </a:prstGeom>
          <a:solidFill>
            <a:schemeClr val="bg1"/>
          </a:solidFill>
        </p:spPr>
        <p:txBody>
          <a:bodyPr wrap="none" rtlCol="0">
            <a:spAutoFit/>
          </a:bodyPr>
          <a:lstStyle/>
          <a:p>
            <a:pPr marL="285750" indent="-285750">
              <a:lnSpc>
                <a:spcPct val="150000"/>
              </a:lnSpc>
              <a:buBlip>
                <a:blip r:embed="rId4"/>
              </a:buBlip>
            </a:pPr>
            <a:r>
              <a:rPr lang="en-US" sz="2800" dirty="0">
                <a:ea typeface="Open Sans Light" panose="020B0604020202020204" charset="0"/>
                <a:cs typeface="Open Sans Light" panose="020B0604020202020204" charset="0"/>
              </a:rPr>
              <a:t>Help identify the TBI history by asking lots of questions</a:t>
            </a:r>
          </a:p>
          <a:p>
            <a:pPr marL="285750" indent="-285750">
              <a:lnSpc>
                <a:spcPct val="150000"/>
              </a:lnSpc>
              <a:buBlip>
                <a:blip r:embed="rId4"/>
              </a:buBlip>
            </a:pPr>
            <a:r>
              <a:rPr lang="en-US" sz="2800" dirty="0">
                <a:ea typeface="Open Sans Light" panose="020B0604020202020204" charset="0"/>
                <a:cs typeface="Open Sans Light" panose="020B0604020202020204" charset="0"/>
              </a:rPr>
              <a:t>Help get the TBI diagnosis from the doctor</a:t>
            </a:r>
          </a:p>
          <a:p>
            <a:pPr marL="285750" indent="-285750">
              <a:lnSpc>
                <a:spcPct val="150000"/>
              </a:lnSpc>
              <a:buBlip>
                <a:blip r:embed="rId4"/>
              </a:buBlip>
            </a:pPr>
            <a:r>
              <a:rPr lang="en-US" sz="2800" dirty="0">
                <a:ea typeface="Open Sans Light" panose="020B0604020202020204" charset="0"/>
                <a:cs typeface="Open Sans Light" panose="020B0604020202020204" charset="0"/>
              </a:rPr>
              <a:t>Facilitate communication between family, school and doctor</a:t>
            </a:r>
          </a:p>
          <a:p>
            <a:pPr marL="285750" indent="-285750">
              <a:lnSpc>
                <a:spcPct val="150000"/>
              </a:lnSpc>
              <a:buBlip>
                <a:blip r:embed="rId4"/>
              </a:buBlip>
            </a:pPr>
            <a:r>
              <a:rPr lang="en-US" sz="2800" dirty="0">
                <a:ea typeface="Open Sans Light" panose="020B0604020202020204" charset="0"/>
                <a:cs typeface="Open Sans Light" panose="020B0604020202020204" charset="0"/>
              </a:rPr>
              <a:t>Advocate for testing, then services if warranted</a:t>
            </a:r>
          </a:p>
          <a:p>
            <a:pPr marL="285750" indent="-285750">
              <a:lnSpc>
                <a:spcPct val="150000"/>
              </a:lnSpc>
              <a:buBlip>
                <a:blip r:embed="rId4"/>
              </a:buBlip>
            </a:pPr>
            <a:r>
              <a:rPr lang="en-US" sz="2800" dirty="0">
                <a:ea typeface="Open Sans Light" panose="020B0604020202020204" charset="0"/>
                <a:cs typeface="Open Sans Light" panose="020B0604020202020204" charset="0"/>
              </a:rPr>
              <a:t>Help determine whether a neuropsychology evaluation is needed</a:t>
            </a:r>
          </a:p>
          <a:p>
            <a:pPr marL="285750" indent="-285750">
              <a:lnSpc>
                <a:spcPct val="150000"/>
              </a:lnSpc>
              <a:buBlip>
                <a:blip r:embed="rId4"/>
              </a:buBlip>
            </a:pPr>
            <a:r>
              <a:rPr lang="en-US" sz="2800" dirty="0">
                <a:ea typeface="Open Sans Light" panose="020B0604020202020204" charset="0"/>
                <a:cs typeface="Open Sans Light" panose="020B0604020202020204" charset="0"/>
              </a:rPr>
              <a:t>Help the school understand TBI</a:t>
            </a:r>
          </a:p>
          <a:p>
            <a:pPr marL="285750" indent="-285750">
              <a:lnSpc>
                <a:spcPct val="150000"/>
              </a:lnSpc>
              <a:buBlip>
                <a:blip r:embed="rId4"/>
              </a:buBlip>
            </a:pPr>
            <a:r>
              <a:rPr lang="en-US" sz="2800" dirty="0">
                <a:ea typeface="Open Sans Light" panose="020B0604020202020204" charset="0"/>
                <a:cs typeface="Open Sans Light" panose="020B0604020202020204" charset="0"/>
              </a:rPr>
              <a:t>Make sure the school can appropriately treat</a:t>
            </a:r>
          </a:p>
          <a:p>
            <a:endParaRPr lang="en-US" dirty="0"/>
          </a:p>
        </p:txBody>
      </p:sp>
      <p:sp>
        <p:nvSpPr>
          <p:cNvPr id="5" name="TextBox 4"/>
          <p:cNvSpPr txBox="1"/>
          <p:nvPr/>
        </p:nvSpPr>
        <p:spPr>
          <a:xfrm>
            <a:off x="8124496" y="6031648"/>
            <a:ext cx="1870384" cy="523220"/>
          </a:xfrm>
          <a:prstGeom prst="rect">
            <a:avLst/>
          </a:prstGeom>
          <a:noFill/>
        </p:spPr>
        <p:txBody>
          <a:bodyPr wrap="none" rtlCol="0">
            <a:spAutoFit/>
          </a:bodyPr>
          <a:lstStyle/>
          <a:p>
            <a:r>
              <a:rPr lang="en-US" sz="2800" b="1" dirty="0">
                <a:solidFill>
                  <a:schemeClr val="accent1"/>
                </a:solidFill>
                <a:latin typeface="Calibri" panose="020F0502020204030204" pitchFamily="34" charset="0"/>
                <a:ea typeface="Open Sans Light" panose="020B0604020202020204" charset="0"/>
                <a:cs typeface="Calibri" panose="020F0502020204030204" pitchFamily="34" charset="0"/>
              </a:rPr>
              <a:t>But wait, …</a:t>
            </a:r>
          </a:p>
        </p:txBody>
      </p:sp>
    </p:spTree>
    <p:extLst>
      <p:ext uri="{BB962C8B-B14F-4D97-AF65-F5344CB8AC3E}">
        <p14:creationId xmlns:p14="http://schemas.microsoft.com/office/powerpoint/2010/main" val="4132607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6936828"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Your Role with</a:t>
            </a:r>
            <a:r>
              <a:rPr kumimoji="0" lang="en-US" sz="4400" b="1" i="0" u="none" strike="noStrike" kern="1200" cap="none" spc="0" normalizeH="0" noProof="0" dirty="0">
                <a:ln>
                  <a:noFill/>
                </a:ln>
                <a:solidFill>
                  <a:schemeClr val="bg1"/>
                </a:solidFill>
                <a:effectLst/>
                <a:uLnTx/>
                <a:uFillTx/>
                <a:ea typeface="Open Sans Light" panose="020B0604020202020204" charset="0"/>
                <a:cs typeface="Open Sans Light" panose="020B0604020202020204" charset="0"/>
              </a:rPr>
              <a:t> the</a:t>
            </a: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 School*</a:t>
            </a:r>
          </a:p>
        </p:txBody>
      </p:sp>
      <p:sp>
        <p:nvSpPr>
          <p:cNvPr id="4" name="TextBox 3"/>
          <p:cNvSpPr txBox="1"/>
          <p:nvPr/>
        </p:nvSpPr>
        <p:spPr>
          <a:xfrm>
            <a:off x="1354072" y="2240097"/>
            <a:ext cx="7019166" cy="3416320"/>
          </a:xfrm>
          <a:prstGeom prst="rect">
            <a:avLst/>
          </a:prstGeom>
          <a:solidFill>
            <a:schemeClr val="bg1"/>
          </a:solidFill>
        </p:spPr>
        <p:txBody>
          <a:bodyPr wrap="none" rtlCol="0">
            <a:spAutoFit/>
          </a:bodyPr>
          <a:lstStyle/>
          <a:p>
            <a:pPr marL="285750" indent="-285750">
              <a:lnSpc>
                <a:spcPct val="150000"/>
              </a:lnSpc>
              <a:buBlip>
                <a:blip r:embed="rId4"/>
              </a:buBlip>
            </a:pPr>
            <a:r>
              <a:rPr lang="en-US" sz="2400" dirty="0">
                <a:ea typeface="Open Sans Light" panose="020B0604020202020204" charset="0"/>
                <a:cs typeface="Open Sans Light" panose="020B0604020202020204" charset="0"/>
              </a:rPr>
              <a:t>Get outside services if needed</a:t>
            </a:r>
          </a:p>
          <a:p>
            <a:pPr marL="285750" indent="-285750">
              <a:lnSpc>
                <a:spcPct val="150000"/>
              </a:lnSpc>
              <a:buBlip>
                <a:blip r:embed="rId4"/>
              </a:buBlip>
            </a:pPr>
            <a:r>
              <a:rPr lang="en-US" sz="2400" dirty="0">
                <a:ea typeface="Open Sans Light" panose="020B0604020202020204" charset="0"/>
                <a:cs typeface="Open Sans Light" panose="020B0604020202020204" charset="0"/>
              </a:rPr>
              <a:t>Give input at the IEP meeting</a:t>
            </a:r>
          </a:p>
          <a:p>
            <a:pPr marL="285750" indent="-285750">
              <a:lnSpc>
                <a:spcPct val="150000"/>
              </a:lnSpc>
              <a:buBlip>
                <a:blip r:embed="rId4"/>
              </a:buBlip>
            </a:pPr>
            <a:r>
              <a:rPr lang="en-US" sz="2400" dirty="0">
                <a:ea typeface="Open Sans Light" panose="020B0604020202020204" charset="0"/>
                <a:cs typeface="Open Sans Light" panose="020B0604020202020204" charset="0"/>
              </a:rPr>
              <a:t>Tell what’s happening outside the school</a:t>
            </a:r>
          </a:p>
          <a:p>
            <a:pPr marL="285750" indent="-285750">
              <a:lnSpc>
                <a:spcPct val="150000"/>
              </a:lnSpc>
              <a:buBlip>
                <a:blip r:embed="rId4"/>
              </a:buBlip>
            </a:pPr>
            <a:r>
              <a:rPr lang="en-US" sz="2400" dirty="0">
                <a:ea typeface="Open Sans Light" panose="020B0604020202020204" charset="0"/>
                <a:cs typeface="Open Sans Light" panose="020B0604020202020204" charset="0"/>
              </a:rPr>
              <a:t>Give strategy/accommodation examples </a:t>
            </a:r>
          </a:p>
          <a:p>
            <a:pPr marL="285750" indent="-285750">
              <a:lnSpc>
                <a:spcPct val="150000"/>
              </a:lnSpc>
              <a:buBlip>
                <a:blip r:embed="rId4"/>
              </a:buBlip>
            </a:pPr>
            <a:r>
              <a:rPr lang="en-US" sz="2400" dirty="0">
                <a:ea typeface="Open Sans Light" panose="020B0604020202020204" charset="0"/>
                <a:cs typeface="Open Sans Light" panose="020B0604020202020204" charset="0"/>
              </a:rPr>
              <a:t>Make sure the child (all ages) is monitored over time</a:t>
            </a:r>
          </a:p>
          <a:p>
            <a:pPr marL="285750" indent="-285750">
              <a:lnSpc>
                <a:spcPct val="150000"/>
              </a:lnSpc>
              <a:buBlip>
                <a:blip r:embed="rId4"/>
              </a:buBlip>
            </a:pPr>
            <a:r>
              <a:rPr lang="en-US" sz="2400" dirty="0">
                <a:ea typeface="Open Sans Light" panose="020B0604020202020204" charset="0"/>
                <a:cs typeface="Open Sans Light" panose="020B0604020202020204" charset="0"/>
              </a:rPr>
              <a:t>Don’t give up on the child</a:t>
            </a:r>
          </a:p>
        </p:txBody>
      </p:sp>
      <p:sp>
        <p:nvSpPr>
          <p:cNvPr id="5" name="TextBox 4"/>
          <p:cNvSpPr txBox="1"/>
          <p:nvPr/>
        </p:nvSpPr>
        <p:spPr>
          <a:xfrm>
            <a:off x="630300" y="1607902"/>
            <a:ext cx="2528897" cy="523220"/>
          </a:xfrm>
          <a:prstGeom prst="rect">
            <a:avLst/>
          </a:prstGeom>
          <a:noFill/>
        </p:spPr>
        <p:txBody>
          <a:bodyPr wrap="none" rtlCol="0">
            <a:spAutoFit/>
          </a:bodyPr>
          <a:lstStyle/>
          <a:p>
            <a:r>
              <a:rPr lang="en-US" sz="2800" b="1" dirty="0">
                <a:solidFill>
                  <a:schemeClr val="accent1"/>
                </a:solidFill>
                <a:ea typeface="Open Sans Light" panose="020B0604020202020204" charset="0"/>
                <a:cs typeface="Open Sans Light" panose="020B0604020202020204" charset="0"/>
              </a:rPr>
              <a:t>… there’s more!</a:t>
            </a:r>
          </a:p>
        </p:txBody>
      </p:sp>
      <p:pic>
        <p:nvPicPr>
          <p:cNvPr id="7" name="Picture 6"/>
          <p:cNvPicPr>
            <a:picLocks noChangeAspect="1"/>
          </p:cNvPicPr>
          <p:nvPr/>
        </p:nvPicPr>
        <p:blipFill>
          <a:blip r:embed="rId5"/>
          <a:stretch>
            <a:fillRect/>
          </a:stretch>
        </p:blipFill>
        <p:spPr>
          <a:xfrm>
            <a:off x="8029903" y="1869512"/>
            <a:ext cx="3573516" cy="2382344"/>
          </a:xfrm>
          <a:prstGeom prst="rect">
            <a:avLst/>
          </a:prstGeom>
          <a:ln>
            <a:solidFill>
              <a:schemeClr val="tx1"/>
            </a:solidFill>
          </a:ln>
          <a:effectLst>
            <a:outerShdw blurRad="50800" dist="38100" dir="2700000" algn="tl" rotWithShape="0">
              <a:prstClr val="black">
                <a:alpha val="40000"/>
              </a:prstClr>
            </a:outerShdw>
          </a:effectLst>
        </p:spPr>
      </p:pic>
      <p:sp>
        <p:nvSpPr>
          <p:cNvPr id="11" name="TextBox 10"/>
          <p:cNvSpPr txBox="1"/>
          <p:nvPr/>
        </p:nvSpPr>
        <p:spPr>
          <a:xfrm>
            <a:off x="7073462" y="458742"/>
            <a:ext cx="4427239" cy="707886"/>
          </a:xfrm>
          <a:prstGeom prst="rect">
            <a:avLst/>
          </a:prstGeom>
          <a:solidFill>
            <a:schemeClr val="bg1"/>
          </a:solidFill>
        </p:spPr>
        <p:txBody>
          <a:bodyPr wrap="square" rtlCol="0">
            <a:spAutoFit/>
          </a:bodyPr>
          <a:lstStyle/>
          <a:p>
            <a:r>
              <a:rPr lang="en-US" sz="2000" b="1" dirty="0">
                <a:solidFill>
                  <a:schemeClr val="accent1"/>
                </a:solidFill>
                <a:ea typeface="Open Sans Light" panose="020B0604020202020204" charset="0"/>
                <a:cs typeface="Open Sans Light" panose="020B0604020202020204" charset="0"/>
              </a:rPr>
              <a:t>*Regardless of whether you are a </a:t>
            </a:r>
          </a:p>
          <a:p>
            <a:r>
              <a:rPr lang="en-US" sz="2000" b="1" dirty="0">
                <a:solidFill>
                  <a:schemeClr val="accent1"/>
                </a:solidFill>
                <a:ea typeface="Open Sans Light" panose="020B0604020202020204" charset="0"/>
                <a:cs typeface="Open Sans Light" panose="020B0604020202020204" charset="0"/>
              </a:rPr>
              <a:t>Case Worker, parent or foster parent</a:t>
            </a:r>
          </a:p>
        </p:txBody>
      </p:sp>
    </p:spTree>
    <p:extLst>
      <p:ext uri="{BB962C8B-B14F-4D97-AF65-F5344CB8AC3E}">
        <p14:creationId xmlns:p14="http://schemas.microsoft.com/office/powerpoint/2010/main" val="2373833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5138057"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College Help</a:t>
            </a: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9606" y="1642304"/>
            <a:ext cx="5541146" cy="4163006"/>
          </a:xfrm>
          <a:prstGeom prst="rect">
            <a:avLst/>
          </a:prstGeom>
          <a:ln>
            <a:solidFill>
              <a:schemeClr val="tx1"/>
            </a:solidFill>
          </a:ln>
          <a:effectLst>
            <a:outerShdw blurRad="50800" dist="38100" dir="5400000" algn="t" rotWithShape="0">
              <a:prstClr val="black">
                <a:alpha val="40000"/>
              </a:prstClr>
            </a:outerShdw>
          </a:effectLst>
        </p:spPr>
      </p:pic>
      <p:sp>
        <p:nvSpPr>
          <p:cNvPr id="4" name="TextBox 3"/>
          <p:cNvSpPr txBox="1"/>
          <p:nvPr/>
        </p:nvSpPr>
        <p:spPr>
          <a:xfrm>
            <a:off x="6450454" y="1927797"/>
            <a:ext cx="5491843" cy="3970318"/>
          </a:xfrm>
          <a:prstGeom prst="rect">
            <a:avLst/>
          </a:prstGeom>
          <a:solidFill>
            <a:schemeClr val="bg1"/>
          </a:solidFill>
        </p:spPr>
        <p:txBody>
          <a:bodyPr wrap="square" rtlCol="0">
            <a:spAutoFit/>
          </a:bodyPr>
          <a:lstStyle/>
          <a:p>
            <a:pPr marL="457200" indent="-457200">
              <a:buBlip>
                <a:blip r:embed="rId4"/>
              </a:buBlip>
            </a:pPr>
            <a:r>
              <a:rPr lang="en-US" sz="2800" dirty="0">
                <a:ea typeface="Open Sans Light" panose="020B0604020202020204" charset="0"/>
                <a:cs typeface="Open Sans Light" panose="020B0604020202020204" charset="0"/>
              </a:rPr>
              <a:t>Students with special needs</a:t>
            </a:r>
          </a:p>
          <a:p>
            <a:pPr marL="457200" indent="-457200">
              <a:buBlip>
                <a:blip r:embed="rId4"/>
              </a:buBlip>
            </a:pPr>
            <a:r>
              <a:rPr lang="en-US" sz="2800" dirty="0">
                <a:ea typeface="Open Sans Light" panose="020B0604020202020204" charset="0"/>
                <a:cs typeface="Open Sans Light" panose="020B0604020202020204" charset="0"/>
              </a:rPr>
              <a:t>Who want to go to college</a:t>
            </a:r>
          </a:p>
          <a:p>
            <a:pPr marL="457200" indent="-457200">
              <a:buBlip>
                <a:blip r:embed="rId4"/>
              </a:buBlip>
            </a:pPr>
            <a:r>
              <a:rPr lang="en-US" sz="2800" dirty="0">
                <a:ea typeface="Open Sans Light" panose="020B0604020202020204" charset="0"/>
                <a:cs typeface="Open Sans Light" panose="020B0604020202020204" charset="0"/>
              </a:rPr>
              <a:t>Who need help with independent living &amp; school</a:t>
            </a:r>
          </a:p>
          <a:p>
            <a:pPr marL="457200" indent="-457200">
              <a:buBlip>
                <a:blip r:embed="rId4"/>
              </a:buBlip>
            </a:pPr>
            <a:r>
              <a:rPr lang="en-US" sz="2800" dirty="0">
                <a:ea typeface="Open Sans Light" panose="020B0604020202020204" charset="0"/>
                <a:cs typeface="Open Sans Light" panose="020B0604020202020204" charset="0"/>
              </a:rPr>
              <a:t>Apartment living</a:t>
            </a:r>
          </a:p>
          <a:p>
            <a:pPr marL="457200" indent="-457200">
              <a:buBlip>
                <a:blip r:embed="rId4"/>
              </a:buBlip>
            </a:pPr>
            <a:r>
              <a:rPr lang="en-US" sz="2800" dirty="0">
                <a:ea typeface="Open Sans Light" panose="020B0604020202020204" charset="0"/>
                <a:cs typeface="Open Sans Light" panose="020B0604020202020204" charset="0"/>
              </a:rPr>
              <a:t>Provides structured help which diminishes</a:t>
            </a:r>
          </a:p>
          <a:p>
            <a:pPr marL="457200" indent="-457200">
              <a:buBlip>
                <a:blip r:embed="rId4"/>
              </a:buBlip>
            </a:pPr>
            <a:r>
              <a:rPr lang="en-US" sz="2800" dirty="0">
                <a:ea typeface="Open Sans Light" panose="020B0604020202020204" charset="0"/>
                <a:cs typeface="Open Sans Light" panose="020B0604020202020204" charset="0"/>
              </a:rPr>
              <a:t>Uses TN Promise Program</a:t>
            </a:r>
          </a:p>
          <a:p>
            <a:pPr marL="457200" indent="-457200">
              <a:buBlip>
                <a:blip r:embed="rId4"/>
              </a:buBlip>
            </a:pPr>
            <a:r>
              <a:rPr lang="en-US" sz="2800" dirty="0">
                <a:ea typeface="Open Sans Light" panose="020B0604020202020204" charset="0"/>
                <a:cs typeface="Open Sans Light" panose="020B0604020202020204" charset="0"/>
              </a:rPr>
              <a:t>Franklin, TN</a:t>
            </a:r>
          </a:p>
        </p:txBody>
      </p:sp>
      <p:sp>
        <p:nvSpPr>
          <p:cNvPr id="5" name="TextBox 4"/>
          <p:cNvSpPr txBox="1"/>
          <p:nvPr/>
        </p:nvSpPr>
        <p:spPr>
          <a:xfrm>
            <a:off x="4167393" y="5962087"/>
            <a:ext cx="3696205" cy="646331"/>
          </a:xfrm>
          <a:prstGeom prst="rect">
            <a:avLst/>
          </a:prstGeom>
          <a:solidFill>
            <a:schemeClr val="bg1"/>
          </a:solidFill>
        </p:spPr>
        <p:txBody>
          <a:bodyPr wrap="none" rtlCol="0">
            <a:spAutoFit/>
          </a:bodyPr>
          <a:lstStyle/>
          <a:p>
            <a:r>
              <a:rPr lang="en-US" sz="3600" dirty="0">
                <a:solidFill>
                  <a:schemeClr val="accent1"/>
                </a:solidFill>
              </a:rPr>
              <a:t>Experiencecle.com</a:t>
            </a:r>
          </a:p>
        </p:txBody>
      </p:sp>
    </p:spTree>
    <p:extLst>
      <p:ext uri="{BB962C8B-B14F-4D97-AF65-F5344CB8AC3E}">
        <p14:creationId xmlns:p14="http://schemas.microsoft.com/office/powerpoint/2010/main" val="4115742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39505" y="2658359"/>
            <a:ext cx="473206" cy="369332"/>
          </a:xfrm>
          <a:prstGeom prst="rect">
            <a:avLst/>
          </a:prstGeom>
          <a:noFill/>
        </p:spPr>
        <p:txBody>
          <a:bodyPr wrap="none" rtlCol="0">
            <a:spAutoFit/>
          </a:bodyPr>
          <a:lstStyle/>
          <a:p>
            <a:pPr marL="285750" indent="-285750">
              <a:buFontTx/>
              <a:buBlip>
                <a:blip r:embed="rId3"/>
              </a:buBlip>
              <a:defRPr/>
            </a:pPr>
            <a:endParaRPr lang="en-US" dirty="0">
              <a:solidFill>
                <a:prstClr val="black"/>
              </a:solidFill>
            </a:endParaRPr>
          </a:p>
        </p:txBody>
      </p:sp>
      <p:sp>
        <p:nvSpPr>
          <p:cNvPr id="2" name="TextBox 1"/>
          <p:cNvSpPr txBox="1"/>
          <p:nvPr/>
        </p:nvSpPr>
        <p:spPr>
          <a:xfrm>
            <a:off x="2483235" y="748663"/>
            <a:ext cx="8630465" cy="2862322"/>
          </a:xfrm>
          <a:prstGeom prst="rect">
            <a:avLst/>
          </a:prstGeom>
          <a:solidFill>
            <a:schemeClr val="bg1"/>
          </a:solidFill>
        </p:spPr>
        <p:txBody>
          <a:bodyPr wrap="square" rtlCol="0">
            <a:spAutoFit/>
          </a:bodyPr>
          <a:lstStyle/>
          <a:p>
            <a:r>
              <a:rPr lang="en-US" sz="3600" b="1" dirty="0">
                <a:solidFill>
                  <a:prstClr val="black"/>
                </a:solidFill>
                <a:ea typeface="Open Sans Light" panose="020B0604020202020204" charset="0"/>
                <a:cs typeface="Open Sans Light" panose="020B0604020202020204" charset="0"/>
              </a:rPr>
              <a:t>How do you determine if a Concussion /TBI exists when the child already has another issue?</a:t>
            </a:r>
          </a:p>
          <a:p>
            <a:pPr algn="ctr"/>
            <a:endParaRPr lang="en-US" sz="3600" dirty="0">
              <a:solidFill>
                <a:prstClr val="black"/>
              </a:solidFill>
              <a:latin typeface="Open Sans Light" panose="020B0604020202020204" charset="0"/>
              <a:ea typeface="Open Sans Light" panose="020B0604020202020204" charset="0"/>
              <a:cs typeface="Open Sans Light" panose="020B0604020202020204" charset="0"/>
            </a:endParaRPr>
          </a:p>
          <a:p>
            <a:r>
              <a:rPr lang="en-US" sz="3600" dirty="0">
                <a:solidFill>
                  <a:prstClr val="black"/>
                </a:solidFill>
                <a:ea typeface="Open Sans Light" panose="020B0604020202020204" charset="0"/>
                <a:cs typeface="Open Sans Light" panose="020B0604020202020204" charset="0"/>
              </a:rPr>
              <a:t>For instance a child with ADHD or Autism</a:t>
            </a:r>
          </a:p>
        </p:txBody>
      </p:sp>
      <p:sp>
        <p:nvSpPr>
          <p:cNvPr id="7" name="Rectangle 6"/>
          <p:cNvSpPr/>
          <p:nvPr/>
        </p:nvSpPr>
        <p:spPr>
          <a:xfrm>
            <a:off x="303204" y="-358530"/>
            <a:ext cx="2291392" cy="5386090"/>
          </a:xfrm>
          <a:prstGeom prst="rect">
            <a:avLst/>
          </a:prstGeom>
        </p:spPr>
        <p:txBody>
          <a:bodyPr wrap="square">
            <a:spAutoFit/>
          </a:bodyPr>
          <a:lstStyle/>
          <a:p>
            <a:r>
              <a:rPr lang="en-US" sz="34400" dirty="0">
                <a:solidFill>
                  <a:prstClr val="black"/>
                </a:solidFill>
              </a:rPr>
              <a:t>?</a:t>
            </a:r>
          </a:p>
        </p:txBody>
      </p:sp>
      <p:sp>
        <p:nvSpPr>
          <p:cNvPr id="13" name="Rounded Rectangle 12"/>
          <p:cNvSpPr/>
          <p:nvPr/>
        </p:nvSpPr>
        <p:spPr>
          <a:xfrm>
            <a:off x="6798468" y="4351452"/>
            <a:ext cx="1691108" cy="149710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a:off x="2594596" y="3912773"/>
            <a:ext cx="2349369" cy="111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p:nvSpPr>
        <p:spPr>
          <a:xfrm>
            <a:off x="2616472" y="5329348"/>
            <a:ext cx="2327493" cy="1070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7235357" y="4746062"/>
            <a:ext cx="1110928" cy="707886"/>
          </a:xfrm>
          <a:prstGeom prst="rect">
            <a:avLst/>
          </a:prstGeom>
          <a:noFill/>
          <a:ln>
            <a:noFill/>
          </a:ln>
        </p:spPr>
        <p:txBody>
          <a:bodyPr wrap="square" rtlCol="0">
            <a:spAutoFit/>
          </a:bodyPr>
          <a:lstStyle/>
          <a:p>
            <a:r>
              <a:rPr lang="en-US" sz="4000" b="1" dirty="0">
                <a:solidFill>
                  <a:prstClr val="white"/>
                </a:solidFill>
              </a:rPr>
              <a:t>TBI</a:t>
            </a:r>
          </a:p>
        </p:txBody>
      </p:sp>
      <p:sp>
        <p:nvSpPr>
          <p:cNvPr id="17" name="TextBox 16"/>
          <p:cNvSpPr txBox="1"/>
          <p:nvPr/>
        </p:nvSpPr>
        <p:spPr>
          <a:xfrm>
            <a:off x="3011290" y="4083190"/>
            <a:ext cx="1515096" cy="707886"/>
          </a:xfrm>
          <a:prstGeom prst="rect">
            <a:avLst/>
          </a:prstGeom>
          <a:noFill/>
        </p:spPr>
        <p:txBody>
          <a:bodyPr wrap="square" rtlCol="0">
            <a:spAutoFit/>
          </a:bodyPr>
          <a:lstStyle/>
          <a:p>
            <a:r>
              <a:rPr lang="en-US" sz="4000" b="1" dirty="0">
                <a:solidFill>
                  <a:prstClr val="white"/>
                </a:solidFill>
              </a:rPr>
              <a:t>ADHD</a:t>
            </a:r>
          </a:p>
        </p:txBody>
      </p:sp>
      <p:sp>
        <p:nvSpPr>
          <p:cNvPr id="18" name="TextBox 17"/>
          <p:cNvSpPr txBox="1"/>
          <p:nvPr/>
        </p:nvSpPr>
        <p:spPr>
          <a:xfrm>
            <a:off x="2798071" y="5510823"/>
            <a:ext cx="1941534" cy="707886"/>
          </a:xfrm>
          <a:prstGeom prst="rect">
            <a:avLst/>
          </a:prstGeom>
          <a:noFill/>
        </p:spPr>
        <p:txBody>
          <a:bodyPr wrap="square" rtlCol="0">
            <a:spAutoFit/>
          </a:bodyPr>
          <a:lstStyle/>
          <a:p>
            <a:r>
              <a:rPr lang="en-US" sz="4000" b="1" dirty="0">
                <a:solidFill>
                  <a:prstClr val="white"/>
                </a:solidFill>
              </a:rPr>
              <a:t>Medical</a:t>
            </a:r>
            <a:endParaRPr lang="en-US" b="1" dirty="0">
              <a:solidFill>
                <a:prstClr val="white"/>
              </a:solidFill>
            </a:endParaRPr>
          </a:p>
        </p:txBody>
      </p:sp>
      <p:sp>
        <p:nvSpPr>
          <p:cNvPr id="19" name="Cross 18"/>
          <p:cNvSpPr/>
          <p:nvPr/>
        </p:nvSpPr>
        <p:spPr>
          <a:xfrm>
            <a:off x="5494263" y="4763111"/>
            <a:ext cx="753907" cy="808396"/>
          </a:xfrm>
          <a:prstGeom prst="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01820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39505" y="2658359"/>
            <a:ext cx="473206" cy="369332"/>
          </a:xfrm>
          <a:prstGeom prst="rect">
            <a:avLst/>
          </a:prstGeom>
          <a:noFill/>
        </p:spPr>
        <p:txBody>
          <a:bodyPr wrap="none" rtlCol="0">
            <a:spAutoFit/>
          </a:bodyPr>
          <a:lstStyle/>
          <a:p>
            <a:pPr marL="285750" indent="-285750">
              <a:buFontTx/>
              <a:buBlip>
                <a:blip r:embed="rId3"/>
              </a:buBlip>
              <a:defRPr/>
            </a:pPr>
            <a:endParaRPr lang="en-US"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78178" y="975181"/>
            <a:ext cx="4192813" cy="5540279"/>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277454" y="267295"/>
            <a:ext cx="11559642" cy="1261884"/>
          </a:xfrm>
          <a:prstGeom prst="rect">
            <a:avLst/>
          </a:prstGeom>
          <a:noFill/>
        </p:spPr>
        <p:txBody>
          <a:bodyPr wrap="square" rtlCol="0">
            <a:spAutoFit/>
          </a:bodyPr>
          <a:lstStyle/>
          <a:p>
            <a:pPr lvl="0"/>
            <a:r>
              <a:rPr lang="en-US" sz="3600" b="1" dirty="0">
                <a:solidFill>
                  <a:prstClr val="black"/>
                </a:solidFill>
                <a:ea typeface="Open Sans Light" panose="020B0604020202020204" charset="0"/>
                <a:cs typeface="Open Sans Light" panose="020B0604020202020204" charset="0"/>
              </a:rPr>
              <a:t>Think about their history. Look for any history of an injury. </a:t>
            </a:r>
          </a:p>
          <a:p>
            <a:r>
              <a:rPr lang="en-US" sz="4000" b="1" dirty="0">
                <a:solidFill>
                  <a:prstClr val="black"/>
                </a:solidFill>
                <a:ea typeface="Open Sans Light" panose="020B0604020202020204" charset="0"/>
                <a:cs typeface="Open Sans Light" panose="020B0604020202020204" charset="0"/>
              </a:rPr>
              <a:t> </a:t>
            </a:r>
            <a:endParaRPr lang="en-US" sz="2400" b="1" dirty="0">
              <a:solidFill>
                <a:prstClr val="black"/>
              </a:solidFill>
              <a:ea typeface="Open Sans Light" panose="020B0604020202020204" charset="0"/>
              <a:cs typeface="Open Sans Light" panose="020B0604020202020204" charset="0"/>
            </a:endParaRPr>
          </a:p>
        </p:txBody>
      </p:sp>
      <p:pic>
        <p:nvPicPr>
          <p:cNvPr id="3076" name="Picture 4" descr="Car, Toy, Childhood, Child, Boy, Fun, Kid, Vehic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6202" y="2264534"/>
            <a:ext cx="6194860" cy="412990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24304" y="1002650"/>
            <a:ext cx="6096001" cy="923330"/>
          </a:xfrm>
          <a:prstGeom prst="rect">
            <a:avLst/>
          </a:prstGeom>
        </p:spPr>
        <p:txBody>
          <a:bodyPr>
            <a:spAutoFit/>
          </a:bodyPr>
          <a:lstStyle/>
          <a:p>
            <a:pPr marL="342900" lvl="0" indent="-342900">
              <a:buFont typeface="Wingdings" panose="05000000000000000000" pitchFamily="2" charset="2"/>
              <a:buChar char="Ø"/>
            </a:pPr>
            <a:r>
              <a:rPr lang="en-US" b="1" dirty="0">
                <a:solidFill>
                  <a:prstClr val="black"/>
                </a:solidFill>
                <a:ea typeface="Open Sans Light" panose="020B0604020202020204" charset="0"/>
                <a:cs typeface="Open Sans Light" panose="020B0604020202020204" charset="0"/>
              </a:rPr>
              <a:t>Must be persistent and creative in your questioning.</a:t>
            </a:r>
          </a:p>
          <a:p>
            <a:pPr lvl="0"/>
            <a:r>
              <a:rPr lang="en-US" b="1" dirty="0">
                <a:solidFill>
                  <a:prstClr val="black"/>
                </a:solidFill>
                <a:ea typeface="Open Sans Light" panose="020B0604020202020204" charset="0"/>
                <a:cs typeface="Open Sans Light" panose="020B0604020202020204" charset="0"/>
              </a:rPr>
              <a:t> </a:t>
            </a:r>
          </a:p>
          <a:p>
            <a:pPr marL="342900" lvl="0" indent="-342900">
              <a:buFont typeface="Wingdings" panose="05000000000000000000" pitchFamily="2" charset="2"/>
              <a:buChar char="Ø"/>
            </a:pPr>
            <a:r>
              <a:rPr lang="en-US" b="1" dirty="0">
                <a:solidFill>
                  <a:prstClr val="black"/>
                </a:solidFill>
                <a:ea typeface="Open Sans Light" panose="020B0604020202020204" charset="0"/>
                <a:cs typeface="Open Sans Light" panose="020B0604020202020204" charset="0"/>
              </a:rPr>
              <a:t>Use the Intake Form as a guide.</a:t>
            </a:r>
          </a:p>
        </p:txBody>
      </p:sp>
    </p:spTree>
    <p:extLst>
      <p:ext uri="{BB962C8B-B14F-4D97-AF65-F5344CB8AC3E}">
        <p14:creationId xmlns:p14="http://schemas.microsoft.com/office/powerpoint/2010/main" val="696869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41395"/>
            <a:ext cx="9038897"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ea typeface="Open Sans Light" panose="020B0604020202020204" charset="0"/>
                <a:cs typeface="Open Sans Light" panose="020B0604020202020204" charset="0"/>
              </a:rPr>
              <a:t>Worsening</a:t>
            </a:r>
            <a:r>
              <a:rPr kumimoji="0" lang="en-US" sz="40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 of Pre-existing Behaviors</a:t>
            </a:r>
          </a:p>
        </p:txBody>
      </p:sp>
      <p:sp>
        <p:nvSpPr>
          <p:cNvPr id="2" name="TextBox 1"/>
          <p:cNvSpPr txBox="1"/>
          <p:nvPr/>
        </p:nvSpPr>
        <p:spPr>
          <a:xfrm>
            <a:off x="492713" y="2264139"/>
            <a:ext cx="11431063" cy="2246769"/>
          </a:xfrm>
          <a:prstGeom prst="rect">
            <a:avLst/>
          </a:prstGeom>
          <a:solidFill>
            <a:schemeClr val="bg1"/>
          </a:solidFill>
        </p:spPr>
        <p:txBody>
          <a:bodyPr wrap="square" rtlCol="0">
            <a:spAutoFit/>
          </a:bodyPr>
          <a:lstStyle/>
          <a:p>
            <a:pPr marL="457200" indent="-457200">
              <a:buBlip>
                <a:blip r:embed="rId5"/>
              </a:buBlip>
            </a:pPr>
            <a:r>
              <a:rPr lang="en-US" sz="2800" b="1" dirty="0">
                <a:latin typeface="Calibri" panose="020F0502020204030204" pitchFamily="34" charset="0"/>
                <a:ea typeface="Open Sans Light" panose="020B0604020202020204" charset="0"/>
                <a:cs typeface="Calibri" panose="020F0502020204030204" pitchFamily="34" charset="0"/>
              </a:rPr>
              <a:t>Used to focus for an hour before breaking, now breaks after 30 minutes.</a:t>
            </a:r>
          </a:p>
          <a:p>
            <a:endParaRPr lang="en-US" sz="2800" b="1" dirty="0">
              <a:latin typeface="Calibri" panose="020F0502020204030204" pitchFamily="34" charset="0"/>
              <a:ea typeface="Open Sans Light" panose="020B0604020202020204" charset="0"/>
              <a:cs typeface="Calibri" panose="020F0502020204030204" pitchFamily="34" charset="0"/>
            </a:endParaRPr>
          </a:p>
          <a:p>
            <a:pPr marL="457200" indent="-457200">
              <a:buBlip>
                <a:blip r:embed="rId5"/>
              </a:buBlip>
            </a:pPr>
            <a:r>
              <a:rPr lang="en-US" sz="2800" b="1" dirty="0">
                <a:latin typeface="Calibri" panose="020F0502020204030204" pitchFamily="34" charset="0"/>
                <a:ea typeface="Open Sans Light" panose="020B0604020202020204" charset="0"/>
                <a:cs typeface="Calibri" panose="020F0502020204030204" pitchFamily="34" charset="0"/>
              </a:rPr>
              <a:t>Balance was not great, but is falling more now.</a:t>
            </a:r>
          </a:p>
          <a:p>
            <a:pPr marL="457200" indent="-457200">
              <a:buBlip>
                <a:blip r:embed="rId5"/>
              </a:buBlip>
            </a:pPr>
            <a:endParaRPr lang="en-US" sz="2800" b="1" dirty="0">
              <a:latin typeface="Calibri" panose="020F0502020204030204" pitchFamily="34" charset="0"/>
              <a:ea typeface="Open Sans Light" panose="020B0604020202020204" charset="0"/>
              <a:cs typeface="Calibri" panose="020F0502020204030204" pitchFamily="34" charset="0"/>
            </a:endParaRPr>
          </a:p>
          <a:p>
            <a:pPr marL="457200" indent="-457200">
              <a:buBlip>
                <a:blip r:embed="rId5"/>
              </a:buBlip>
            </a:pPr>
            <a:r>
              <a:rPr lang="en-US" sz="2800" b="1" dirty="0">
                <a:latin typeface="Calibri" panose="020F0502020204030204" pitchFamily="34" charset="0"/>
                <a:ea typeface="Open Sans Light" panose="020B0604020202020204" charset="0"/>
                <a:cs typeface="Calibri" panose="020F0502020204030204" pitchFamily="34" charset="0"/>
              </a:rPr>
              <a:t>Behavioral outbursts were once a day, now they are 3 times a day.</a:t>
            </a:r>
          </a:p>
        </p:txBody>
      </p:sp>
    </p:spTree>
    <p:extLst>
      <p:ext uri="{BB962C8B-B14F-4D97-AF65-F5344CB8AC3E}">
        <p14:creationId xmlns:p14="http://schemas.microsoft.com/office/powerpoint/2010/main" val="3454230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10961370" cy="1005657"/>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Open Sans Light" panose="020B0604020202020204" charset="0"/>
                <a:cs typeface="Open Sans Light" panose="020B0604020202020204" charset="0"/>
              </a:rPr>
              <a:t>Adverse Childhood Experiences</a:t>
            </a:r>
            <a:r>
              <a:rPr kumimoji="0" lang="en-US" sz="4400" b="1" i="0" u="none" strike="noStrike" kern="1200" cap="none" spc="0" normalizeH="0" noProof="0" dirty="0">
                <a:ln>
                  <a:noFill/>
                </a:ln>
                <a:solidFill>
                  <a:schemeClr val="tx1"/>
                </a:solidFill>
                <a:effectLst/>
                <a:uLnTx/>
                <a:uFillTx/>
                <a:ea typeface="Open Sans Light" panose="020B0604020202020204" charset="0"/>
                <a:cs typeface="Open Sans Light" panose="020B0604020202020204" charset="0"/>
              </a:rPr>
              <a:t> (ACEs)</a:t>
            </a:r>
            <a:endParaRPr kumimoji="0" lang="en-US" sz="4400" b="1" i="0" u="none" strike="noStrike" kern="1200" cap="none" spc="0" normalizeH="0" baseline="0" noProof="0" dirty="0">
              <a:ln>
                <a:noFill/>
              </a:ln>
              <a:solidFill>
                <a:schemeClr val="tx1"/>
              </a:solidFill>
              <a:effectLst/>
              <a:uLnTx/>
              <a:uFillTx/>
              <a:ea typeface="Open Sans Light" panose="020B0604020202020204" charset="0"/>
              <a:cs typeface="Open Sans Light" panose="020B0604020202020204" charset="0"/>
            </a:endParaRPr>
          </a:p>
        </p:txBody>
      </p:sp>
      <p:pic>
        <p:nvPicPr>
          <p:cNvPr id="5122" name="Picture 2" descr="Brain, Electrical, Knowledge, Migrain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8193" y="1445451"/>
            <a:ext cx="7126014" cy="519949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Left Arrow 3"/>
          <p:cNvSpPr/>
          <p:nvPr/>
        </p:nvSpPr>
        <p:spPr>
          <a:xfrm rot="20095767">
            <a:off x="7652324" y="3087420"/>
            <a:ext cx="1366345" cy="6662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rot="13919537">
            <a:off x="2524100" y="1855750"/>
            <a:ext cx="1366345" cy="6662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9495295">
            <a:off x="2729442" y="4819925"/>
            <a:ext cx="1366345" cy="6662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3717470">
            <a:off x="6667648" y="5734711"/>
            <a:ext cx="1366345" cy="6662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668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88"/>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Diagram 10"/>
          <p:cNvGraphicFramePr/>
          <p:nvPr>
            <p:extLst>
              <p:ext uri="{D42A27DB-BD31-4B8C-83A1-F6EECF244321}">
                <p14:modId xmlns:p14="http://schemas.microsoft.com/office/powerpoint/2010/main" val="1649823156"/>
              </p:ext>
            </p:extLst>
          </p:nvPr>
        </p:nvGraphicFramePr>
        <p:xfrm>
          <a:off x="1599174" y="1033352"/>
          <a:ext cx="8934713" cy="56678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Rectangle 5">
            <a:extLst>
              <a:ext uri="{FF2B5EF4-FFF2-40B4-BE49-F238E27FC236}">
                <a16:creationId xmlns:a16="http://schemas.microsoft.com/office/drawing/2014/main" id="{9AA0BE6F-1913-4149-8AB7-55C004DEDC05}"/>
              </a:ext>
            </a:extLst>
          </p:cNvPr>
          <p:cNvSpPr/>
          <p:nvPr/>
        </p:nvSpPr>
        <p:spPr>
          <a:xfrm>
            <a:off x="0" y="545403"/>
            <a:ext cx="4487917" cy="1005657"/>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ea typeface="Open Sans Light" panose="020B0604020202020204" charset="0"/>
                <a:cs typeface="Open Sans Light" panose="020B0604020202020204" charset="0"/>
              </a:rPr>
              <a:t>ACEs</a:t>
            </a:r>
          </a:p>
        </p:txBody>
      </p:sp>
    </p:spTree>
    <p:extLst>
      <p:ext uri="{BB962C8B-B14F-4D97-AF65-F5344CB8AC3E}">
        <p14:creationId xmlns:p14="http://schemas.microsoft.com/office/powerpoint/2010/main" val="111975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in, Thought, Mind, Idea, Psycholog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7767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28573" y="1737112"/>
            <a:ext cx="5097870" cy="1569660"/>
          </a:xfrm>
          <a:prstGeom prst="rect">
            <a:avLst/>
          </a:prstGeom>
          <a:noFill/>
        </p:spPr>
        <p:txBody>
          <a:bodyPr wrap="none" rtlCol="0">
            <a:spAutoFit/>
          </a:bodyPr>
          <a:lstStyle/>
          <a:p>
            <a:r>
              <a:rPr lang="en-US" sz="9600" b="1" dirty="0"/>
              <a:t>Cognition</a:t>
            </a:r>
          </a:p>
        </p:txBody>
      </p:sp>
      <p:sp>
        <p:nvSpPr>
          <p:cNvPr id="3" name="TextBox 2"/>
          <p:cNvSpPr txBox="1"/>
          <p:nvPr/>
        </p:nvSpPr>
        <p:spPr>
          <a:xfrm>
            <a:off x="1071418" y="175491"/>
            <a:ext cx="1949316" cy="646331"/>
          </a:xfrm>
          <a:prstGeom prst="rect">
            <a:avLst/>
          </a:prstGeom>
          <a:noFill/>
        </p:spPr>
        <p:txBody>
          <a:bodyPr wrap="none" rtlCol="0">
            <a:spAutoFit/>
          </a:bodyPr>
          <a:lstStyle/>
          <a:p>
            <a:r>
              <a:rPr lang="en-US" sz="3600" dirty="0">
                <a:solidFill>
                  <a:schemeClr val="bg1"/>
                </a:solidFill>
              </a:rPr>
              <a:t>Attention</a:t>
            </a:r>
          </a:p>
        </p:txBody>
      </p:sp>
      <p:sp>
        <p:nvSpPr>
          <p:cNvPr id="4" name="TextBox 3"/>
          <p:cNvSpPr txBox="1"/>
          <p:nvPr/>
        </p:nvSpPr>
        <p:spPr>
          <a:xfrm>
            <a:off x="254560" y="1662546"/>
            <a:ext cx="1791516" cy="646331"/>
          </a:xfrm>
          <a:prstGeom prst="rect">
            <a:avLst/>
          </a:prstGeom>
          <a:noFill/>
        </p:spPr>
        <p:txBody>
          <a:bodyPr wrap="none" rtlCol="0">
            <a:spAutoFit/>
          </a:bodyPr>
          <a:lstStyle/>
          <a:p>
            <a:r>
              <a:rPr lang="en-US" sz="3600" dirty="0">
                <a:solidFill>
                  <a:schemeClr val="bg1"/>
                </a:solidFill>
              </a:rPr>
              <a:t>Memory</a:t>
            </a:r>
          </a:p>
        </p:txBody>
      </p:sp>
      <p:sp>
        <p:nvSpPr>
          <p:cNvPr id="5" name="TextBox 4"/>
          <p:cNvSpPr txBox="1"/>
          <p:nvPr/>
        </p:nvSpPr>
        <p:spPr>
          <a:xfrm>
            <a:off x="323272" y="5874327"/>
            <a:ext cx="3205301" cy="646331"/>
          </a:xfrm>
          <a:prstGeom prst="rect">
            <a:avLst/>
          </a:prstGeom>
          <a:noFill/>
        </p:spPr>
        <p:txBody>
          <a:bodyPr wrap="none" rtlCol="0">
            <a:spAutoFit/>
          </a:bodyPr>
          <a:lstStyle/>
          <a:p>
            <a:r>
              <a:rPr lang="en-US" sz="3600" dirty="0">
                <a:solidFill>
                  <a:schemeClr val="bg1"/>
                </a:solidFill>
              </a:rPr>
              <a:t>Problem Solving</a:t>
            </a:r>
          </a:p>
        </p:txBody>
      </p:sp>
      <p:sp>
        <p:nvSpPr>
          <p:cNvPr id="6" name="TextBox 5"/>
          <p:cNvSpPr txBox="1"/>
          <p:nvPr/>
        </p:nvSpPr>
        <p:spPr>
          <a:xfrm>
            <a:off x="9227127" y="997313"/>
            <a:ext cx="2023824" cy="646331"/>
          </a:xfrm>
          <a:prstGeom prst="rect">
            <a:avLst/>
          </a:prstGeom>
          <a:noFill/>
        </p:spPr>
        <p:txBody>
          <a:bodyPr wrap="none" rtlCol="0">
            <a:spAutoFit/>
          </a:bodyPr>
          <a:lstStyle/>
          <a:p>
            <a:r>
              <a:rPr lang="en-US" sz="3600" dirty="0">
                <a:solidFill>
                  <a:schemeClr val="bg1"/>
                </a:solidFill>
              </a:rPr>
              <a:t>Judgment</a:t>
            </a:r>
          </a:p>
        </p:txBody>
      </p:sp>
      <p:sp>
        <p:nvSpPr>
          <p:cNvPr id="7" name="TextBox 6"/>
          <p:cNvSpPr txBox="1"/>
          <p:nvPr/>
        </p:nvSpPr>
        <p:spPr>
          <a:xfrm>
            <a:off x="9791063" y="2567710"/>
            <a:ext cx="1952201" cy="646331"/>
          </a:xfrm>
          <a:prstGeom prst="rect">
            <a:avLst/>
          </a:prstGeom>
          <a:noFill/>
        </p:spPr>
        <p:txBody>
          <a:bodyPr wrap="none" rtlCol="0">
            <a:spAutoFit/>
          </a:bodyPr>
          <a:lstStyle/>
          <a:p>
            <a:r>
              <a:rPr lang="en-US" sz="3600" dirty="0">
                <a:solidFill>
                  <a:schemeClr val="bg1"/>
                </a:solidFill>
              </a:rPr>
              <a:t>Flexibility</a:t>
            </a:r>
          </a:p>
        </p:txBody>
      </p:sp>
      <p:sp>
        <p:nvSpPr>
          <p:cNvPr id="8" name="TextBox 7"/>
          <p:cNvSpPr txBox="1"/>
          <p:nvPr/>
        </p:nvSpPr>
        <p:spPr>
          <a:xfrm>
            <a:off x="619397" y="4027055"/>
            <a:ext cx="2215607" cy="646331"/>
          </a:xfrm>
          <a:prstGeom prst="rect">
            <a:avLst/>
          </a:prstGeom>
          <a:noFill/>
        </p:spPr>
        <p:txBody>
          <a:bodyPr wrap="none" rtlCol="0">
            <a:spAutoFit/>
          </a:bodyPr>
          <a:lstStyle/>
          <a:p>
            <a:r>
              <a:rPr lang="en-US" sz="3600" dirty="0">
                <a:solidFill>
                  <a:schemeClr val="bg1"/>
                </a:solidFill>
              </a:rPr>
              <a:t>Awareness</a:t>
            </a:r>
          </a:p>
        </p:txBody>
      </p:sp>
      <p:sp>
        <p:nvSpPr>
          <p:cNvPr id="9" name="TextBox 8"/>
          <p:cNvSpPr txBox="1"/>
          <p:nvPr/>
        </p:nvSpPr>
        <p:spPr>
          <a:xfrm>
            <a:off x="9356436" y="3888188"/>
            <a:ext cx="2560701" cy="646331"/>
          </a:xfrm>
          <a:prstGeom prst="rect">
            <a:avLst/>
          </a:prstGeom>
          <a:noFill/>
        </p:spPr>
        <p:txBody>
          <a:bodyPr wrap="none" rtlCol="0">
            <a:spAutoFit/>
          </a:bodyPr>
          <a:lstStyle/>
          <a:p>
            <a:r>
              <a:rPr lang="en-US" sz="3600" dirty="0">
                <a:solidFill>
                  <a:schemeClr val="bg1"/>
                </a:solidFill>
              </a:rPr>
              <a:t>Organization</a:t>
            </a:r>
          </a:p>
        </p:txBody>
      </p:sp>
      <p:sp>
        <p:nvSpPr>
          <p:cNvPr id="10" name="TextBox 9"/>
          <p:cNvSpPr txBox="1"/>
          <p:nvPr/>
        </p:nvSpPr>
        <p:spPr>
          <a:xfrm>
            <a:off x="8959273" y="5671127"/>
            <a:ext cx="2109745" cy="646331"/>
          </a:xfrm>
          <a:prstGeom prst="rect">
            <a:avLst/>
          </a:prstGeom>
          <a:noFill/>
        </p:spPr>
        <p:txBody>
          <a:bodyPr wrap="none" rtlCol="0">
            <a:spAutoFit/>
          </a:bodyPr>
          <a:lstStyle/>
          <a:p>
            <a:r>
              <a:rPr lang="en-US" sz="3600" dirty="0">
                <a:solidFill>
                  <a:schemeClr val="bg1"/>
                </a:solidFill>
              </a:rPr>
              <a:t>Reasoning</a:t>
            </a:r>
          </a:p>
        </p:txBody>
      </p:sp>
    </p:spTree>
    <p:extLst>
      <p:ext uri="{BB962C8B-B14F-4D97-AF65-F5344CB8AC3E}">
        <p14:creationId xmlns:p14="http://schemas.microsoft.com/office/powerpoint/2010/main" val="1573471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Diagram 1"/>
          <p:cNvGraphicFramePr/>
          <p:nvPr>
            <p:extLst>
              <p:ext uri="{D42A27DB-BD31-4B8C-83A1-F6EECF244321}">
                <p14:modId xmlns:p14="http://schemas.microsoft.com/office/powerpoint/2010/main" val="3480941240"/>
              </p:ext>
            </p:extLst>
          </p:nvPr>
        </p:nvGraphicFramePr>
        <p:xfrm>
          <a:off x="0" y="1"/>
          <a:ext cx="12192000" cy="68579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Rectangle 5">
            <a:extLst>
              <a:ext uri="{FF2B5EF4-FFF2-40B4-BE49-F238E27FC236}">
                <a16:creationId xmlns:a16="http://schemas.microsoft.com/office/drawing/2014/main" id="{9AA0BE6F-1913-4149-8AB7-55C004DEDC05}"/>
              </a:ext>
            </a:extLst>
          </p:cNvPr>
          <p:cNvSpPr/>
          <p:nvPr/>
        </p:nvSpPr>
        <p:spPr>
          <a:xfrm>
            <a:off x="3270367" y="614657"/>
            <a:ext cx="5138057" cy="1005657"/>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ea typeface="Open Sans Light" panose="020B0604020202020204" charset="0"/>
                <a:cs typeface="Open Sans Light" panose="020B0604020202020204" charset="0"/>
              </a:rPr>
              <a:t>ACEs</a:t>
            </a:r>
          </a:p>
        </p:txBody>
      </p:sp>
      <p:sp>
        <p:nvSpPr>
          <p:cNvPr id="4" name="TextBox 3"/>
          <p:cNvSpPr txBox="1"/>
          <p:nvPr/>
        </p:nvSpPr>
        <p:spPr>
          <a:xfrm>
            <a:off x="9357525" y="2427526"/>
            <a:ext cx="1935273" cy="830997"/>
          </a:xfrm>
          <a:prstGeom prst="rect">
            <a:avLst/>
          </a:prstGeom>
          <a:noFill/>
        </p:spPr>
        <p:txBody>
          <a:bodyPr wrap="none" rtlCol="0">
            <a:spAutoFit/>
          </a:bodyPr>
          <a:lstStyle/>
          <a:p>
            <a:pPr algn="ctr"/>
            <a:r>
              <a:rPr lang="en-US" sz="2400" dirty="0"/>
              <a:t>Cause</a:t>
            </a:r>
          </a:p>
          <a:p>
            <a:pPr algn="ctr"/>
            <a:r>
              <a:rPr lang="en-US" sz="2400" dirty="0"/>
              <a:t> Inflammation</a:t>
            </a:r>
          </a:p>
        </p:txBody>
      </p:sp>
      <p:sp>
        <p:nvSpPr>
          <p:cNvPr id="7" name="Lightning Bolt 6"/>
          <p:cNvSpPr/>
          <p:nvPr/>
        </p:nvSpPr>
        <p:spPr>
          <a:xfrm>
            <a:off x="2102069" y="3878317"/>
            <a:ext cx="2154621" cy="69368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ghtning Bolt 7"/>
          <p:cNvSpPr/>
          <p:nvPr/>
        </p:nvSpPr>
        <p:spPr>
          <a:xfrm rot="19880417">
            <a:off x="1583336" y="5564340"/>
            <a:ext cx="2585544" cy="687772"/>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1"/>
          <a:stretch>
            <a:fillRect/>
          </a:stretch>
        </p:blipFill>
        <p:spPr>
          <a:xfrm rot="8442433">
            <a:off x="7703069" y="3959903"/>
            <a:ext cx="2237426" cy="725487"/>
          </a:xfrm>
          <a:prstGeom prst="rect">
            <a:avLst/>
          </a:prstGeom>
        </p:spPr>
      </p:pic>
      <p:pic>
        <p:nvPicPr>
          <p:cNvPr id="12" name="Picture 11"/>
          <p:cNvPicPr>
            <a:picLocks noChangeAspect="1"/>
          </p:cNvPicPr>
          <p:nvPr/>
        </p:nvPicPr>
        <p:blipFill>
          <a:blip r:embed="rId11"/>
          <a:stretch>
            <a:fillRect/>
          </a:stretch>
        </p:blipFill>
        <p:spPr>
          <a:xfrm rot="10800000">
            <a:off x="7747903" y="5722178"/>
            <a:ext cx="2237426" cy="725487"/>
          </a:xfrm>
          <a:prstGeom prst="rect">
            <a:avLst/>
          </a:prstGeom>
        </p:spPr>
      </p:pic>
      <p:pic>
        <p:nvPicPr>
          <p:cNvPr id="3074" name="Picture 2" descr="https://lh3.googleusercontent.com/-h0-wMqF1Zsc/XqdA6wwI1FI/AAAAAAAAApw/5dIoY2LVLegi7iggZQjMVW8qXh716FCCQCK8BGAsYHg/s0/2020-04-27.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64078" y="3594008"/>
            <a:ext cx="3280925" cy="328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0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5138057" cy="1005657"/>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ea typeface="Open Sans Light" panose="020B0604020202020204" charset="0"/>
                <a:cs typeface="Open Sans Light" panose="020B0604020202020204" charset="0"/>
              </a:rPr>
              <a:t>ACEs</a:t>
            </a:r>
          </a:p>
        </p:txBody>
      </p:sp>
      <p:sp>
        <p:nvSpPr>
          <p:cNvPr id="4" name="TextBox 3"/>
          <p:cNvSpPr txBox="1"/>
          <p:nvPr/>
        </p:nvSpPr>
        <p:spPr>
          <a:xfrm>
            <a:off x="1764769" y="1436389"/>
            <a:ext cx="7424212" cy="2456955"/>
          </a:xfrm>
          <a:prstGeom prst="rect">
            <a:avLst/>
          </a:prstGeom>
          <a:solidFill>
            <a:schemeClr val="bg1"/>
          </a:solidFill>
        </p:spPr>
        <p:txBody>
          <a:bodyPr wrap="none" rtlCol="0">
            <a:spAutoFit/>
          </a:bodyPr>
          <a:lstStyle/>
          <a:p>
            <a:r>
              <a:rPr lang="en-US" sz="3200" dirty="0">
                <a:ea typeface="Open Sans Light" panose="020B0604020202020204" charset="0"/>
                <a:cs typeface="Open Sans Light" panose="020B0604020202020204" charset="0"/>
              </a:rPr>
              <a:t>Kids with ACEs much more likely to develop</a:t>
            </a:r>
          </a:p>
          <a:p>
            <a:pPr marL="457200" indent="-457200">
              <a:lnSpc>
                <a:spcPct val="150000"/>
              </a:lnSpc>
              <a:buBlip>
                <a:blip r:embed="rId3"/>
              </a:buBlip>
            </a:pPr>
            <a:r>
              <a:rPr lang="en-US" sz="2800" dirty="0">
                <a:ea typeface="Open Sans Light" panose="020B0604020202020204" charset="0"/>
                <a:cs typeface="Open Sans Light" panose="020B0604020202020204" charset="0"/>
              </a:rPr>
              <a:t>Mood disorders</a:t>
            </a:r>
          </a:p>
          <a:p>
            <a:pPr marL="457200" indent="-457200">
              <a:lnSpc>
                <a:spcPct val="150000"/>
              </a:lnSpc>
              <a:buBlip>
                <a:blip r:embed="rId3"/>
              </a:buBlip>
            </a:pPr>
            <a:r>
              <a:rPr lang="en-US" sz="2800" dirty="0">
                <a:ea typeface="Open Sans Light" panose="020B0604020202020204" charset="0"/>
                <a:cs typeface="Open Sans Light" panose="020B0604020202020204" charset="0"/>
              </a:rPr>
              <a:t>Poor executive functioning</a:t>
            </a:r>
          </a:p>
          <a:p>
            <a:pPr marL="457200" indent="-457200">
              <a:lnSpc>
                <a:spcPct val="150000"/>
              </a:lnSpc>
              <a:buBlip>
                <a:blip r:embed="rId3"/>
              </a:buBlip>
            </a:pPr>
            <a:r>
              <a:rPr lang="en-US" sz="2800" dirty="0">
                <a:ea typeface="Open Sans Light" panose="020B0604020202020204" charset="0"/>
                <a:cs typeface="Open Sans Light" panose="020B0604020202020204" charset="0"/>
              </a:rPr>
              <a:t>Decreased decision-making skills</a:t>
            </a:r>
          </a:p>
        </p:txBody>
      </p:sp>
      <p:pic>
        <p:nvPicPr>
          <p:cNvPr id="7" name="Picture 6"/>
          <p:cNvPicPr>
            <a:picLocks noChangeAspect="1"/>
          </p:cNvPicPr>
          <p:nvPr/>
        </p:nvPicPr>
        <p:blipFill>
          <a:blip r:embed="rId4"/>
          <a:stretch>
            <a:fillRect/>
          </a:stretch>
        </p:blipFill>
        <p:spPr>
          <a:xfrm>
            <a:off x="3112711" y="4014219"/>
            <a:ext cx="6162675" cy="270235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4503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5138057" cy="1005657"/>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ea typeface="Open Sans Light" panose="020B0604020202020204" charset="0"/>
                <a:cs typeface="Open Sans Light" panose="020B0604020202020204" charset="0"/>
              </a:rPr>
              <a:t>ACEs</a:t>
            </a:r>
          </a:p>
        </p:txBody>
      </p:sp>
      <p:sp>
        <p:nvSpPr>
          <p:cNvPr id="4" name="TextBox 3"/>
          <p:cNvSpPr txBox="1"/>
          <p:nvPr/>
        </p:nvSpPr>
        <p:spPr>
          <a:xfrm>
            <a:off x="1743740" y="1390345"/>
            <a:ext cx="8704520" cy="1797608"/>
          </a:xfrm>
          <a:prstGeom prst="rect">
            <a:avLst/>
          </a:prstGeom>
          <a:solidFill>
            <a:schemeClr val="bg1"/>
          </a:solidFill>
        </p:spPr>
        <p:txBody>
          <a:bodyPr wrap="square" rtlCol="0">
            <a:spAutoFit/>
          </a:bodyPr>
          <a:lstStyle/>
          <a:p>
            <a:r>
              <a:rPr lang="en-US" sz="3200" dirty="0">
                <a:ea typeface="Open Sans Light" panose="020B0604020202020204" charset="0"/>
                <a:cs typeface="Open Sans Light" panose="020B0604020202020204" charset="0"/>
              </a:rPr>
              <a:t>Kids with ACEs much more likely to </a:t>
            </a:r>
          </a:p>
          <a:p>
            <a:pPr marL="457200" indent="-457200">
              <a:lnSpc>
                <a:spcPct val="150000"/>
              </a:lnSpc>
              <a:buBlip>
                <a:blip r:embed="rId5"/>
              </a:buBlip>
            </a:pPr>
            <a:r>
              <a:rPr lang="en-US" sz="2800" dirty="0">
                <a:ea typeface="Open Sans Light" panose="020B0604020202020204" charset="0"/>
                <a:cs typeface="Open Sans Light" panose="020B0604020202020204" charset="0"/>
              </a:rPr>
              <a:t>Have weaker connections between the Prefrontal cortex and other key areas of the brain</a:t>
            </a:r>
          </a:p>
        </p:txBody>
      </p:sp>
      <p:pic>
        <p:nvPicPr>
          <p:cNvPr id="2" name="Picture 1"/>
          <p:cNvPicPr>
            <a:picLocks noChangeAspect="1"/>
          </p:cNvPicPr>
          <p:nvPr/>
        </p:nvPicPr>
        <p:blipFill>
          <a:blip r:embed="rId6"/>
          <a:stretch>
            <a:fillRect/>
          </a:stretch>
        </p:blipFill>
        <p:spPr>
          <a:xfrm>
            <a:off x="3661351" y="3373919"/>
            <a:ext cx="5451590" cy="329811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3866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5138057" cy="1005657"/>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ea typeface="Open Sans Light" panose="020B0604020202020204" charset="0"/>
                <a:cs typeface="Open Sans Light" panose="020B0604020202020204" charset="0"/>
              </a:rPr>
              <a:t>ACEs</a:t>
            </a:r>
          </a:p>
        </p:txBody>
      </p:sp>
      <p:graphicFrame>
        <p:nvGraphicFramePr>
          <p:cNvPr id="4" name="Diagram 3"/>
          <p:cNvGraphicFramePr/>
          <p:nvPr>
            <p:extLst>
              <p:ext uri="{D42A27DB-BD31-4B8C-83A1-F6EECF244321}">
                <p14:modId xmlns:p14="http://schemas.microsoft.com/office/powerpoint/2010/main" val="2826317895"/>
              </p:ext>
            </p:extLst>
          </p:nvPr>
        </p:nvGraphicFramePr>
        <p:xfrm>
          <a:off x="1079500" y="908852"/>
          <a:ext cx="9897241"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Oval Callout 2"/>
          <p:cNvSpPr/>
          <p:nvPr/>
        </p:nvSpPr>
        <p:spPr>
          <a:xfrm rot="10542483">
            <a:off x="872877" y="4898843"/>
            <a:ext cx="2858814" cy="1923393"/>
          </a:xfrm>
          <a:prstGeom prst="wedgeEllipseCallout">
            <a:avLst/>
          </a:prstGeom>
          <a:solidFill>
            <a:srgbClr val="00A7A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54087" y="5281042"/>
            <a:ext cx="1838549" cy="1225700"/>
          </a:xfrm>
          <a:prstGeom prst="rect">
            <a:avLst/>
          </a:prstGeom>
        </p:spPr>
      </p:pic>
    </p:spTree>
    <p:extLst>
      <p:ext uri="{BB962C8B-B14F-4D97-AF65-F5344CB8AC3E}">
        <p14:creationId xmlns:p14="http://schemas.microsoft.com/office/powerpoint/2010/main" val="3021985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309857"/>
            <a:ext cx="5138057"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BUT…</a:t>
            </a:r>
          </a:p>
        </p:txBody>
      </p:sp>
      <p:sp>
        <p:nvSpPr>
          <p:cNvPr id="5" name="Vertical Scroll 4"/>
          <p:cNvSpPr/>
          <p:nvPr/>
        </p:nvSpPr>
        <p:spPr>
          <a:xfrm>
            <a:off x="724077" y="1497067"/>
            <a:ext cx="4918841" cy="4819650"/>
          </a:xfrm>
          <a:prstGeom prst="verticalScroll">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a typeface="Open Sans Light" panose="020B0604020202020204" charset="0"/>
                <a:cs typeface="Open Sans Light" panose="020B0604020202020204" charset="0"/>
              </a:rPr>
              <a:t>Improvement</a:t>
            </a:r>
          </a:p>
          <a:p>
            <a:pPr algn="ctr"/>
            <a:r>
              <a:rPr lang="en-US" sz="6600" b="1" dirty="0">
                <a:ea typeface="Open Sans Light" panose="020B0604020202020204" charset="0"/>
                <a:cs typeface="Open Sans Light" panose="020B0604020202020204" charset="0"/>
              </a:rPr>
              <a:t>IS</a:t>
            </a:r>
            <a:r>
              <a:rPr lang="en-US" sz="4800" b="1" dirty="0">
                <a:ea typeface="Open Sans Light" panose="020B0604020202020204" charset="0"/>
                <a:cs typeface="Open Sans Light" panose="020B0604020202020204" charset="0"/>
              </a:rPr>
              <a:t> </a:t>
            </a:r>
          </a:p>
          <a:p>
            <a:pPr algn="ctr"/>
            <a:r>
              <a:rPr lang="en-US" sz="4400" b="1" dirty="0">
                <a:ea typeface="Open Sans Light" panose="020B0604020202020204" charset="0"/>
                <a:cs typeface="Open Sans Light" panose="020B0604020202020204" charset="0"/>
              </a:rPr>
              <a:t>Possible!</a:t>
            </a:r>
          </a:p>
        </p:txBody>
      </p:sp>
      <p:sp>
        <p:nvSpPr>
          <p:cNvPr id="11" name="Vertical Scroll 10"/>
          <p:cNvSpPr/>
          <p:nvPr/>
        </p:nvSpPr>
        <p:spPr>
          <a:xfrm>
            <a:off x="6078842" y="1497067"/>
            <a:ext cx="4918841" cy="4819650"/>
          </a:xfrm>
          <a:prstGeom prst="verticalScroll">
            <a:avLst/>
          </a:prstGeom>
          <a:solidFill>
            <a:schemeClr val="accent4">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Stay Tuned</a:t>
            </a:r>
          </a:p>
          <a:p>
            <a:pPr algn="ctr"/>
            <a:r>
              <a:rPr lang="en-US" sz="4400" b="1" dirty="0">
                <a:latin typeface="Calibri" panose="020F0502020204030204" pitchFamily="34" charset="0"/>
                <a:cs typeface="Calibri" panose="020F0502020204030204" pitchFamily="34" charset="0"/>
              </a:rPr>
              <a:t>For </a:t>
            </a:r>
          </a:p>
          <a:p>
            <a:pPr algn="ctr"/>
            <a:r>
              <a:rPr lang="en-US" sz="4400" b="1" dirty="0">
                <a:latin typeface="Calibri" panose="020F0502020204030204" pitchFamily="34" charset="0"/>
                <a:cs typeface="Calibri" panose="020F0502020204030204" pitchFamily="34" charset="0"/>
              </a:rPr>
              <a:t>Webinar 4</a:t>
            </a:r>
          </a:p>
          <a:p>
            <a:pPr algn="ctr"/>
            <a:r>
              <a:rPr lang="en-US" sz="4400" b="1" dirty="0">
                <a:latin typeface="Calibri" panose="020F0502020204030204" pitchFamily="34" charset="0"/>
                <a:cs typeface="Calibri" panose="020F0502020204030204" pitchFamily="34" charset="0"/>
              </a:rPr>
              <a:t>On </a:t>
            </a:r>
          </a:p>
          <a:p>
            <a:pPr algn="ctr"/>
            <a:r>
              <a:rPr lang="en-US" sz="4400" b="1" dirty="0">
                <a:latin typeface="Calibri" panose="020F0502020204030204" pitchFamily="34" charset="0"/>
                <a:cs typeface="Calibri" panose="020F0502020204030204" pitchFamily="34" charset="0"/>
              </a:rPr>
              <a:t>Brain Health!</a:t>
            </a:r>
          </a:p>
        </p:txBody>
      </p:sp>
    </p:spTree>
    <p:extLst>
      <p:ext uri="{BB962C8B-B14F-4D97-AF65-F5344CB8AC3E}">
        <p14:creationId xmlns:p14="http://schemas.microsoft.com/office/powerpoint/2010/main" val="3814601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2953407" y="1033784"/>
            <a:ext cx="6285186"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pitchFamily="34" charset="0"/>
                <a:ea typeface="Open Sans Light" panose="020B0604020202020204" charset="0"/>
                <a:cs typeface="Calibri" panose="020F0502020204030204" pitchFamily="34" charset="0"/>
              </a:rPr>
              <a:t>Tools &amp; Resources</a:t>
            </a:r>
          </a:p>
        </p:txBody>
      </p:sp>
      <p:pic>
        <p:nvPicPr>
          <p:cNvPr id="7" name="Picture 6"/>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l="3920" t="416" r="6992" b="10351"/>
          <a:stretch/>
        </p:blipFill>
        <p:spPr>
          <a:xfrm>
            <a:off x="3474720" y="2477333"/>
            <a:ext cx="5242560" cy="3675818"/>
          </a:xfrm>
          <a:prstGeom prst="rect">
            <a:avLst/>
          </a:prstGeom>
        </p:spPr>
      </p:pic>
    </p:spTree>
    <p:extLst>
      <p:ext uri="{BB962C8B-B14F-4D97-AF65-F5344CB8AC3E}">
        <p14:creationId xmlns:p14="http://schemas.microsoft.com/office/powerpoint/2010/main" val="1590226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414968"/>
            <a:ext cx="5602014"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Already Discussed</a:t>
            </a:r>
          </a:p>
        </p:txBody>
      </p:sp>
      <p:sp>
        <p:nvSpPr>
          <p:cNvPr id="2" name="TextBox 1"/>
          <p:cNvSpPr txBox="1"/>
          <p:nvPr/>
        </p:nvSpPr>
        <p:spPr>
          <a:xfrm>
            <a:off x="239712" y="1835593"/>
            <a:ext cx="8430449" cy="4616648"/>
          </a:xfrm>
          <a:prstGeom prst="rect">
            <a:avLst/>
          </a:prstGeom>
          <a:solidFill>
            <a:schemeClr val="bg1"/>
          </a:solidFill>
        </p:spPr>
        <p:txBody>
          <a:bodyPr wrap="none" rtlCol="0">
            <a:spAutoFit/>
          </a:bodyPr>
          <a:lstStyle/>
          <a:p>
            <a:pPr>
              <a:lnSpc>
                <a:spcPct val="150000"/>
              </a:lnSpc>
            </a:pPr>
            <a:r>
              <a:rPr lang="en-US" sz="2800" dirty="0">
                <a:latin typeface="Calibri" panose="020F0502020204030204" pitchFamily="34" charset="0"/>
                <a:ea typeface="Open Sans Light" panose="020B0604020202020204" charset="0"/>
                <a:cs typeface="Calibri" panose="020F0502020204030204" pitchFamily="34" charset="0"/>
              </a:rPr>
              <a:t>Brainstorming Solutions Tool – Brain Links</a:t>
            </a:r>
          </a:p>
          <a:p>
            <a:pPr>
              <a:lnSpc>
                <a:spcPct val="150000"/>
              </a:lnSpc>
            </a:pPr>
            <a:r>
              <a:rPr lang="en-US" sz="2800" dirty="0">
                <a:latin typeface="Calibri" panose="020F0502020204030204" pitchFamily="34" charset="0"/>
                <a:ea typeface="Open Sans Light" panose="020B0604020202020204" charset="0"/>
                <a:cs typeface="Calibri" panose="020F0502020204030204" pitchFamily="34" charset="0"/>
              </a:rPr>
              <a:t>Accommodations – </a:t>
            </a:r>
            <a:r>
              <a:rPr lang="en-US" sz="2800" dirty="0" err="1">
                <a:latin typeface="Calibri" panose="020F0502020204030204" pitchFamily="34" charset="0"/>
                <a:ea typeface="Open Sans Light" panose="020B0604020202020204" charset="0"/>
                <a:cs typeface="Calibri" panose="020F0502020204030204" pitchFamily="34" charset="0"/>
              </a:rPr>
              <a:t>cbirt</a:t>
            </a:r>
            <a:endParaRPr lang="en-US" sz="2800" dirty="0">
              <a:latin typeface="Calibri" panose="020F0502020204030204" pitchFamily="34" charset="0"/>
              <a:ea typeface="Open Sans Light" panose="020B0604020202020204" charset="0"/>
              <a:cs typeface="Calibri" panose="020F0502020204030204" pitchFamily="34" charset="0"/>
            </a:endParaRPr>
          </a:p>
          <a:p>
            <a:pPr>
              <a:lnSpc>
                <a:spcPct val="150000"/>
              </a:lnSpc>
            </a:pPr>
            <a:r>
              <a:rPr lang="en-US" sz="2800" dirty="0">
                <a:latin typeface="Calibri" panose="020F0502020204030204" pitchFamily="34" charset="0"/>
                <a:ea typeface="Open Sans Light" panose="020B0604020202020204" charset="0"/>
                <a:cs typeface="Calibri" panose="020F0502020204030204" pitchFamily="34" charset="0"/>
              </a:rPr>
              <a:t>Strategies &amp; Accommodations Tool – Brain Links</a:t>
            </a:r>
          </a:p>
          <a:p>
            <a:pPr>
              <a:lnSpc>
                <a:spcPct val="150000"/>
              </a:lnSpc>
            </a:pPr>
            <a:r>
              <a:rPr lang="en-US" sz="2800" dirty="0">
                <a:latin typeface="Calibri" panose="020F0502020204030204" pitchFamily="34" charset="0"/>
                <a:ea typeface="Open Sans Light" panose="020B0604020202020204" charset="0"/>
                <a:cs typeface="Calibri" panose="020F0502020204030204" pitchFamily="34" charset="0"/>
              </a:rPr>
              <a:t>Sample IEP Goals – </a:t>
            </a:r>
            <a:r>
              <a:rPr lang="en-US" sz="2800" dirty="0" err="1">
                <a:latin typeface="Calibri" panose="020F0502020204030204" pitchFamily="34" charset="0"/>
                <a:ea typeface="Open Sans Light" panose="020B0604020202020204" charset="0"/>
                <a:cs typeface="Calibri" panose="020F0502020204030204" pitchFamily="34" charset="0"/>
              </a:rPr>
              <a:t>cbirt</a:t>
            </a:r>
            <a:endParaRPr lang="en-US" sz="2800" dirty="0">
              <a:latin typeface="Calibri" panose="020F0502020204030204" pitchFamily="34" charset="0"/>
              <a:ea typeface="Open Sans Light" panose="020B0604020202020204" charset="0"/>
              <a:cs typeface="Calibri" panose="020F0502020204030204" pitchFamily="34" charset="0"/>
            </a:endParaRPr>
          </a:p>
          <a:p>
            <a:pPr>
              <a:lnSpc>
                <a:spcPct val="150000"/>
              </a:lnSpc>
            </a:pPr>
            <a:r>
              <a:rPr lang="en-US" sz="2800" dirty="0">
                <a:latin typeface="Calibri" panose="020F0502020204030204" pitchFamily="34" charset="0"/>
                <a:ea typeface="Open Sans Light" panose="020B0604020202020204" charset="0"/>
                <a:cs typeface="Calibri" panose="020F0502020204030204" pitchFamily="34" charset="0"/>
              </a:rPr>
              <a:t>Personal Guide for Everyday Success – Brain Links</a:t>
            </a:r>
          </a:p>
          <a:p>
            <a:pPr>
              <a:lnSpc>
                <a:spcPct val="150000"/>
              </a:lnSpc>
            </a:pPr>
            <a:r>
              <a:rPr lang="en-US" sz="2800" dirty="0">
                <a:latin typeface="Calibri" panose="020F0502020204030204" pitchFamily="34" charset="0"/>
                <a:ea typeface="Open Sans Light" panose="020B0604020202020204" charset="0"/>
                <a:cs typeface="Calibri" panose="020F0502020204030204" pitchFamily="34" charset="0"/>
              </a:rPr>
              <a:t>Six Types of Concussion Fact Sheet – Brain Links &amp; UPMC</a:t>
            </a:r>
          </a:p>
          <a:p>
            <a:pPr>
              <a:lnSpc>
                <a:spcPct val="150000"/>
              </a:lnSpc>
            </a:pPr>
            <a:r>
              <a:rPr lang="en-US" sz="2800" dirty="0">
                <a:latin typeface="Calibri" panose="020F0502020204030204" pitchFamily="34" charset="0"/>
                <a:ea typeface="Open Sans Light" panose="020B0604020202020204" charset="0"/>
                <a:cs typeface="Calibri" panose="020F0502020204030204" pitchFamily="34" charset="0"/>
              </a:rPr>
              <a:t>College Living Experience</a:t>
            </a:r>
          </a:p>
        </p:txBody>
      </p:sp>
      <p:pic>
        <p:nvPicPr>
          <p:cNvPr id="6146" name="Picture 2" descr="Tools, Work, Repair, Hammer, Screwdriver, Chisel"/>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40956" y="1178955"/>
            <a:ext cx="4280356" cy="3328139"/>
          </a:xfrm>
          <a:prstGeom prst="rect">
            <a:avLst/>
          </a:prstGeom>
          <a:noFill/>
          <a:ln>
            <a:solidFill>
              <a:schemeClr val="accent1">
                <a:shade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042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74933"/>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499050"/>
            <a:ext cx="4720046"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More</a:t>
            </a:r>
            <a:r>
              <a:rPr kumimoji="0" lang="en-US" sz="4400" b="1" i="0" u="none" strike="noStrike" kern="1200" cap="none" spc="0" normalizeH="0" noProof="0" dirty="0">
                <a:ln>
                  <a:noFill/>
                </a:ln>
                <a:solidFill>
                  <a:schemeClr val="bg1"/>
                </a:solidFill>
                <a:effectLst/>
                <a:uLnTx/>
                <a:uFillTx/>
                <a:ea typeface="Open Sans Light" panose="020B0604020202020204" charset="0"/>
                <a:cs typeface="Open Sans Light" panose="020B0604020202020204" charset="0"/>
              </a:rPr>
              <a:t> Tools</a:t>
            </a:r>
            <a:endPar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endParaRPr>
          </a:p>
        </p:txBody>
      </p:sp>
      <p:sp>
        <p:nvSpPr>
          <p:cNvPr id="2" name="TextBox 1"/>
          <p:cNvSpPr txBox="1"/>
          <p:nvPr/>
        </p:nvSpPr>
        <p:spPr>
          <a:xfrm>
            <a:off x="1079500" y="2943324"/>
            <a:ext cx="4845268" cy="830997"/>
          </a:xfrm>
          <a:prstGeom prst="rect">
            <a:avLst/>
          </a:prstGeom>
          <a:solidFill>
            <a:schemeClr val="bg1"/>
          </a:solidFill>
        </p:spPr>
        <p:txBody>
          <a:bodyPr wrap="square" rtlCol="0">
            <a:spAutoFit/>
          </a:bodyPr>
          <a:lstStyle/>
          <a:p>
            <a:r>
              <a:rPr lang="en-US" sz="2400" b="1" dirty="0">
                <a:ea typeface="Open Sans Light" panose="020B0604020202020204" charset="0"/>
                <a:cs typeface="Open Sans Light" panose="020B0604020202020204" charset="0"/>
              </a:rPr>
              <a:t>Brochure for explaining Pediatric Neuropsychology to parents</a:t>
            </a:r>
          </a:p>
        </p:txBody>
      </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96000" y="756171"/>
            <a:ext cx="3003432" cy="594501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83006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4383"/>
            <a:ext cx="12157793" cy="6855644"/>
          </a:xfrm>
          <a:prstGeom prst="rect">
            <a:avLst/>
          </a:prstGeom>
        </p:spPr>
      </p:pic>
      <p:pic>
        <p:nvPicPr>
          <p:cNvPr id="10" name="Picture 9">
            <a:extLst>
              <a:ext uri="{FF2B5EF4-FFF2-40B4-BE49-F238E27FC236}">
                <a16:creationId xmlns:a16="http://schemas.microsoft.com/office/drawing/2014/main" id="{A234214D-F6EF-6745-91D3-28E8D1011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12" y="6153151"/>
            <a:ext cx="839788" cy="548030"/>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1" y="478029"/>
            <a:ext cx="5454869"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Your</a:t>
            </a:r>
            <a:r>
              <a:rPr kumimoji="0" lang="en-US" sz="4400" b="1" i="0" u="none" strike="noStrike" kern="1200" cap="none" spc="0" normalizeH="0" baseline="0" noProof="0" dirty="0">
                <a:ln>
                  <a:noFill/>
                </a:ln>
                <a:solidFill>
                  <a:schemeClr val="bg1"/>
                </a:solidFill>
                <a:effectLst/>
                <a:uLnTx/>
                <a:uFillTx/>
                <a:latin typeface="Open Sans Light" panose="020B0604020202020204" charset="0"/>
                <a:ea typeface="Open Sans Light" panose="020B0604020202020204" charset="0"/>
                <a:cs typeface="Open Sans Light" panose="020B0604020202020204" charset="0"/>
              </a:rPr>
              <a:t> </a:t>
            </a: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Intake Form</a:t>
            </a:r>
          </a:p>
        </p:txBody>
      </p:sp>
      <p:sp>
        <p:nvSpPr>
          <p:cNvPr id="4" name="TextBox 3"/>
          <p:cNvSpPr txBox="1"/>
          <p:nvPr/>
        </p:nvSpPr>
        <p:spPr>
          <a:xfrm>
            <a:off x="4500248" y="1761659"/>
            <a:ext cx="5862952" cy="400110"/>
          </a:xfrm>
          <a:prstGeom prst="rect">
            <a:avLst/>
          </a:prstGeom>
          <a:solidFill>
            <a:schemeClr val="bg1"/>
          </a:solidFill>
        </p:spPr>
        <p:txBody>
          <a:bodyPr wrap="none" rtlCol="0">
            <a:spAutoFit/>
          </a:bodyPr>
          <a:lstStyle/>
          <a:p>
            <a:r>
              <a:rPr lang="en-US" sz="2000" dirty="0">
                <a:ea typeface="Open Sans Light" panose="020B0604020202020204" charset="0"/>
                <a:cs typeface="Open Sans Light" panose="020B0604020202020204" charset="0"/>
              </a:rPr>
              <a:t>(Already discussed, but worth highlighting on its own!)</a:t>
            </a:r>
          </a:p>
        </p:txBody>
      </p:sp>
      <p:sp>
        <p:nvSpPr>
          <p:cNvPr id="5" name="TextBox 4"/>
          <p:cNvSpPr txBox="1"/>
          <p:nvPr/>
        </p:nvSpPr>
        <p:spPr>
          <a:xfrm>
            <a:off x="4403567" y="3005596"/>
            <a:ext cx="6056313" cy="2246769"/>
          </a:xfrm>
          <a:prstGeom prst="rect">
            <a:avLst/>
          </a:prstGeom>
          <a:solidFill>
            <a:schemeClr val="bg1"/>
          </a:solidFill>
        </p:spPr>
        <p:txBody>
          <a:bodyPr wrap="square" rtlCol="0">
            <a:spAutoFit/>
          </a:bodyPr>
          <a:lstStyle/>
          <a:p>
            <a:r>
              <a:rPr lang="en-US" sz="2800" b="1" dirty="0">
                <a:ea typeface="Open Sans Light" panose="020B0604020202020204" charset="0"/>
                <a:cs typeface="Open Sans Light" panose="020B0604020202020204" charset="0"/>
              </a:rPr>
              <a:t>Probably your greatest tool for </a:t>
            </a:r>
          </a:p>
          <a:p>
            <a:endParaRPr lang="en-US" sz="2800" b="1" dirty="0">
              <a:ea typeface="Open Sans Light" panose="020B0604020202020204" charset="0"/>
              <a:cs typeface="Open Sans Light" panose="020B0604020202020204" charset="0"/>
            </a:endParaRPr>
          </a:p>
          <a:p>
            <a:pPr marL="914400" lvl="1" indent="-457200">
              <a:buBlip>
                <a:blip r:embed="rId5"/>
              </a:buBlip>
            </a:pPr>
            <a:r>
              <a:rPr lang="en-US" sz="2800" b="1" dirty="0">
                <a:ea typeface="Open Sans Light" panose="020B0604020202020204" charset="0"/>
                <a:cs typeface="Open Sans Light" panose="020B0604020202020204" charset="0"/>
              </a:rPr>
              <a:t>Identifying an injury</a:t>
            </a:r>
          </a:p>
          <a:p>
            <a:pPr marL="914400" lvl="1" indent="-457200">
              <a:buBlip>
                <a:blip r:embed="rId5"/>
              </a:buBlip>
            </a:pPr>
            <a:r>
              <a:rPr lang="en-US" sz="2800" b="1" dirty="0">
                <a:ea typeface="Open Sans Light" panose="020B0604020202020204" charset="0"/>
                <a:cs typeface="Open Sans Light" panose="020B0604020202020204" charset="0"/>
              </a:rPr>
              <a:t>Identifying possible “aftermath” symptoms</a:t>
            </a:r>
          </a:p>
        </p:txBody>
      </p:sp>
      <p:pic>
        <p:nvPicPr>
          <p:cNvPr id="1028" name="Picture 4" descr="Hands Typing, Laptop, Keypad, Keyboard, Macr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8332" y="2049144"/>
            <a:ext cx="2927497" cy="4241042"/>
          </a:xfrm>
          <a:prstGeom prst="rect">
            <a:avLst/>
          </a:prstGeom>
          <a:noFill/>
          <a:ln>
            <a:solidFill>
              <a:schemeClr val="tx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386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08860" y="5267604"/>
            <a:ext cx="4477159" cy="738664"/>
          </a:xfrm>
          <a:prstGeom prst="rect">
            <a:avLst/>
          </a:prstGeom>
          <a:solidFill>
            <a:schemeClr val="bg1"/>
          </a:solidFill>
        </p:spPr>
        <p:txBody>
          <a:bodyPr wrap="square">
            <a:spAutoFit/>
          </a:bodyPr>
          <a:lstStyle/>
          <a:p>
            <a:pPr algn="ctr" defTabSz="685800">
              <a:defRPr/>
            </a:pPr>
            <a:r>
              <a:rPr lang="en-US" sz="1050"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Brain Links is supported by the Administration for Community Living (ACL) of the U.S. Department of Health and Human Services under Grant No. 90TBSG0024-01-00 and in part by the TN Department of Health, Traumatic Brain Injury Program.</a:t>
            </a:r>
          </a:p>
        </p:txBody>
      </p:sp>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2766" y="5717395"/>
            <a:ext cx="1850873" cy="465415"/>
          </a:xfrm>
          <a:prstGeom prst="rect">
            <a:avLst/>
          </a:prstGeom>
        </p:spPr>
      </p:pic>
      <p:sp>
        <p:nvSpPr>
          <p:cNvPr id="21" name="Rectangle 20"/>
          <p:cNvSpPr/>
          <p:nvPr/>
        </p:nvSpPr>
        <p:spPr>
          <a:xfrm>
            <a:off x="1631931" y="6077392"/>
            <a:ext cx="3264966" cy="577081"/>
          </a:xfrm>
          <a:prstGeom prst="rect">
            <a:avLst/>
          </a:prstGeom>
          <a:solidFill>
            <a:schemeClr val="bg1"/>
          </a:solidFill>
        </p:spPr>
        <p:txBody>
          <a:bodyPr wrap="square">
            <a:spAutoFit/>
          </a:bodyPr>
          <a:lstStyle/>
          <a:p>
            <a:pPr algn="ctr" defTabSz="685800">
              <a:defRPr/>
            </a:pPr>
            <a:r>
              <a:rPr lang="en-US" sz="1050" b="1"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Tennessee Disability Coalition</a:t>
            </a:r>
          </a:p>
          <a:p>
            <a:pPr algn="ctr" defTabSz="685800">
              <a:defRPr/>
            </a:pPr>
            <a:r>
              <a:rPr lang="en-US" sz="1050"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955 Woodland Street | Nashville | TN  |37206 | 615-383-9442 www.tndisability.org/brain</a:t>
            </a: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59" y="5574070"/>
            <a:ext cx="836655" cy="608740"/>
          </a:xfrm>
          <a:prstGeom prst="rect">
            <a:avLst/>
          </a:prstGeom>
        </p:spPr>
      </p:pic>
      <p:pic>
        <p:nvPicPr>
          <p:cNvPr id="23" name="Google Shape;1295;p74" descr="icons8-youtube-100">
            <a:hlinkClick r:id="rId5"/>
          </p:cNvPr>
          <p:cNvPicPr preferRelativeResize="0"/>
          <p:nvPr/>
        </p:nvPicPr>
        <p:blipFill rotWithShape="1">
          <a:blip r:embed="rId6">
            <a:alphaModFix/>
          </a:blip>
          <a:srcRect/>
          <a:stretch/>
        </p:blipFill>
        <p:spPr>
          <a:xfrm>
            <a:off x="212659" y="4193969"/>
            <a:ext cx="985768" cy="1020403"/>
          </a:xfrm>
          <a:prstGeom prst="rect">
            <a:avLst/>
          </a:prstGeom>
          <a:noFill/>
          <a:ln>
            <a:noFill/>
          </a:ln>
        </p:spPr>
      </p:pic>
      <p:pic>
        <p:nvPicPr>
          <p:cNvPr id="24" name="Google Shape;1306;p75"/>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983527" y="4456452"/>
            <a:ext cx="2294398" cy="568048"/>
          </a:xfrm>
          <a:prstGeom prst="rect">
            <a:avLst/>
          </a:prstGeom>
          <a:noFill/>
          <a:ln>
            <a:noFill/>
          </a:ln>
        </p:spPr>
      </p:pic>
      <p:pic>
        <p:nvPicPr>
          <p:cNvPr id="25" name="Google Shape;1283;p73"/>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170032" y="4456452"/>
            <a:ext cx="559640" cy="566744"/>
          </a:xfrm>
          <a:prstGeom prst="rect">
            <a:avLst/>
          </a:prstGeom>
          <a:noFill/>
          <a:ln>
            <a:noFill/>
          </a:ln>
        </p:spPr>
      </p:pic>
      <p:pic>
        <p:nvPicPr>
          <p:cNvPr id="26" name="Picture 25">
            <a:extLst>
              <a:ext uri="{FF2B5EF4-FFF2-40B4-BE49-F238E27FC236}">
                <a16:creationId xmlns:a16="http://schemas.microsoft.com/office/drawing/2014/main" id="{99502207-907E-E748-8428-667C06D2CE9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29403" y="975770"/>
            <a:ext cx="2670021" cy="1552973"/>
          </a:xfrm>
          <a:prstGeom prst="rect">
            <a:avLst/>
          </a:prstGeom>
          <a:solidFill>
            <a:sysClr val="window" lastClr="FFFFFF"/>
          </a:solidFill>
        </p:spPr>
      </p:pic>
      <p:pic>
        <p:nvPicPr>
          <p:cNvPr id="27" name="Picture 2" descr="Free icon download | Twitte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98427" y="4456452"/>
            <a:ext cx="630080" cy="630080"/>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title"/>
          </p:nvPr>
        </p:nvSpPr>
        <p:spPr>
          <a:xfrm>
            <a:off x="6890333" y="2886740"/>
            <a:ext cx="5018131" cy="1044961"/>
          </a:xfrm>
        </p:spPr>
        <p:txBody>
          <a:bodyPr>
            <a:noAutofit/>
          </a:bodyPr>
          <a:lstStyle/>
          <a:p>
            <a:r>
              <a:rPr lang="en-US" sz="6000" b="1" dirty="0">
                <a:solidFill>
                  <a:srgbClr val="0070C0"/>
                </a:solidFill>
                <a:latin typeface="+mn-lt"/>
              </a:rPr>
              <a:t>Thank you!</a:t>
            </a:r>
          </a:p>
        </p:txBody>
      </p:sp>
      <p:sp>
        <p:nvSpPr>
          <p:cNvPr id="15" name="Google Shape;1174;p74"/>
          <p:cNvSpPr txBox="1"/>
          <p:nvPr/>
        </p:nvSpPr>
        <p:spPr>
          <a:xfrm>
            <a:off x="733677" y="3116854"/>
            <a:ext cx="5061474" cy="58473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200" b="0" i="0" u="sng" strike="noStrike" cap="none" dirty="0">
                <a:solidFill>
                  <a:schemeClr val="dk1"/>
                </a:solidFill>
                <a:latin typeface="Calibri"/>
                <a:ea typeface="Calibri"/>
                <a:cs typeface="Calibri"/>
                <a:sym typeface="Calibri"/>
                <a:hlinkClick r:id="rId11"/>
              </a:rPr>
              <a:t>www.tndisability.org/brain</a:t>
            </a:r>
            <a:endParaRPr sz="3200" b="0" i="0" u="none" strike="noStrike" cap="none" dirty="0">
              <a:solidFill>
                <a:schemeClr val="dk1"/>
              </a:solidFill>
              <a:latin typeface="Calibri"/>
              <a:ea typeface="Calibri"/>
              <a:cs typeface="Calibri"/>
              <a:sym typeface="Calibri"/>
            </a:endParaRPr>
          </a:p>
        </p:txBody>
      </p:sp>
      <p:sp>
        <p:nvSpPr>
          <p:cNvPr id="16" name="TextBox 15"/>
          <p:cNvSpPr txBox="1"/>
          <p:nvPr/>
        </p:nvSpPr>
        <p:spPr>
          <a:xfrm>
            <a:off x="7228041" y="4456452"/>
            <a:ext cx="4342714" cy="830997"/>
          </a:xfrm>
          <a:prstGeom prst="rect">
            <a:avLst/>
          </a:prstGeom>
          <a:noFill/>
        </p:spPr>
        <p:txBody>
          <a:bodyPr wrap="square" rtlCol="0">
            <a:spAutoFit/>
          </a:bodyPr>
          <a:lstStyle/>
          <a:p>
            <a:r>
              <a:rPr lang="en-US" sz="2400" dirty="0">
                <a:solidFill>
                  <a:srgbClr val="FF0000"/>
                </a:solidFill>
              </a:rPr>
              <a:t>***</a:t>
            </a:r>
            <a:r>
              <a:rPr lang="en-US" sz="2400" dirty="0"/>
              <a:t> More web-based training available </a:t>
            </a:r>
            <a:r>
              <a:rPr lang="en-US" sz="2400" u="sng" dirty="0">
                <a:hlinkClick r:id="rId12"/>
              </a:rPr>
              <a:t>https://bit.ly/2W5GCIK</a:t>
            </a:r>
            <a:r>
              <a:rPr lang="en-US" sz="2400" dirty="0"/>
              <a:t> </a:t>
            </a:r>
          </a:p>
        </p:txBody>
      </p:sp>
    </p:spTree>
    <p:extLst>
      <p:ext uri="{BB962C8B-B14F-4D97-AF65-F5344CB8AC3E}">
        <p14:creationId xmlns:p14="http://schemas.microsoft.com/office/powerpoint/2010/main" val="349425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76866"/>
            <a:ext cx="12249479" cy="7034866"/>
          </a:xfrm>
          <a:prstGeom prst="rect">
            <a:avLst/>
          </a:prstGeom>
        </p:spPr>
      </p:pic>
      <p:pic>
        <p:nvPicPr>
          <p:cNvPr id="2050" name="Picture 2" descr="https://image.shutterstock.com/image-photo/worried-young-man-holding-phone-260nw-1334147345.jpg"/>
          <p:cNvPicPr>
            <a:picLocks noChangeAspect="1" noChangeArrowheads="1"/>
          </p:cNvPicPr>
          <p:nvPr/>
        </p:nvPicPr>
        <p:blipFill rotWithShape="1">
          <a:blip r:embed="rId4">
            <a:extLst>
              <a:ext uri="{28A0092B-C50C-407E-A947-70E740481C1C}">
                <a14:useLocalDpi xmlns:a14="http://schemas.microsoft.com/office/drawing/2010/main"/>
              </a:ext>
            </a:extLst>
          </a:blip>
          <a:srcRect b="7657"/>
          <a:stretch/>
        </p:blipFill>
        <p:spPr bwMode="auto">
          <a:xfrm>
            <a:off x="211076" y="272184"/>
            <a:ext cx="3714750" cy="2614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AutoShape 4" descr="Image result for child falling down stairs"/>
          <p:cNvSpPr>
            <a:spLocks noChangeAspect="1" noChangeArrowheads="1"/>
          </p:cNvSpPr>
          <p:nvPr/>
        </p:nvSpPr>
        <p:spPr bwMode="auto">
          <a:xfrm>
            <a:off x="13566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5"/>
          <a:srcRect l="7820"/>
          <a:stretch/>
        </p:blipFill>
        <p:spPr>
          <a:xfrm>
            <a:off x="8483770" y="264926"/>
            <a:ext cx="3651998" cy="2622971"/>
          </a:xfrm>
          <a:prstGeom prst="rect">
            <a:avLst/>
          </a:prstGeom>
          <a:ln>
            <a:solidFill>
              <a:schemeClr val="tx1"/>
            </a:solidFill>
          </a:ln>
        </p:spPr>
      </p:pic>
      <p:sp>
        <p:nvSpPr>
          <p:cNvPr id="6" name="TextBox 5"/>
          <p:cNvSpPr txBox="1"/>
          <p:nvPr/>
        </p:nvSpPr>
        <p:spPr>
          <a:xfrm>
            <a:off x="1099127" y="2909455"/>
            <a:ext cx="1801091"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10709" y="3086694"/>
            <a:ext cx="3820598" cy="3354765"/>
          </a:xfrm>
          <a:prstGeom prst="rect">
            <a:avLst/>
          </a:prstGeom>
          <a:solidFill>
            <a:schemeClr val="bg1"/>
          </a:solidFill>
        </p:spPr>
        <p:txBody>
          <a:bodyPr wrap="none" rtlCol="0">
            <a:spAutoFit/>
          </a:bodyPr>
          <a:lstStyle/>
          <a:p>
            <a:pPr algn="ctr"/>
            <a:r>
              <a:rPr lang="en-US" sz="3200" b="1" dirty="0">
                <a:ea typeface="Open Sans Light" panose="020B0604020202020204" charset="0"/>
                <a:cs typeface="Open Sans Light" panose="020B0604020202020204" charset="0"/>
              </a:rPr>
              <a:t>Father</a:t>
            </a:r>
          </a:p>
          <a:p>
            <a:pPr algn="ctr"/>
            <a:endParaRPr lang="en-US" sz="2000" b="1" dirty="0"/>
          </a:p>
          <a:p>
            <a:pPr marL="285750" indent="-285750">
              <a:buFont typeface="Arial" panose="020B0604020202020204" pitchFamily="34" charset="0"/>
              <a:buChar char="•"/>
            </a:pPr>
            <a:r>
              <a:rPr lang="en-US" sz="2000" b="1" dirty="0">
                <a:ea typeface="Open Sans Light" panose="020B0604020202020204" charset="0"/>
                <a:cs typeface="Open Sans Light" panose="020B0604020202020204" charset="0"/>
              </a:rPr>
              <a:t>Keeps missing appointments</a:t>
            </a:r>
          </a:p>
          <a:p>
            <a:pPr marL="285750" indent="-285750">
              <a:buFont typeface="Arial" panose="020B0604020202020204" pitchFamily="34" charset="0"/>
              <a:buChar char="•"/>
            </a:pPr>
            <a:r>
              <a:rPr lang="en-US" sz="2000" b="1" dirty="0">
                <a:ea typeface="Open Sans Light" panose="020B0604020202020204" charset="0"/>
                <a:cs typeface="Open Sans Light" panose="020B0604020202020204" charset="0"/>
              </a:rPr>
              <a:t>Comes unprepared</a:t>
            </a:r>
          </a:p>
          <a:p>
            <a:pPr marL="285750" indent="-285750">
              <a:buFont typeface="Arial" panose="020B0604020202020204" pitchFamily="34" charset="0"/>
              <a:buChar char="•"/>
            </a:pPr>
            <a:r>
              <a:rPr lang="en-US" sz="2000" b="1" dirty="0">
                <a:ea typeface="Open Sans Light" panose="020B0604020202020204" charset="0"/>
                <a:cs typeface="Open Sans Light" panose="020B0604020202020204" charset="0"/>
              </a:rPr>
              <a:t>Seems to want to do right thing</a:t>
            </a:r>
          </a:p>
          <a:p>
            <a:pPr marL="285750" indent="-285750">
              <a:buFont typeface="Arial" panose="020B0604020202020204" pitchFamily="34" charset="0"/>
              <a:buChar char="•"/>
            </a:pPr>
            <a:endParaRPr lang="en-US" sz="2000" b="1" dirty="0">
              <a:ea typeface="Open Sans Light" panose="020B0604020202020204" charset="0"/>
              <a:cs typeface="Open Sans Light" panose="020B0604020202020204" charset="0"/>
            </a:endParaRPr>
          </a:p>
          <a:p>
            <a:pPr marL="285750" indent="-285750">
              <a:buFont typeface="Arial" panose="020B0604020202020204" pitchFamily="34" charset="0"/>
              <a:buChar char="•"/>
            </a:pPr>
            <a:endParaRPr lang="en-US" sz="2000" b="1" dirty="0">
              <a:ea typeface="Open Sans Light" panose="020B0604020202020204" charset="0"/>
              <a:cs typeface="Open Sans Light" panose="020B0604020202020204" charset="0"/>
            </a:endParaRPr>
          </a:p>
          <a:p>
            <a:pPr marL="285750" indent="-285750">
              <a:buFont typeface="Arial" panose="020B0604020202020204" pitchFamily="34" charset="0"/>
              <a:buChar char="•"/>
            </a:pPr>
            <a:endParaRPr lang="en-US" sz="2000" b="1" dirty="0">
              <a:ea typeface="Open Sans Light" panose="020B0604020202020204" charset="0"/>
              <a:cs typeface="Open Sans Light" panose="020B0604020202020204" charset="0"/>
            </a:endParaRPr>
          </a:p>
          <a:p>
            <a:r>
              <a:rPr lang="en-US" sz="2000" b="1" dirty="0">
                <a:ea typeface="Open Sans Light" panose="020B0604020202020204" charset="0"/>
                <a:cs typeface="Open Sans Light" panose="020B0604020202020204" charset="0"/>
              </a:rPr>
              <a:t>Why does this keep happening?</a:t>
            </a:r>
          </a:p>
          <a:p>
            <a:r>
              <a:rPr lang="en-US" sz="2000" b="1" dirty="0">
                <a:ea typeface="Open Sans Light" panose="020B0604020202020204" charset="0"/>
                <a:cs typeface="Open Sans Light" panose="020B0604020202020204" charset="0"/>
              </a:rPr>
              <a:t>What can you or he do?</a:t>
            </a:r>
          </a:p>
        </p:txBody>
      </p:sp>
      <p:sp>
        <p:nvSpPr>
          <p:cNvPr id="8" name="TextBox 7"/>
          <p:cNvSpPr txBox="1"/>
          <p:nvPr/>
        </p:nvSpPr>
        <p:spPr>
          <a:xfrm>
            <a:off x="4374873" y="3086694"/>
            <a:ext cx="3724994" cy="3046988"/>
          </a:xfrm>
          <a:prstGeom prst="rect">
            <a:avLst/>
          </a:prstGeom>
          <a:solidFill>
            <a:schemeClr val="bg1"/>
          </a:solidFill>
        </p:spPr>
        <p:txBody>
          <a:bodyPr wrap="none" rtlCol="0">
            <a:spAutoFit/>
          </a:bodyPr>
          <a:lstStyle/>
          <a:p>
            <a:pPr algn="ctr"/>
            <a:r>
              <a:rPr lang="en-US" sz="3200" b="1" dirty="0">
                <a:ea typeface="Open Sans Light" panose="020B0604020202020204" charset="0"/>
                <a:cs typeface="Open Sans Light" panose="020B0604020202020204" charset="0"/>
              </a:rPr>
              <a:t>Little Girl</a:t>
            </a:r>
          </a:p>
          <a:p>
            <a:endParaRPr lang="en-US" sz="2000" b="1" dirty="0"/>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Pushed downstairs by brother</a:t>
            </a: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Used to love school</a:t>
            </a: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Doing poorly in school</a:t>
            </a: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Says she’s “stupid”</a:t>
            </a: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Having headaches</a:t>
            </a:r>
          </a:p>
          <a:p>
            <a:pPr marL="342900" indent="-342900">
              <a:buFont typeface="Arial" panose="020B0604020202020204" pitchFamily="34" charset="0"/>
              <a:buChar char="•"/>
            </a:pPr>
            <a:endParaRPr lang="en-US" sz="2000" b="1" dirty="0">
              <a:ea typeface="Open Sans Light" panose="020B0604020202020204" charset="0"/>
              <a:cs typeface="Open Sans Light" panose="020B0604020202020204" charset="0"/>
            </a:endParaRPr>
          </a:p>
          <a:p>
            <a:r>
              <a:rPr lang="en-US" sz="2000" b="1" dirty="0">
                <a:ea typeface="Open Sans Light" panose="020B0604020202020204" charset="0"/>
                <a:cs typeface="Open Sans Light" panose="020B0604020202020204" charset="0"/>
              </a:rPr>
              <a:t>What do you recommend?</a:t>
            </a:r>
          </a:p>
        </p:txBody>
      </p:sp>
      <p:pic>
        <p:nvPicPr>
          <p:cNvPr id="9" name="Picture 8"/>
          <p:cNvPicPr>
            <a:picLocks noChangeAspect="1"/>
          </p:cNvPicPr>
          <p:nvPr/>
        </p:nvPicPr>
        <p:blipFill>
          <a:blip r:embed="rId6"/>
          <a:stretch>
            <a:fillRect/>
          </a:stretch>
        </p:blipFill>
        <p:spPr>
          <a:xfrm>
            <a:off x="4240349" y="261404"/>
            <a:ext cx="3957179" cy="2637271"/>
          </a:xfrm>
          <a:prstGeom prst="rect">
            <a:avLst/>
          </a:prstGeom>
          <a:ln>
            <a:solidFill>
              <a:schemeClr val="tx1"/>
            </a:solidFill>
          </a:ln>
        </p:spPr>
      </p:pic>
      <p:sp>
        <p:nvSpPr>
          <p:cNvPr id="10" name="TextBox 9"/>
          <p:cNvSpPr txBox="1"/>
          <p:nvPr/>
        </p:nvSpPr>
        <p:spPr>
          <a:xfrm>
            <a:off x="8484119" y="3086694"/>
            <a:ext cx="3641892" cy="3354765"/>
          </a:xfrm>
          <a:prstGeom prst="rect">
            <a:avLst/>
          </a:prstGeom>
          <a:solidFill>
            <a:schemeClr val="bg1"/>
          </a:solidFill>
        </p:spPr>
        <p:txBody>
          <a:bodyPr wrap="square" rtlCol="0">
            <a:spAutoFit/>
          </a:bodyPr>
          <a:lstStyle/>
          <a:p>
            <a:pPr algn="ctr"/>
            <a:r>
              <a:rPr lang="en-US" sz="3200" b="1" dirty="0">
                <a:ea typeface="Open Sans Light" panose="020B0604020202020204" charset="0"/>
                <a:cs typeface="Open Sans Light" panose="020B0604020202020204" charset="0"/>
              </a:rPr>
              <a:t>Brother</a:t>
            </a:r>
          </a:p>
          <a:p>
            <a:endParaRPr lang="en-US" sz="2000" b="1" dirty="0"/>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Says “she made him mad”</a:t>
            </a: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Other aggressive acts</a:t>
            </a: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Angry</a:t>
            </a:r>
          </a:p>
          <a:p>
            <a:pPr marL="342900" indent="-342900">
              <a:buFont typeface="Arial" panose="020B0604020202020204" pitchFamily="34" charset="0"/>
              <a:buChar char="•"/>
            </a:pPr>
            <a:r>
              <a:rPr lang="en-US" sz="2000" b="1" dirty="0">
                <a:ea typeface="Open Sans Light" panose="020B0604020202020204" charset="0"/>
                <a:cs typeface="Open Sans Light" panose="020B0604020202020204" charset="0"/>
              </a:rPr>
              <a:t>Impulsive</a:t>
            </a:r>
          </a:p>
          <a:p>
            <a:endParaRPr lang="en-US" sz="2000" b="1" dirty="0">
              <a:ea typeface="Open Sans Light" panose="020B0604020202020204" charset="0"/>
              <a:cs typeface="Open Sans Light" panose="020B0604020202020204" charset="0"/>
            </a:endParaRPr>
          </a:p>
          <a:p>
            <a:endParaRPr lang="en-US" sz="2000" b="1" dirty="0">
              <a:ea typeface="Open Sans Light" panose="020B0604020202020204" charset="0"/>
              <a:cs typeface="Open Sans Light" panose="020B0604020202020204" charset="0"/>
            </a:endParaRPr>
          </a:p>
          <a:p>
            <a:r>
              <a:rPr lang="en-US" sz="2000" b="1" dirty="0">
                <a:ea typeface="Open Sans Light" panose="020B0604020202020204" charset="0"/>
                <a:cs typeface="Open Sans Light" panose="020B0604020202020204" charset="0"/>
              </a:rPr>
              <a:t>What’s causing his behavior?</a:t>
            </a:r>
          </a:p>
          <a:p>
            <a:r>
              <a:rPr lang="en-US" sz="2000" b="1" dirty="0">
                <a:ea typeface="Open Sans Light" panose="020B0604020202020204" charset="0"/>
                <a:cs typeface="Open Sans Light" panose="020B0604020202020204" charset="0"/>
              </a:rPr>
              <a:t>What do you do?</a:t>
            </a:r>
          </a:p>
        </p:txBody>
      </p:sp>
    </p:spTree>
    <p:extLst>
      <p:ext uri="{BB962C8B-B14F-4D97-AF65-F5344CB8AC3E}">
        <p14:creationId xmlns:p14="http://schemas.microsoft.com/office/powerpoint/2010/main" val="942557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pic>
        <p:nvPicPr>
          <p:cNvPr id="1181" name="Google Shape;1181;p1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6933"/>
            <a:ext cx="12192000" cy="6874933"/>
          </a:xfrm>
          <a:prstGeom prst="rect">
            <a:avLst/>
          </a:prstGeom>
          <a:noFill/>
          <a:ln>
            <a:noFill/>
          </a:ln>
        </p:spPr>
      </p:pic>
      <p:sp>
        <p:nvSpPr>
          <p:cNvPr id="1182" name="Google Shape;1182;p153"/>
          <p:cNvSpPr/>
          <p:nvPr/>
        </p:nvSpPr>
        <p:spPr>
          <a:xfrm>
            <a:off x="-40822" y="237234"/>
            <a:ext cx="11748408" cy="1124324"/>
          </a:xfrm>
          <a:prstGeom prst="rect">
            <a:avLst/>
          </a:prstGeom>
          <a:solidFill>
            <a:srgbClr val="1D5EA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1E5595"/>
              </a:solidFill>
              <a:latin typeface="Arial"/>
              <a:ea typeface="Arial"/>
              <a:cs typeface="Arial"/>
              <a:sym typeface="Arial"/>
            </a:endParaRPr>
          </a:p>
        </p:txBody>
      </p:sp>
      <p:sp>
        <p:nvSpPr>
          <p:cNvPr id="1183" name="Google Shape;1183;p153"/>
          <p:cNvSpPr txBox="1"/>
          <p:nvPr/>
        </p:nvSpPr>
        <p:spPr>
          <a:xfrm>
            <a:off x="-40822" y="478400"/>
            <a:ext cx="1162322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a:solidFill>
                  <a:srgbClr val="FFFFFF"/>
                </a:solidFill>
                <a:latin typeface="Calibri"/>
                <a:ea typeface="Calibri"/>
                <a:cs typeface="Calibri"/>
                <a:sym typeface="Calibri"/>
              </a:rPr>
              <a:t> Webinar Series with Dept. Children’s Services</a:t>
            </a:r>
            <a:endParaRPr b="1" dirty="0"/>
          </a:p>
        </p:txBody>
      </p:sp>
      <p:pic>
        <p:nvPicPr>
          <p:cNvPr id="1184" name="Google Shape;1184;p153"/>
          <p:cNvPicPr preferRelativeResize="0"/>
          <p:nvPr/>
        </p:nvPicPr>
        <p:blipFill rotWithShape="1">
          <a:blip r:embed="rId4">
            <a:alphaModFix/>
          </a:blip>
          <a:srcRect l="29861" t="28977" r="12701" b="23703"/>
          <a:stretch/>
        </p:blipFill>
        <p:spPr>
          <a:xfrm>
            <a:off x="4390390" y="2500593"/>
            <a:ext cx="7317196" cy="3248566"/>
          </a:xfrm>
          <a:prstGeom prst="rect">
            <a:avLst/>
          </a:prstGeom>
          <a:noFill/>
          <a:ln w="12700"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pic>
      <p:sp>
        <p:nvSpPr>
          <p:cNvPr id="1185" name="Google Shape;1185;p153"/>
          <p:cNvSpPr txBox="1"/>
          <p:nvPr/>
        </p:nvSpPr>
        <p:spPr>
          <a:xfrm>
            <a:off x="525961" y="1624937"/>
            <a:ext cx="3380015" cy="3416279"/>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FF0000"/>
                </a:solidFill>
                <a:latin typeface="Calibri"/>
                <a:ea typeface="Calibri"/>
                <a:cs typeface="Calibri"/>
                <a:sym typeface="Calibri"/>
              </a:rPr>
              <a:t>2020</a:t>
            </a:r>
            <a:r>
              <a:rPr lang="en-US" sz="2400" b="1" i="0" u="none" strike="noStrike" cap="none" dirty="0">
                <a:solidFill>
                  <a:srgbClr val="000000"/>
                </a:solidFill>
                <a:latin typeface="Calibri"/>
                <a:ea typeface="Calibri"/>
                <a:cs typeface="Calibri"/>
                <a:sym typeface="Calibri"/>
              </a:rPr>
              <a:t> Webinars:</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June 23 </a:t>
            </a:r>
            <a:r>
              <a:rPr lang="en-US" sz="2400" b="0" i="0" u="none" strike="noStrike" cap="none" dirty="0">
                <a:solidFill>
                  <a:srgbClr val="000000"/>
                </a:solidFill>
                <a:latin typeface="Calibri"/>
                <a:ea typeface="Calibri"/>
                <a:cs typeface="Calibri"/>
                <a:sym typeface="Calibri"/>
              </a:rPr>
              <a:t>10-11:30 CST</a:t>
            </a:r>
            <a:r>
              <a:rPr lang="en-US" sz="2400" b="1" i="0" u="none" strike="noStrike" cap="none" dirty="0">
                <a:solidFill>
                  <a:srgbClr val="000000"/>
                </a:solidFill>
                <a:latin typeface="Calibri"/>
                <a:ea typeface="Calibri"/>
                <a:cs typeface="Calibri"/>
                <a:sym typeface="Calibri"/>
              </a:rPr>
              <a:t>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11-12:30 EST</a:t>
            </a:r>
            <a:endParaRPr dirty="0"/>
          </a:p>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Behavior/Psychosocial</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July 21 </a:t>
            </a:r>
            <a:r>
              <a:rPr lang="en-US" sz="2400" b="0" i="0" u="none" strike="noStrike" cap="none" dirty="0">
                <a:solidFill>
                  <a:srgbClr val="000000"/>
                </a:solidFill>
                <a:latin typeface="Calibri"/>
                <a:ea typeface="Calibri"/>
                <a:cs typeface="Calibri"/>
                <a:sym typeface="Calibri"/>
              </a:rPr>
              <a:t>10-11:30 CST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11-12:30 EST</a:t>
            </a:r>
            <a:endParaRPr dirty="0"/>
          </a:p>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Brain Health</a:t>
            </a:r>
            <a:endParaRPr sz="2400" b="1" i="0" u="none" strike="noStrike" cap="none" dirty="0">
              <a:solidFill>
                <a:srgbClr val="000000"/>
              </a:solidFill>
              <a:latin typeface="Calibri"/>
              <a:ea typeface="Calibri"/>
              <a:cs typeface="Calibri"/>
              <a:sym typeface="Calibri"/>
            </a:endParaRPr>
          </a:p>
        </p:txBody>
      </p:sp>
      <p:sp>
        <p:nvSpPr>
          <p:cNvPr id="1186" name="Google Shape;1186;p153"/>
          <p:cNvSpPr/>
          <p:nvPr/>
        </p:nvSpPr>
        <p:spPr>
          <a:xfrm>
            <a:off x="5380496" y="1955989"/>
            <a:ext cx="50129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For DCS Staff, Foster Parents and entire community</a:t>
            </a:r>
            <a:endParaRPr b="1" dirty="0"/>
          </a:p>
        </p:txBody>
      </p:sp>
      <p:sp>
        <p:nvSpPr>
          <p:cNvPr id="2" name="TextBox 1"/>
          <p:cNvSpPr txBox="1"/>
          <p:nvPr/>
        </p:nvSpPr>
        <p:spPr>
          <a:xfrm>
            <a:off x="4065669" y="6152570"/>
            <a:ext cx="8179562" cy="461665"/>
          </a:xfrm>
          <a:prstGeom prst="rect">
            <a:avLst/>
          </a:prstGeom>
          <a:noFill/>
        </p:spPr>
        <p:txBody>
          <a:bodyPr wrap="square" rtlCol="0">
            <a:spAutoFit/>
          </a:bodyPr>
          <a:lstStyle/>
          <a:p>
            <a:r>
              <a:rPr lang="en-US" sz="2400" dirty="0">
                <a:solidFill>
                  <a:srgbClr val="FF0000"/>
                </a:solidFill>
              </a:rPr>
              <a:t>***</a:t>
            </a:r>
            <a:r>
              <a:rPr lang="en-US" sz="2400" dirty="0"/>
              <a:t> More web-based training available </a:t>
            </a:r>
            <a:r>
              <a:rPr lang="en-US" sz="2400" u="sng" dirty="0">
                <a:hlinkClick r:id="rId5"/>
              </a:rPr>
              <a:t>https://bit.ly/2W5GCIK</a:t>
            </a:r>
            <a:r>
              <a:rPr lang="en-US" sz="2400" dirty="0"/>
              <a:t> </a:t>
            </a:r>
          </a:p>
        </p:txBody>
      </p:sp>
    </p:spTree>
    <p:extLst>
      <p:ext uri="{BB962C8B-B14F-4D97-AF65-F5344CB8AC3E}">
        <p14:creationId xmlns:p14="http://schemas.microsoft.com/office/powerpoint/2010/main" val="44419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9481"/>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442995"/>
            <a:ext cx="7259782"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rPr>
              <a:t>Understanding Cognition</a:t>
            </a:r>
          </a:p>
        </p:txBody>
      </p:sp>
      <p:sp>
        <p:nvSpPr>
          <p:cNvPr id="2" name="TextBox 1"/>
          <p:cNvSpPr txBox="1"/>
          <p:nvPr/>
        </p:nvSpPr>
        <p:spPr>
          <a:xfrm>
            <a:off x="1079500" y="1810327"/>
            <a:ext cx="5566396" cy="4585871"/>
          </a:xfrm>
          <a:prstGeom prst="rect">
            <a:avLst/>
          </a:prstGeom>
          <a:solidFill>
            <a:schemeClr val="bg1"/>
          </a:solidFill>
        </p:spPr>
        <p:txBody>
          <a:bodyPr wrap="none" rtlCol="0">
            <a:spAutoFit/>
          </a:bodyPr>
          <a:lstStyle/>
          <a:p>
            <a:r>
              <a:rPr lang="en-US" sz="2800" b="1" dirty="0">
                <a:ea typeface="Open Sans Light" panose="020B0306030504020204" pitchFamily="34" charset="0"/>
                <a:cs typeface="Open Sans Light" panose="020B0306030504020204" pitchFamily="34" charset="0"/>
              </a:rPr>
              <a:t>Attention – not a unitary skill</a:t>
            </a:r>
          </a:p>
          <a:p>
            <a:pPr marL="800100" lvl="1" indent="-342900">
              <a:buBlip>
                <a:blip r:embed="rId3"/>
              </a:buBlip>
            </a:pPr>
            <a:r>
              <a:rPr lang="en-US" sz="2400" b="1" dirty="0">
                <a:ea typeface="Open Sans Light" panose="020B0306030504020204" pitchFamily="34" charset="0"/>
                <a:cs typeface="Open Sans Light" panose="020B0306030504020204" pitchFamily="34" charset="0"/>
              </a:rPr>
              <a:t>	Visual</a:t>
            </a:r>
          </a:p>
          <a:p>
            <a:pPr marL="800100" lvl="1" indent="-342900">
              <a:buBlip>
                <a:blip r:embed="rId3"/>
              </a:buBlip>
            </a:pPr>
            <a:r>
              <a:rPr lang="en-US" sz="2400" b="1" dirty="0">
                <a:ea typeface="Open Sans Light" panose="020B0306030504020204" pitchFamily="34" charset="0"/>
                <a:cs typeface="Open Sans Light" panose="020B0306030504020204" pitchFamily="34" charset="0"/>
              </a:rPr>
              <a:t>	Verbal</a:t>
            </a:r>
          </a:p>
          <a:p>
            <a:pPr marL="800100" lvl="1" indent="-342900">
              <a:buBlip>
                <a:blip r:embed="rId3"/>
              </a:buBlip>
            </a:pPr>
            <a:r>
              <a:rPr lang="en-US" sz="2400" b="1" dirty="0">
                <a:ea typeface="Open Sans Light" panose="020B0306030504020204" pitchFamily="34" charset="0"/>
                <a:cs typeface="Open Sans Light" panose="020B0306030504020204" pitchFamily="34" charset="0"/>
              </a:rPr>
              <a:t>	Task-specific</a:t>
            </a:r>
          </a:p>
          <a:p>
            <a:pPr lvl="1"/>
            <a:endParaRPr lang="en-US" sz="2400" b="1" dirty="0">
              <a:ea typeface="Open Sans Light" panose="020B0306030504020204" pitchFamily="34" charset="0"/>
              <a:cs typeface="Open Sans Light" panose="020B0306030504020204" pitchFamily="34" charset="0"/>
            </a:endParaRPr>
          </a:p>
          <a:p>
            <a:pPr marL="800100" lvl="1" indent="-342900">
              <a:buBlip>
                <a:blip r:embed="rId3"/>
              </a:buBlip>
            </a:pPr>
            <a:r>
              <a:rPr lang="en-US" sz="2400" b="1" dirty="0">
                <a:ea typeface="Open Sans Light" panose="020B0306030504020204" pitchFamily="34" charset="0"/>
                <a:cs typeface="Open Sans Light" panose="020B0306030504020204" pitchFamily="34" charset="0"/>
              </a:rPr>
              <a:t>	How long (duration)</a:t>
            </a:r>
          </a:p>
          <a:p>
            <a:pPr marL="800100" lvl="1" indent="-342900">
              <a:buBlip>
                <a:blip r:embed="rId3"/>
              </a:buBlip>
            </a:pPr>
            <a:r>
              <a:rPr lang="en-US" sz="2400" b="1" dirty="0">
                <a:ea typeface="Open Sans Light" panose="020B0306030504020204" pitchFamily="34" charset="0"/>
                <a:cs typeface="Open Sans Light" panose="020B0306030504020204" pitchFamily="34" charset="0"/>
              </a:rPr>
              <a:t>	How much (density)</a:t>
            </a:r>
          </a:p>
          <a:p>
            <a:pPr marL="800100" lvl="1" indent="-342900">
              <a:buBlip>
                <a:blip r:embed="rId3"/>
              </a:buBlip>
            </a:pPr>
            <a:r>
              <a:rPr lang="en-US" sz="2400" b="1" dirty="0">
                <a:ea typeface="Open Sans Light" panose="020B0306030504020204" pitchFamily="34" charset="0"/>
                <a:cs typeface="Open Sans Light" panose="020B0306030504020204" pitchFamily="34" charset="0"/>
              </a:rPr>
              <a:t>	How hard (complexity)</a:t>
            </a:r>
          </a:p>
          <a:p>
            <a:pPr marL="342900" indent="-342900">
              <a:buBlip>
                <a:blip r:embed="rId3"/>
              </a:buBlip>
            </a:pPr>
            <a:endParaRPr lang="en-US" sz="2400" b="1" dirty="0">
              <a:ea typeface="Open Sans Light" panose="020B0306030504020204" pitchFamily="34" charset="0"/>
              <a:cs typeface="Open Sans Light" panose="020B0306030504020204" pitchFamily="34" charset="0"/>
            </a:endParaRPr>
          </a:p>
          <a:p>
            <a:pPr marL="800100" lvl="1" indent="-342900">
              <a:buBlip>
                <a:blip r:embed="rId3"/>
              </a:buBlip>
            </a:pPr>
            <a:r>
              <a:rPr lang="en-US" sz="2400" b="1" dirty="0">
                <a:ea typeface="Open Sans Light" panose="020B0306030504020204" pitchFamily="34" charset="0"/>
                <a:cs typeface="Open Sans Light" panose="020B0306030504020204" pitchFamily="34" charset="0"/>
              </a:rPr>
              <a:t>	What environment</a:t>
            </a:r>
          </a:p>
          <a:p>
            <a:pPr marL="1714500" lvl="3" indent="-342900">
              <a:buFont typeface="Arial" panose="020B0604020202020204" pitchFamily="34" charset="0"/>
              <a:buChar char="•"/>
            </a:pPr>
            <a:r>
              <a:rPr lang="en-US" sz="2400" b="1" dirty="0">
                <a:ea typeface="Open Sans Light" panose="020B0306030504020204" pitchFamily="34" charset="0"/>
                <a:cs typeface="Open Sans Light" panose="020B0306030504020204" pitchFamily="34" charset="0"/>
              </a:rPr>
              <a:t>	Distractions/no distractions</a:t>
            </a:r>
          </a:p>
          <a:p>
            <a:pPr marL="1714500" lvl="3" indent="-342900">
              <a:buFont typeface="Arial" panose="020B0604020202020204" pitchFamily="34" charset="0"/>
              <a:buChar char="•"/>
            </a:pPr>
            <a:r>
              <a:rPr lang="en-US" sz="2400" b="1" dirty="0">
                <a:ea typeface="Open Sans Light" panose="020B0306030504020204" pitchFamily="34" charset="0"/>
                <a:cs typeface="Open Sans Light" panose="020B0306030504020204" pitchFamily="34" charset="0"/>
              </a:rPr>
              <a:t>	What type of distraction</a:t>
            </a:r>
          </a:p>
        </p:txBody>
      </p:sp>
      <p:sp>
        <p:nvSpPr>
          <p:cNvPr id="4" name="TextBox 3"/>
          <p:cNvSpPr txBox="1"/>
          <p:nvPr/>
        </p:nvSpPr>
        <p:spPr>
          <a:xfrm>
            <a:off x="7424513" y="2728035"/>
            <a:ext cx="4029054" cy="1938992"/>
          </a:xfrm>
          <a:prstGeom prst="rect">
            <a:avLst/>
          </a:prstGeom>
          <a:solidFill>
            <a:schemeClr val="accent1">
              <a:lumMod val="20000"/>
              <a:lumOff val="80000"/>
            </a:schemeClr>
          </a:solidFill>
          <a:ln>
            <a:solidFill>
              <a:srgbClr val="002060"/>
            </a:solidFill>
          </a:ln>
        </p:spPr>
        <p:txBody>
          <a:bodyPr wrap="square" rtlCol="0">
            <a:spAutoFit/>
          </a:bodyPr>
          <a:lstStyle/>
          <a:p>
            <a:r>
              <a:rPr lang="en-US" sz="2800" b="1" dirty="0">
                <a:ea typeface="Open Sans Light" panose="020B0604020202020204" charset="0"/>
                <a:cs typeface="Open Sans Light" panose="020B0604020202020204" charset="0"/>
              </a:rPr>
              <a:t>Breaking it down:</a:t>
            </a:r>
          </a:p>
          <a:p>
            <a:endParaRPr lang="en-US" sz="600" dirty="0">
              <a:ea typeface="Open Sans Light" panose="020B0604020202020204" charset="0"/>
              <a:cs typeface="Open Sans Light" panose="020B0604020202020204" charset="0"/>
            </a:endParaRPr>
          </a:p>
          <a:p>
            <a:pPr marL="457200" indent="-457200">
              <a:buFont typeface="Arial" panose="020B0604020202020204" pitchFamily="34" charset="0"/>
              <a:buChar char="•"/>
            </a:pPr>
            <a:r>
              <a:rPr lang="en-US" sz="2800" b="1" dirty="0">
                <a:ea typeface="Open Sans Light" panose="020B0604020202020204" charset="0"/>
                <a:cs typeface="Open Sans Light" panose="020B0604020202020204" charset="0"/>
              </a:rPr>
              <a:t>Sustained Attention</a:t>
            </a:r>
          </a:p>
          <a:p>
            <a:pPr marL="457200" indent="-457200">
              <a:buFont typeface="Arial" panose="020B0604020202020204" pitchFamily="34" charset="0"/>
              <a:buChar char="•"/>
            </a:pPr>
            <a:r>
              <a:rPr lang="en-US" sz="2800" b="1" dirty="0">
                <a:ea typeface="Open Sans Light" panose="020B0604020202020204" charset="0"/>
                <a:cs typeface="Open Sans Light" panose="020B0604020202020204" charset="0"/>
              </a:rPr>
              <a:t>Divided Attention</a:t>
            </a:r>
          </a:p>
          <a:p>
            <a:pPr marL="457200" indent="-457200">
              <a:buFont typeface="Arial" panose="020B0604020202020204" pitchFamily="34" charset="0"/>
              <a:buChar char="•"/>
            </a:pPr>
            <a:r>
              <a:rPr lang="en-US" sz="2800" b="1" dirty="0">
                <a:ea typeface="Open Sans Light" panose="020B0604020202020204" charset="0"/>
                <a:cs typeface="Open Sans Light" panose="020B0604020202020204" charset="0"/>
              </a:rPr>
              <a:t>Alternating Attention</a:t>
            </a:r>
          </a:p>
        </p:txBody>
      </p:sp>
    </p:spTree>
    <p:extLst>
      <p:ext uri="{BB962C8B-B14F-4D97-AF65-F5344CB8AC3E}">
        <p14:creationId xmlns:p14="http://schemas.microsoft.com/office/powerpoint/2010/main" val="104795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AA0BE6F-1913-4149-8AB7-55C004DEDC05}"/>
              </a:ext>
            </a:extLst>
          </p:cNvPr>
          <p:cNvSpPr/>
          <p:nvPr/>
        </p:nvSpPr>
        <p:spPr>
          <a:xfrm>
            <a:off x="0" y="438770"/>
            <a:ext cx="8124497"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noProof="0" dirty="0">
                <a:solidFill>
                  <a:schemeClr val="bg1"/>
                </a:solidFill>
                <a:ea typeface="Open Sans Light" panose="020B0604020202020204" charset="0"/>
                <a:cs typeface="Open Sans Light" panose="020B0604020202020204" charset="0"/>
              </a:rPr>
              <a:t>Special Case of ADHD &amp; TBI</a:t>
            </a:r>
            <a:endParaRPr kumimoji="0" lang="en-US" sz="4400" b="1" i="0" u="none" strike="noStrike" kern="1200" cap="none" spc="0" normalizeH="0" baseline="0" noProof="0" dirty="0">
              <a:ln>
                <a:noFill/>
              </a:ln>
              <a:solidFill>
                <a:schemeClr val="bg1"/>
              </a:solidFill>
              <a:effectLst/>
              <a:uLnTx/>
              <a:uFillTx/>
              <a:ea typeface="Open Sans Light" panose="020B0604020202020204" charset="0"/>
              <a:cs typeface="Open Sans Light" panose="020B0604020202020204" charset="0"/>
            </a:endParaRPr>
          </a:p>
        </p:txBody>
      </p:sp>
      <p:sp>
        <p:nvSpPr>
          <p:cNvPr id="2" name="TextBox 1"/>
          <p:cNvSpPr txBox="1"/>
          <p:nvPr/>
        </p:nvSpPr>
        <p:spPr>
          <a:xfrm>
            <a:off x="659606" y="2411335"/>
            <a:ext cx="184731" cy="1384995"/>
          </a:xfrm>
          <a:prstGeom prst="rect">
            <a:avLst/>
          </a:prstGeom>
          <a:noFill/>
        </p:spPr>
        <p:txBody>
          <a:bodyPr wrap="none" rtlCol="0">
            <a:spAutoFit/>
          </a:bodyPr>
          <a:lstStyle/>
          <a:p>
            <a:endParaRPr lang="en-US" sz="2800" dirty="0"/>
          </a:p>
          <a:p>
            <a:endParaRPr lang="en-US" sz="2800" dirty="0"/>
          </a:p>
          <a:p>
            <a:endParaRPr lang="en-US" sz="2800" dirty="0"/>
          </a:p>
        </p:txBody>
      </p:sp>
      <p:sp>
        <p:nvSpPr>
          <p:cNvPr id="4" name="TextBox 3"/>
          <p:cNvSpPr txBox="1"/>
          <p:nvPr/>
        </p:nvSpPr>
        <p:spPr>
          <a:xfrm>
            <a:off x="405798" y="1788615"/>
            <a:ext cx="10119132" cy="1231106"/>
          </a:xfrm>
          <a:prstGeom prst="rect">
            <a:avLst/>
          </a:prstGeom>
          <a:solidFill>
            <a:schemeClr val="bg1"/>
          </a:solidFill>
        </p:spPr>
        <p:txBody>
          <a:bodyPr wrap="square" rtlCol="0">
            <a:spAutoFit/>
          </a:bodyPr>
          <a:lstStyle/>
          <a:p>
            <a:r>
              <a:rPr lang="en-US" sz="2800" b="1" dirty="0">
                <a:ea typeface="Open Sans Light" panose="020B0604020202020204" charset="0"/>
                <a:cs typeface="Open Sans Light" panose="020B0604020202020204" charset="0"/>
              </a:rPr>
              <a:t>Children with TBI and attention problems are often referred for treatment of the ADHD problem.</a:t>
            </a:r>
          </a:p>
          <a:p>
            <a:endParaRPr lang="en-US" dirty="0"/>
          </a:p>
        </p:txBody>
      </p:sp>
      <p:pic>
        <p:nvPicPr>
          <p:cNvPr id="5" name="Picture 4"/>
          <p:cNvPicPr>
            <a:picLocks noChangeAspect="1"/>
          </p:cNvPicPr>
          <p:nvPr/>
        </p:nvPicPr>
        <p:blipFill>
          <a:blip r:embed="rId5"/>
          <a:stretch>
            <a:fillRect/>
          </a:stretch>
        </p:blipFill>
        <p:spPr>
          <a:xfrm>
            <a:off x="5764024" y="2953128"/>
            <a:ext cx="5594441" cy="3474038"/>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p:cNvSpPr txBox="1"/>
          <p:nvPr/>
        </p:nvSpPr>
        <p:spPr>
          <a:xfrm>
            <a:off x="6482812" y="4992271"/>
            <a:ext cx="1340432" cy="646331"/>
          </a:xfrm>
          <a:prstGeom prst="rect">
            <a:avLst/>
          </a:prstGeom>
          <a:noFill/>
        </p:spPr>
        <p:txBody>
          <a:bodyPr wrap="none" rtlCol="0">
            <a:spAutoFit/>
          </a:bodyPr>
          <a:lstStyle/>
          <a:p>
            <a:r>
              <a:rPr lang="en-US" sz="3600" b="1" dirty="0"/>
              <a:t>ADHD</a:t>
            </a:r>
          </a:p>
        </p:txBody>
      </p:sp>
      <p:sp>
        <p:nvSpPr>
          <p:cNvPr id="8" name="TextBox 7"/>
          <p:cNvSpPr txBox="1"/>
          <p:nvPr/>
        </p:nvSpPr>
        <p:spPr>
          <a:xfrm>
            <a:off x="405797" y="3864320"/>
            <a:ext cx="3845691" cy="954107"/>
          </a:xfrm>
          <a:prstGeom prst="rect">
            <a:avLst/>
          </a:prstGeom>
          <a:solidFill>
            <a:schemeClr val="bg1"/>
          </a:solidFill>
        </p:spPr>
        <p:txBody>
          <a:bodyPr wrap="square" rtlCol="0">
            <a:spAutoFit/>
          </a:bodyPr>
          <a:lstStyle/>
          <a:p>
            <a:pPr lvl="0"/>
            <a:r>
              <a:rPr lang="en-US" sz="2800" b="1" dirty="0">
                <a:solidFill>
                  <a:prstClr val="black"/>
                </a:solidFill>
                <a:ea typeface="Open Sans Light" panose="020B0604020202020204" charset="0"/>
                <a:cs typeface="Open Sans Light" panose="020B0604020202020204" charset="0"/>
              </a:rPr>
              <a:t>That’s fine, but need to look at whole picture.</a:t>
            </a:r>
          </a:p>
        </p:txBody>
      </p:sp>
      <p:sp>
        <p:nvSpPr>
          <p:cNvPr id="11" name="TextBox 10"/>
          <p:cNvSpPr txBox="1"/>
          <p:nvPr/>
        </p:nvSpPr>
        <p:spPr>
          <a:xfrm>
            <a:off x="7153028" y="3277676"/>
            <a:ext cx="3835688" cy="1569660"/>
          </a:xfrm>
          <a:prstGeom prst="rect">
            <a:avLst/>
          </a:prstGeom>
          <a:noFill/>
        </p:spPr>
        <p:txBody>
          <a:bodyPr wrap="square" rtlCol="0">
            <a:spAutoFit/>
          </a:bodyPr>
          <a:lstStyle/>
          <a:p>
            <a:r>
              <a:rPr lang="en-US" sz="3200" b="1" dirty="0"/>
              <a:t>Cognitive Problems 		Following 			TBI</a:t>
            </a:r>
          </a:p>
        </p:txBody>
      </p:sp>
    </p:spTree>
    <p:extLst>
      <p:ext uri="{BB962C8B-B14F-4D97-AF65-F5344CB8AC3E}">
        <p14:creationId xmlns:p14="http://schemas.microsoft.com/office/powerpoint/2010/main" val="380186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5BD3A-EA58-DF44-860C-DBDE968AB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33"/>
            <a:ext cx="12192000" cy="6874933"/>
          </a:xfrm>
          <a:prstGeom prst="rect">
            <a:avLst/>
          </a:prstGeom>
        </p:spPr>
      </p:pic>
      <p:sp>
        <p:nvSpPr>
          <p:cNvPr id="9" name="TextBox 8"/>
          <p:cNvSpPr txBox="1"/>
          <p:nvPr/>
        </p:nvSpPr>
        <p:spPr>
          <a:xfrm>
            <a:off x="2639505" y="2658359"/>
            <a:ext cx="473206" cy="369332"/>
          </a:xfrm>
          <a:prstGeom prst="rect">
            <a:avLst/>
          </a:prstGeom>
          <a:noFill/>
        </p:spPr>
        <p:txBody>
          <a:bodyPr wrap="none" rtlCol="0">
            <a:spAutoFit/>
          </a:bodyPr>
          <a:lstStyle/>
          <a:p>
            <a:pPr marL="285750" indent="-285750">
              <a:buFontTx/>
              <a:buBlip>
                <a:blip r:embed="rId4"/>
              </a:buBlip>
              <a:defRPr/>
            </a:pPr>
            <a:endParaRPr lang="en-US" dirty="0">
              <a:solidFill>
                <a:prstClr val="black"/>
              </a:solidFill>
            </a:endParaRPr>
          </a:p>
        </p:txBody>
      </p:sp>
      <p:sp>
        <p:nvSpPr>
          <p:cNvPr id="6" name="Rectangle 5">
            <a:extLst>
              <a:ext uri="{FF2B5EF4-FFF2-40B4-BE49-F238E27FC236}">
                <a16:creationId xmlns:a16="http://schemas.microsoft.com/office/drawing/2014/main" id="{9AA0BE6F-1913-4149-8AB7-55C004DEDC05}"/>
              </a:ext>
            </a:extLst>
          </p:cNvPr>
          <p:cNvSpPr/>
          <p:nvPr/>
        </p:nvSpPr>
        <p:spPr>
          <a:xfrm>
            <a:off x="1" y="117336"/>
            <a:ext cx="3592286" cy="1005657"/>
          </a:xfrm>
          <a:prstGeom prst="rect">
            <a:avLst/>
          </a:prstGeom>
          <a:solidFill>
            <a:srgbClr val="1D5E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dirty="0">
                <a:solidFill>
                  <a:prstClr val="white"/>
                </a:solidFill>
                <a:ea typeface="Open Sans Light" panose="020B0604020202020204" charset="0"/>
                <a:cs typeface="Open Sans Light" panose="020B0604020202020204" charset="0"/>
              </a:rPr>
              <a:t>Memory</a:t>
            </a:r>
          </a:p>
        </p:txBody>
      </p:sp>
      <p:sp>
        <p:nvSpPr>
          <p:cNvPr id="2" name="TextBox 1"/>
          <p:cNvSpPr txBox="1"/>
          <p:nvPr/>
        </p:nvSpPr>
        <p:spPr>
          <a:xfrm>
            <a:off x="373191" y="1536654"/>
            <a:ext cx="2886239" cy="1200329"/>
          </a:xfrm>
          <a:prstGeom prst="rect">
            <a:avLst/>
          </a:prstGeom>
          <a:solidFill>
            <a:schemeClr val="bg1"/>
          </a:solidFill>
        </p:spPr>
        <p:txBody>
          <a:bodyPr wrap="none" rtlCol="0">
            <a:spAutoFit/>
          </a:bodyPr>
          <a:lstStyle/>
          <a:p>
            <a:pPr marL="457200" indent="-457200">
              <a:buFont typeface="Wingdings" panose="05000000000000000000" pitchFamily="2" charset="2"/>
              <a:buChar char="Ø"/>
            </a:pPr>
            <a:r>
              <a:rPr lang="en-US" sz="2400" b="1" dirty="0">
                <a:solidFill>
                  <a:prstClr val="black"/>
                </a:solidFill>
                <a:ea typeface="Open Sans Light" panose="020B0604020202020204" charset="0"/>
                <a:cs typeface="Open Sans Light" panose="020B0604020202020204" charset="0"/>
              </a:rPr>
              <a:t>Short-term</a:t>
            </a:r>
          </a:p>
          <a:p>
            <a:pPr marL="457200" indent="-457200">
              <a:buFont typeface="Wingdings" panose="05000000000000000000" pitchFamily="2" charset="2"/>
              <a:buChar char="Ø"/>
            </a:pPr>
            <a:r>
              <a:rPr lang="en-US" sz="2400" b="1" dirty="0">
                <a:solidFill>
                  <a:prstClr val="black"/>
                </a:solidFill>
                <a:ea typeface="Open Sans Light" panose="020B0604020202020204" charset="0"/>
                <a:cs typeface="Open Sans Light" panose="020B0604020202020204" charset="0"/>
              </a:rPr>
              <a:t>Long-term</a:t>
            </a:r>
          </a:p>
          <a:p>
            <a:pPr marL="457200" indent="-457200">
              <a:buFont typeface="Wingdings" panose="05000000000000000000" pitchFamily="2" charset="2"/>
              <a:buChar char="Ø"/>
            </a:pPr>
            <a:r>
              <a:rPr lang="en-US" sz="2400" b="1" dirty="0">
                <a:solidFill>
                  <a:prstClr val="black"/>
                </a:solidFill>
                <a:ea typeface="Open Sans Light" panose="020B0604020202020204" charset="0"/>
                <a:cs typeface="Open Sans Light" panose="020B0604020202020204" charset="0"/>
              </a:rPr>
              <a:t>Working Memory</a:t>
            </a:r>
          </a:p>
        </p:txBody>
      </p:sp>
      <p:sp>
        <p:nvSpPr>
          <p:cNvPr id="4" name="TextBox 3"/>
          <p:cNvSpPr txBox="1"/>
          <p:nvPr/>
        </p:nvSpPr>
        <p:spPr>
          <a:xfrm>
            <a:off x="373191" y="3498962"/>
            <a:ext cx="2084545" cy="1569660"/>
          </a:xfrm>
          <a:prstGeom prst="rect">
            <a:avLst/>
          </a:prstGeom>
          <a:solidFill>
            <a:schemeClr val="bg1"/>
          </a:solidFill>
        </p:spPr>
        <p:txBody>
          <a:bodyPr wrap="none" rtlCol="0">
            <a:spAutoFit/>
          </a:bodyPr>
          <a:lstStyle/>
          <a:p>
            <a:pPr marL="457200" indent="-457200">
              <a:buFont typeface="Wingdings" panose="05000000000000000000" pitchFamily="2" charset="2"/>
              <a:buChar char="Ø"/>
            </a:pPr>
            <a:r>
              <a:rPr lang="en-US" sz="2400" b="1" dirty="0">
                <a:solidFill>
                  <a:prstClr val="black"/>
                </a:solidFill>
                <a:ea typeface="Open Sans Light" panose="020B0604020202020204" charset="0"/>
                <a:cs typeface="Open Sans Light" panose="020B0604020202020204" charset="0"/>
              </a:rPr>
              <a:t>Episodic</a:t>
            </a:r>
          </a:p>
          <a:p>
            <a:pPr marL="457200" indent="-457200">
              <a:buFont typeface="Wingdings" panose="05000000000000000000" pitchFamily="2" charset="2"/>
              <a:buChar char="Ø"/>
            </a:pPr>
            <a:r>
              <a:rPr lang="en-US" sz="2400" b="1" dirty="0">
                <a:solidFill>
                  <a:prstClr val="black"/>
                </a:solidFill>
                <a:ea typeface="Open Sans Light" panose="020B0604020202020204" charset="0"/>
                <a:cs typeface="Open Sans Light" panose="020B0604020202020204" charset="0"/>
              </a:rPr>
              <a:t>Procedural</a:t>
            </a:r>
          </a:p>
          <a:p>
            <a:pPr marL="457200" indent="-457200">
              <a:buFont typeface="Wingdings" panose="05000000000000000000" pitchFamily="2" charset="2"/>
              <a:buChar char="Ø"/>
            </a:pPr>
            <a:r>
              <a:rPr lang="en-US" sz="2400" b="1" dirty="0">
                <a:solidFill>
                  <a:prstClr val="black"/>
                </a:solidFill>
                <a:ea typeface="Open Sans Light" panose="020B0604020202020204" charset="0"/>
                <a:cs typeface="Open Sans Light" panose="020B0604020202020204" charset="0"/>
              </a:rPr>
              <a:t>Declarative</a:t>
            </a:r>
          </a:p>
          <a:p>
            <a:pPr marL="457200" indent="-457200">
              <a:buFont typeface="Wingdings" panose="05000000000000000000" pitchFamily="2" charset="2"/>
              <a:buChar char="Ø"/>
            </a:pPr>
            <a:r>
              <a:rPr lang="en-US" sz="2400" b="1" dirty="0">
                <a:solidFill>
                  <a:prstClr val="black"/>
                </a:solidFill>
                <a:ea typeface="Open Sans Light" panose="020B0604020202020204" charset="0"/>
                <a:cs typeface="Open Sans Light" panose="020B0604020202020204" charset="0"/>
              </a:rPr>
              <a:t>Semantic</a:t>
            </a:r>
          </a:p>
        </p:txBody>
      </p:sp>
      <p:sp>
        <p:nvSpPr>
          <p:cNvPr id="5" name="TextBox 4"/>
          <p:cNvSpPr txBox="1"/>
          <p:nvPr/>
        </p:nvSpPr>
        <p:spPr>
          <a:xfrm>
            <a:off x="334328" y="2948585"/>
            <a:ext cx="2344040" cy="461665"/>
          </a:xfrm>
          <a:prstGeom prst="rect">
            <a:avLst/>
          </a:prstGeom>
          <a:solidFill>
            <a:schemeClr val="bg1"/>
          </a:solidFill>
        </p:spPr>
        <p:txBody>
          <a:bodyPr wrap="none" rtlCol="0">
            <a:spAutoFit/>
          </a:bodyPr>
          <a:lstStyle/>
          <a:p>
            <a:pPr marL="457200" indent="-457200">
              <a:buFont typeface="Wingdings" panose="05000000000000000000" pitchFamily="2" charset="2"/>
              <a:buChar char="Ø"/>
            </a:pPr>
            <a:r>
              <a:rPr lang="en-US" sz="2400" b="1" dirty="0">
                <a:solidFill>
                  <a:prstClr val="black"/>
                </a:solidFill>
                <a:ea typeface="Open Sans Light" panose="020B0604020202020204" charset="0"/>
                <a:cs typeface="Open Sans Light" panose="020B0604020202020204" charset="0"/>
              </a:rPr>
              <a:t>New learning</a:t>
            </a:r>
          </a:p>
        </p:txBody>
      </p:sp>
      <p:sp>
        <p:nvSpPr>
          <p:cNvPr id="7" name="TextBox 6"/>
          <p:cNvSpPr txBox="1"/>
          <p:nvPr/>
        </p:nvSpPr>
        <p:spPr>
          <a:xfrm>
            <a:off x="373191" y="5381331"/>
            <a:ext cx="2520242" cy="830997"/>
          </a:xfrm>
          <a:prstGeom prst="rect">
            <a:avLst/>
          </a:prstGeom>
          <a:solidFill>
            <a:schemeClr val="bg1"/>
          </a:solidFill>
        </p:spPr>
        <p:txBody>
          <a:bodyPr wrap="none" rtlCol="0">
            <a:spAutoFit/>
          </a:bodyPr>
          <a:lstStyle/>
          <a:p>
            <a:pPr marL="342900" indent="-342900">
              <a:buFont typeface="Wingdings" panose="05000000000000000000" pitchFamily="2" charset="2"/>
              <a:buChar char="Ø"/>
            </a:pPr>
            <a:r>
              <a:rPr lang="en-US" sz="2400" b="1" dirty="0">
                <a:solidFill>
                  <a:prstClr val="black"/>
                </a:solidFill>
                <a:ea typeface="Open Sans Light" panose="020B0604020202020204" charset="0"/>
                <a:cs typeface="Open Sans Light" panose="020B0604020202020204" charset="0"/>
              </a:rPr>
              <a:t>Verbal Memory</a:t>
            </a:r>
          </a:p>
          <a:p>
            <a:pPr marL="342900" indent="-342900">
              <a:buFont typeface="Wingdings" panose="05000000000000000000" pitchFamily="2" charset="2"/>
              <a:buChar char="Ø"/>
            </a:pPr>
            <a:r>
              <a:rPr lang="en-US" sz="2400" b="1" dirty="0">
                <a:solidFill>
                  <a:prstClr val="black"/>
                </a:solidFill>
                <a:ea typeface="Open Sans Light" panose="020B0604020202020204" charset="0"/>
                <a:cs typeface="Open Sans Light" panose="020B0604020202020204" charset="0"/>
              </a:rPr>
              <a:t>Visual Memory</a:t>
            </a:r>
          </a:p>
        </p:txBody>
      </p:sp>
      <p:sp>
        <p:nvSpPr>
          <p:cNvPr id="10" name="TextBox 9"/>
          <p:cNvSpPr txBox="1"/>
          <p:nvPr/>
        </p:nvSpPr>
        <p:spPr>
          <a:xfrm>
            <a:off x="4478643" y="2736983"/>
            <a:ext cx="7463424" cy="3785652"/>
          </a:xfrm>
          <a:prstGeom prst="rect">
            <a:avLst/>
          </a:prstGeom>
          <a:solidFill>
            <a:schemeClr val="bg1"/>
          </a:solidFill>
        </p:spPr>
        <p:txBody>
          <a:bodyPr wrap="square" rtlCol="0">
            <a:spAutoFit/>
          </a:bodyPr>
          <a:lstStyle/>
          <a:p>
            <a:pPr marL="457200" indent="-457200">
              <a:buFontTx/>
              <a:buBlip>
                <a:blip r:embed="rId4"/>
              </a:buBlip>
            </a:pPr>
            <a:r>
              <a:rPr lang="en-US" sz="2400" dirty="0">
                <a:solidFill>
                  <a:prstClr val="black"/>
                </a:solidFill>
              </a:rPr>
              <a:t>Write things down</a:t>
            </a:r>
          </a:p>
          <a:p>
            <a:pPr marL="457200" indent="-457200">
              <a:buFontTx/>
              <a:buBlip>
                <a:blip r:embed="rId4"/>
              </a:buBlip>
            </a:pPr>
            <a:r>
              <a:rPr lang="en-US" sz="2400" dirty="0">
                <a:solidFill>
                  <a:prstClr val="black"/>
                </a:solidFill>
              </a:rPr>
              <a:t>Repeat information</a:t>
            </a:r>
          </a:p>
          <a:p>
            <a:pPr marL="457200" indent="-457200">
              <a:buFontTx/>
              <a:buBlip>
                <a:blip r:embed="rId4"/>
              </a:buBlip>
            </a:pPr>
            <a:r>
              <a:rPr lang="en-US" sz="2400" dirty="0">
                <a:solidFill>
                  <a:prstClr val="black"/>
                </a:solidFill>
              </a:rPr>
              <a:t>Use lists, planners, pictures, cue cards, timers</a:t>
            </a:r>
          </a:p>
          <a:p>
            <a:pPr marL="457200" indent="-457200">
              <a:buFontTx/>
              <a:buBlip>
                <a:blip r:embed="rId4"/>
              </a:buBlip>
            </a:pPr>
            <a:r>
              <a:rPr lang="en-US" sz="2400" dirty="0">
                <a:solidFill>
                  <a:prstClr val="black"/>
                </a:solidFill>
              </a:rPr>
              <a:t>Cue where needed</a:t>
            </a:r>
          </a:p>
          <a:p>
            <a:pPr marL="457200" indent="-457200">
              <a:buFontTx/>
              <a:buBlip>
                <a:blip r:embed="rId4"/>
              </a:buBlip>
            </a:pPr>
            <a:r>
              <a:rPr lang="en-US" sz="2400" dirty="0">
                <a:solidFill>
                  <a:prstClr val="black"/>
                </a:solidFill>
              </a:rPr>
              <a:t>Use spaced rehearsal – reviewing the same info several times over time</a:t>
            </a:r>
          </a:p>
          <a:p>
            <a:pPr marL="457200" indent="-457200">
              <a:buFontTx/>
              <a:buBlip>
                <a:blip r:embed="rId4"/>
              </a:buBlip>
            </a:pPr>
            <a:r>
              <a:rPr lang="en-US" sz="2400" dirty="0">
                <a:solidFill>
                  <a:prstClr val="black"/>
                </a:solidFill>
              </a:rPr>
              <a:t>Create procedures and routines</a:t>
            </a:r>
          </a:p>
          <a:p>
            <a:pPr marL="457200" indent="-457200">
              <a:buFontTx/>
              <a:buBlip>
                <a:blip r:embed="rId4"/>
              </a:buBlip>
            </a:pPr>
            <a:r>
              <a:rPr lang="en-US" sz="2400" dirty="0">
                <a:solidFill>
                  <a:prstClr val="black"/>
                </a:solidFill>
              </a:rPr>
              <a:t>Use their strengths – visual or verbal</a:t>
            </a:r>
          </a:p>
          <a:p>
            <a:pPr marL="457200" indent="-457200">
              <a:buFontTx/>
              <a:buBlip>
                <a:blip r:embed="rId4"/>
              </a:buBlip>
            </a:pPr>
            <a:r>
              <a:rPr lang="en-US" sz="2400" dirty="0">
                <a:solidFill>
                  <a:prstClr val="black"/>
                </a:solidFill>
              </a:rPr>
              <a:t>Pause for processing before moving to the next step</a:t>
            </a:r>
          </a:p>
          <a:p>
            <a:pPr marL="457200" indent="-457200">
              <a:buFontTx/>
              <a:buBlip>
                <a:blip r:embed="rId4"/>
              </a:buBlip>
            </a:pPr>
            <a:endParaRPr lang="en-US" sz="2400" dirty="0">
              <a:solidFill>
                <a:prstClr val="black"/>
              </a:solidFill>
            </a:endParaRPr>
          </a:p>
        </p:txBody>
      </p:sp>
      <p:pic>
        <p:nvPicPr>
          <p:cNvPr id="8" name="Picture 7"/>
          <p:cNvPicPr>
            <a:picLocks noChangeAspect="1"/>
          </p:cNvPicPr>
          <p:nvPr/>
        </p:nvPicPr>
        <p:blipFill>
          <a:blip r:embed="rId5"/>
          <a:stretch>
            <a:fillRect/>
          </a:stretch>
        </p:blipFill>
        <p:spPr>
          <a:xfrm>
            <a:off x="7929554" y="368810"/>
            <a:ext cx="3440581" cy="2289549"/>
          </a:xfrm>
          <a:prstGeom prst="rect">
            <a:avLst/>
          </a:prstGeom>
          <a:ln>
            <a:solidFill>
              <a:schemeClr val="tx1"/>
            </a:solidFill>
          </a:ln>
          <a:effectLst>
            <a:outerShdw blurRad="50800" dist="38100" dir="2700000" algn="tl" rotWithShape="0">
              <a:prstClr val="black">
                <a:alpha val="40000"/>
              </a:prstClr>
            </a:outerShdw>
          </a:effectLst>
        </p:spPr>
      </p:pic>
      <p:cxnSp>
        <p:nvCxnSpPr>
          <p:cNvPr id="12" name="Straight Connector 11"/>
          <p:cNvCxnSpPr/>
          <p:nvPr/>
        </p:nvCxnSpPr>
        <p:spPr>
          <a:xfrm flipH="1">
            <a:off x="4200718" y="1304652"/>
            <a:ext cx="27992" cy="47836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030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f93d6b38-4c64-4dd0-811d-c47eb7a93e1b&quot;,&quot;TimeStamp&quot;:&quot;2019-08-16T10:06:28.7758073-05: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2b65d474-d17b-4f9b-ae84-6e54ef0d537c&quot;,&quot;TimeStamp&quot;:&quot;2019-08-20T16:10:07.8066625-05:00&quo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60894</TotalTime>
  <Words>5047</Words>
  <Application>Microsoft Macintosh PowerPoint</Application>
  <PresentationFormat>Widescreen</PresentationFormat>
  <Paragraphs>717</Paragraphs>
  <Slides>60</Slides>
  <Notes>45</Notes>
  <HiddenSlides>1</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60</vt:i4>
      </vt:variant>
    </vt:vector>
  </HeadingPairs>
  <TitlesOfParts>
    <vt:vector size="76" baseType="lpstr">
      <vt:lpstr>Arial</vt:lpstr>
      <vt:lpstr>Arial Black</vt:lpstr>
      <vt:lpstr>Calibri</vt:lpstr>
      <vt:lpstr>Calibri Light</vt:lpstr>
      <vt:lpstr>Courier New</vt:lpstr>
      <vt:lpstr>Helvetica Neue</vt:lpstr>
      <vt:lpstr>Lato</vt:lpstr>
      <vt:lpstr>Merriweather</vt:lpstr>
      <vt:lpstr>Open Sans Light</vt:lpstr>
      <vt:lpstr>Open Sans Semibold</vt:lpstr>
      <vt:lpstr>Times New Roman</vt:lpstr>
      <vt:lpstr>Wingdings</vt:lpstr>
      <vt:lpstr>1_Office Theme</vt:lpstr>
      <vt:lpstr>4_Office Theme</vt:lpstr>
      <vt:lpstr>Office Theme</vt:lpstr>
      <vt:lpstr>5_Office Theme</vt:lpstr>
      <vt:lpstr>PowerPoint Presentation</vt:lpstr>
      <vt:lpstr>PowerPoint Presentation</vt:lpstr>
      <vt:lpstr>   Brain Links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 for Ongoing Monitoring Rates of Development for the Four Regions of the Brain</vt:lpstr>
      <vt:lpstr>PowerPoint Presentation</vt:lpstr>
      <vt:lpstr>Testing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wendy_e</dc:creator>
  <cp:lastModifiedBy>Amanda Nieser</cp:lastModifiedBy>
  <cp:revision>254</cp:revision>
  <cp:lastPrinted>2020-05-13T20:48:19Z</cp:lastPrinted>
  <dcterms:created xsi:type="dcterms:W3CDTF">2019-03-20T14:27:32Z</dcterms:created>
  <dcterms:modified xsi:type="dcterms:W3CDTF">2023-05-11T17:33:46Z</dcterms:modified>
</cp:coreProperties>
</file>