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46"/>
  </p:notesMasterIdLst>
  <p:handoutMasterIdLst>
    <p:handoutMasterId r:id="rId47"/>
  </p:handoutMasterIdLst>
  <p:sldIdLst>
    <p:sldId id="256" r:id="rId2"/>
    <p:sldId id="257" r:id="rId3"/>
    <p:sldId id="262" r:id="rId4"/>
    <p:sldId id="305" r:id="rId5"/>
    <p:sldId id="288" r:id="rId6"/>
    <p:sldId id="285" r:id="rId7"/>
    <p:sldId id="270" r:id="rId8"/>
    <p:sldId id="289" r:id="rId9"/>
    <p:sldId id="286" r:id="rId10"/>
    <p:sldId id="271" r:id="rId11"/>
    <p:sldId id="258" r:id="rId12"/>
    <p:sldId id="259" r:id="rId13"/>
    <p:sldId id="272" r:id="rId14"/>
    <p:sldId id="273" r:id="rId15"/>
    <p:sldId id="274" r:id="rId16"/>
    <p:sldId id="275" r:id="rId17"/>
    <p:sldId id="276" r:id="rId18"/>
    <p:sldId id="277" r:id="rId19"/>
    <p:sldId id="284" r:id="rId20"/>
    <p:sldId id="278" r:id="rId21"/>
    <p:sldId id="279" r:id="rId22"/>
    <p:sldId id="280" r:id="rId23"/>
    <p:sldId id="281" r:id="rId24"/>
    <p:sldId id="263" r:id="rId25"/>
    <p:sldId id="269" r:id="rId26"/>
    <p:sldId id="291" r:id="rId27"/>
    <p:sldId id="292" r:id="rId28"/>
    <p:sldId id="293" r:id="rId29"/>
    <p:sldId id="264" r:id="rId30"/>
    <p:sldId id="282" r:id="rId31"/>
    <p:sldId id="283" r:id="rId32"/>
    <p:sldId id="290" r:id="rId33"/>
    <p:sldId id="265" r:id="rId34"/>
    <p:sldId id="294" r:id="rId35"/>
    <p:sldId id="295" r:id="rId36"/>
    <p:sldId id="296" r:id="rId37"/>
    <p:sldId id="297" r:id="rId38"/>
    <p:sldId id="298" r:id="rId39"/>
    <p:sldId id="299" r:id="rId40"/>
    <p:sldId id="300" r:id="rId41"/>
    <p:sldId id="301" r:id="rId42"/>
    <p:sldId id="302" r:id="rId43"/>
    <p:sldId id="303" r:id="rId44"/>
    <p:sldId id="304"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706" autoAdjust="0"/>
  </p:normalViewPr>
  <p:slideViewPr>
    <p:cSldViewPr>
      <p:cViewPr varScale="1">
        <p:scale>
          <a:sx n="53" d="100"/>
          <a:sy n="53" d="100"/>
        </p:scale>
        <p:origin x="1660" y="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1C1FF0-0943-48D2-869E-ADA4F3DC70D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2E9F088-9BBB-4828-895F-6E2058F75176}">
      <dgm:prSet phldrT="[Text]" custT="1"/>
      <dgm:spPr>
        <a:solidFill>
          <a:schemeClr val="tx2">
            <a:lumMod val="20000"/>
            <a:lumOff val="80000"/>
          </a:schemeClr>
        </a:solidFill>
      </dgm:spPr>
      <dgm:t>
        <a:bodyPr/>
        <a:lstStyle/>
        <a:p>
          <a:r>
            <a:rPr lang="en-US" sz="2400" b="1" dirty="0" smtClean="0">
              <a:solidFill>
                <a:schemeClr val="tx1"/>
              </a:solidFill>
              <a:latin typeface="Book Antiqua" panose="02040602050305030304" pitchFamily="18" charset="0"/>
            </a:rPr>
            <a:t>Rehab Therapies</a:t>
          </a:r>
          <a:endParaRPr lang="en-US" sz="2400" b="1" dirty="0">
            <a:solidFill>
              <a:schemeClr val="tx1"/>
            </a:solidFill>
            <a:latin typeface="Book Antiqua" panose="02040602050305030304" pitchFamily="18" charset="0"/>
          </a:endParaRPr>
        </a:p>
      </dgm:t>
    </dgm:pt>
    <dgm:pt modelId="{A831DD76-FF63-4870-AC9F-DADDFDAA0224}" type="parTrans" cxnId="{7FC2CC60-CA43-4997-AA7E-A112CEFE0926}">
      <dgm:prSet/>
      <dgm:spPr/>
      <dgm:t>
        <a:bodyPr/>
        <a:lstStyle/>
        <a:p>
          <a:endParaRPr lang="en-US"/>
        </a:p>
      </dgm:t>
    </dgm:pt>
    <dgm:pt modelId="{D670B26B-DAF6-47AE-B36E-F95BBA42659C}" type="sibTrans" cxnId="{7FC2CC60-CA43-4997-AA7E-A112CEFE0926}">
      <dgm:prSet/>
      <dgm:spPr/>
      <dgm:t>
        <a:bodyPr/>
        <a:lstStyle/>
        <a:p>
          <a:endParaRPr lang="en-US"/>
        </a:p>
      </dgm:t>
    </dgm:pt>
    <dgm:pt modelId="{5E07B8D7-2A6A-48BD-BA50-696496DB21B8}">
      <dgm:prSet phldrT="[Text]" custT="1"/>
      <dgm:spPr>
        <a:solidFill>
          <a:schemeClr val="accent3">
            <a:lumMod val="40000"/>
            <a:lumOff val="60000"/>
          </a:schemeClr>
        </a:solidFill>
      </dgm:spPr>
      <dgm:t>
        <a:bodyPr/>
        <a:lstStyle/>
        <a:p>
          <a:pPr>
            <a:lnSpc>
              <a:spcPct val="100000"/>
            </a:lnSpc>
          </a:pPr>
          <a:r>
            <a:rPr lang="en-US" sz="2400" b="1" dirty="0" smtClean="0">
              <a:solidFill>
                <a:schemeClr val="tx1"/>
              </a:solidFill>
              <a:latin typeface="Book Antiqua" panose="02040602050305030304" pitchFamily="18" charset="0"/>
            </a:rPr>
            <a:t>Academic</a:t>
          </a:r>
          <a:br>
            <a:rPr lang="en-US" sz="2400" b="1" dirty="0" smtClean="0">
              <a:solidFill>
                <a:schemeClr val="tx1"/>
              </a:solidFill>
              <a:latin typeface="Book Antiqua" panose="02040602050305030304" pitchFamily="18" charset="0"/>
            </a:rPr>
          </a:br>
          <a:r>
            <a:rPr lang="en-US" sz="2400" b="1" dirty="0" smtClean="0">
              <a:solidFill>
                <a:schemeClr val="tx1"/>
              </a:solidFill>
              <a:latin typeface="Book Antiqua" panose="02040602050305030304" pitchFamily="18" charset="0"/>
            </a:rPr>
            <a:t>Accommodations</a:t>
          </a:r>
          <a:endParaRPr lang="en-US" sz="2400" b="1" dirty="0">
            <a:solidFill>
              <a:schemeClr val="tx1"/>
            </a:solidFill>
            <a:latin typeface="Book Antiqua" panose="02040602050305030304" pitchFamily="18" charset="0"/>
          </a:endParaRPr>
        </a:p>
      </dgm:t>
    </dgm:pt>
    <dgm:pt modelId="{0C5396AF-B708-4793-8B31-8B8020CADC53}" type="parTrans" cxnId="{A757D9BC-518C-4C0D-BD93-BFD304E3A002}">
      <dgm:prSet/>
      <dgm:spPr/>
      <dgm:t>
        <a:bodyPr/>
        <a:lstStyle/>
        <a:p>
          <a:endParaRPr lang="en-US"/>
        </a:p>
      </dgm:t>
    </dgm:pt>
    <dgm:pt modelId="{EEF5ED22-EC8E-44A1-9577-9B28BFB4D363}" type="sibTrans" cxnId="{A757D9BC-518C-4C0D-BD93-BFD304E3A002}">
      <dgm:prSet/>
      <dgm:spPr/>
      <dgm:t>
        <a:bodyPr/>
        <a:lstStyle/>
        <a:p>
          <a:endParaRPr lang="en-US"/>
        </a:p>
      </dgm:t>
    </dgm:pt>
    <dgm:pt modelId="{72AC60AE-5CAC-44DE-ABDD-1D525E610B24}">
      <dgm:prSet phldrT="[Text]" custT="1"/>
      <dgm:spPr>
        <a:solidFill>
          <a:schemeClr val="accent4">
            <a:lumMod val="40000"/>
            <a:lumOff val="60000"/>
          </a:schemeClr>
        </a:solidFill>
      </dgm:spPr>
      <dgm:t>
        <a:bodyPr/>
        <a:lstStyle/>
        <a:p>
          <a:r>
            <a:rPr lang="en-US" sz="2400" b="1" dirty="0" smtClean="0">
              <a:solidFill>
                <a:schemeClr val="tx1"/>
              </a:solidFill>
              <a:latin typeface="Book Antiqua" panose="02040602050305030304" pitchFamily="18" charset="0"/>
            </a:rPr>
            <a:t>Job</a:t>
          </a:r>
          <a:endParaRPr lang="en-US" sz="2400" b="1" dirty="0">
            <a:solidFill>
              <a:schemeClr val="tx1"/>
            </a:solidFill>
            <a:latin typeface="Book Antiqua" panose="02040602050305030304" pitchFamily="18" charset="0"/>
          </a:endParaRPr>
        </a:p>
      </dgm:t>
    </dgm:pt>
    <dgm:pt modelId="{7912C934-9FAD-4B15-9453-5C187BA61C8E}" type="parTrans" cxnId="{BBEAFB83-C0B3-492A-B611-05AB2D49FAB1}">
      <dgm:prSet/>
      <dgm:spPr/>
      <dgm:t>
        <a:bodyPr/>
        <a:lstStyle/>
        <a:p>
          <a:endParaRPr lang="en-US"/>
        </a:p>
      </dgm:t>
    </dgm:pt>
    <dgm:pt modelId="{8AA85F48-16E2-4022-A321-58B78B9F2A0F}" type="sibTrans" cxnId="{BBEAFB83-C0B3-492A-B611-05AB2D49FAB1}">
      <dgm:prSet/>
      <dgm:spPr/>
      <dgm:t>
        <a:bodyPr/>
        <a:lstStyle/>
        <a:p>
          <a:endParaRPr lang="en-US"/>
        </a:p>
      </dgm:t>
    </dgm:pt>
    <dgm:pt modelId="{8E69DA3A-577A-40FF-9A77-CF9BB0C82DD3}">
      <dgm:prSet phldrT="[Text]" custT="1"/>
      <dgm:spPr>
        <a:solidFill>
          <a:schemeClr val="accent5">
            <a:lumMod val="40000"/>
            <a:lumOff val="60000"/>
          </a:schemeClr>
        </a:solidFill>
      </dgm:spPr>
      <dgm:t>
        <a:bodyPr/>
        <a:lstStyle/>
        <a:p>
          <a:r>
            <a:rPr lang="en-US" sz="2400" b="1" dirty="0" smtClean="0">
              <a:solidFill>
                <a:schemeClr val="tx1"/>
              </a:solidFill>
              <a:latin typeface="Book Antiqua" panose="02040602050305030304" pitchFamily="18" charset="0"/>
            </a:rPr>
            <a:t>Home &amp; Community Support</a:t>
          </a:r>
          <a:endParaRPr lang="en-US" sz="2400" b="1" dirty="0">
            <a:solidFill>
              <a:schemeClr val="tx1"/>
            </a:solidFill>
            <a:latin typeface="Book Antiqua" panose="02040602050305030304" pitchFamily="18" charset="0"/>
          </a:endParaRPr>
        </a:p>
      </dgm:t>
    </dgm:pt>
    <dgm:pt modelId="{1A71F253-71B8-4DD8-B48C-1418F475B3A5}" type="parTrans" cxnId="{AA06617B-DCE8-49E8-8E03-A89A94E0A971}">
      <dgm:prSet/>
      <dgm:spPr/>
      <dgm:t>
        <a:bodyPr/>
        <a:lstStyle/>
        <a:p>
          <a:endParaRPr lang="en-US"/>
        </a:p>
      </dgm:t>
    </dgm:pt>
    <dgm:pt modelId="{B46D07EE-CD65-4F6E-B1EF-1B809BC571EB}" type="sibTrans" cxnId="{AA06617B-DCE8-49E8-8E03-A89A94E0A971}">
      <dgm:prSet/>
      <dgm:spPr/>
      <dgm:t>
        <a:bodyPr/>
        <a:lstStyle/>
        <a:p>
          <a:endParaRPr lang="en-US"/>
        </a:p>
      </dgm:t>
    </dgm:pt>
    <dgm:pt modelId="{6DA915AE-0584-4CD5-A24E-8F5D4C67142E}">
      <dgm:prSet phldrT="[Text]" custT="1"/>
      <dgm:spPr>
        <a:solidFill>
          <a:schemeClr val="accent2">
            <a:lumMod val="40000"/>
            <a:lumOff val="60000"/>
          </a:schemeClr>
        </a:solidFill>
      </dgm:spPr>
      <dgm:t>
        <a:bodyPr/>
        <a:lstStyle/>
        <a:p>
          <a:endParaRPr lang="en-US" sz="3600" dirty="0" smtClean="0"/>
        </a:p>
        <a:p>
          <a:r>
            <a:rPr lang="en-US" sz="2400" b="1" dirty="0" smtClean="0">
              <a:solidFill>
                <a:schemeClr val="tx1"/>
              </a:solidFill>
              <a:latin typeface="Book Antiqua" panose="02040602050305030304" pitchFamily="18" charset="0"/>
            </a:rPr>
            <a:t>Service Coordination </a:t>
          </a:r>
          <a:br>
            <a:rPr lang="en-US" sz="2400" b="1" dirty="0" smtClean="0">
              <a:solidFill>
                <a:schemeClr val="tx1"/>
              </a:solidFill>
              <a:latin typeface="Book Antiqua" panose="02040602050305030304" pitchFamily="18" charset="0"/>
            </a:rPr>
          </a:br>
          <a:r>
            <a:rPr lang="en-US" sz="2400" b="1" dirty="0" smtClean="0">
              <a:solidFill>
                <a:schemeClr val="tx1"/>
              </a:solidFill>
              <a:latin typeface="Book Antiqua" panose="02040602050305030304" pitchFamily="18" charset="0"/>
            </a:rPr>
            <a:t>I &amp; R  </a:t>
          </a:r>
        </a:p>
        <a:p>
          <a:endParaRPr lang="en-US" sz="3600" dirty="0"/>
        </a:p>
      </dgm:t>
    </dgm:pt>
    <dgm:pt modelId="{63BBF5CC-5E81-43E6-83A2-23981639EEAA}" type="parTrans" cxnId="{5680E2E8-314C-4916-8560-1A8C0D92D40D}">
      <dgm:prSet/>
      <dgm:spPr/>
      <dgm:t>
        <a:bodyPr/>
        <a:lstStyle/>
        <a:p>
          <a:endParaRPr lang="en-US"/>
        </a:p>
      </dgm:t>
    </dgm:pt>
    <dgm:pt modelId="{38604B63-CEDA-4213-802C-54F82C4F3836}" type="sibTrans" cxnId="{5680E2E8-314C-4916-8560-1A8C0D92D40D}">
      <dgm:prSet/>
      <dgm:spPr/>
      <dgm:t>
        <a:bodyPr/>
        <a:lstStyle/>
        <a:p>
          <a:endParaRPr lang="en-US"/>
        </a:p>
      </dgm:t>
    </dgm:pt>
    <dgm:pt modelId="{7FF9B2B2-1474-4C83-A6C5-C4A1AB27B506}" type="pres">
      <dgm:prSet presAssocID="{3A1C1FF0-0943-48D2-869E-ADA4F3DC70D2}" presName="diagram" presStyleCnt="0">
        <dgm:presLayoutVars>
          <dgm:dir/>
          <dgm:resizeHandles val="exact"/>
        </dgm:presLayoutVars>
      </dgm:prSet>
      <dgm:spPr/>
      <dgm:t>
        <a:bodyPr/>
        <a:lstStyle/>
        <a:p>
          <a:endParaRPr lang="en-US"/>
        </a:p>
      </dgm:t>
    </dgm:pt>
    <dgm:pt modelId="{A3E49AB3-C9CA-470D-AE00-02B62A6D1B84}" type="pres">
      <dgm:prSet presAssocID="{D2E9F088-9BBB-4828-895F-6E2058F75176}" presName="node" presStyleLbl="node1" presStyleIdx="0" presStyleCnt="5" custLinFactNeighborY="6418">
        <dgm:presLayoutVars>
          <dgm:bulletEnabled val="1"/>
        </dgm:presLayoutVars>
      </dgm:prSet>
      <dgm:spPr/>
      <dgm:t>
        <a:bodyPr/>
        <a:lstStyle/>
        <a:p>
          <a:endParaRPr lang="en-US"/>
        </a:p>
      </dgm:t>
    </dgm:pt>
    <dgm:pt modelId="{DF4DEE4A-1B95-49A1-B81E-86E7A309BC40}" type="pres">
      <dgm:prSet presAssocID="{D670B26B-DAF6-47AE-B36E-F95BBA42659C}" presName="sibTrans" presStyleCnt="0"/>
      <dgm:spPr/>
    </dgm:pt>
    <dgm:pt modelId="{3A2B2215-A4A4-4D71-A25D-815E8DC08CE3}" type="pres">
      <dgm:prSet presAssocID="{5E07B8D7-2A6A-48BD-BA50-696496DB21B8}" presName="node" presStyleLbl="node1" presStyleIdx="1" presStyleCnt="5" custScaleX="200505" custScaleY="99503" custLinFactNeighborX="1007" custLinFactNeighborY="6667">
        <dgm:presLayoutVars>
          <dgm:bulletEnabled val="1"/>
        </dgm:presLayoutVars>
      </dgm:prSet>
      <dgm:spPr/>
      <dgm:t>
        <a:bodyPr/>
        <a:lstStyle/>
        <a:p>
          <a:endParaRPr lang="en-US"/>
        </a:p>
      </dgm:t>
    </dgm:pt>
    <dgm:pt modelId="{29ECE6AE-AD46-481E-902F-6E7C1B0020E8}" type="pres">
      <dgm:prSet presAssocID="{EEF5ED22-EC8E-44A1-9577-9B28BFB4D363}" presName="sibTrans" presStyleCnt="0"/>
      <dgm:spPr/>
    </dgm:pt>
    <dgm:pt modelId="{5F084B49-3674-4528-A110-991E719890B4}" type="pres">
      <dgm:prSet presAssocID="{72AC60AE-5CAC-44DE-ABDD-1D525E610B24}" presName="node" presStyleLbl="node1" presStyleIdx="2" presStyleCnt="5" custScaleX="82346" custScaleY="105610" custLinFactNeighborY="-8432">
        <dgm:presLayoutVars>
          <dgm:bulletEnabled val="1"/>
        </dgm:presLayoutVars>
      </dgm:prSet>
      <dgm:spPr/>
      <dgm:t>
        <a:bodyPr/>
        <a:lstStyle/>
        <a:p>
          <a:endParaRPr lang="en-US"/>
        </a:p>
      </dgm:t>
    </dgm:pt>
    <dgm:pt modelId="{232C6CBD-9CE8-40C6-B8A0-2471EE50A192}" type="pres">
      <dgm:prSet presAssocID="{8AA85F48-16E2-4022-A321-58B78B9F2A0F}" presName="sibTrans" presStyleCnt="0"/>
      <dgm:spPr/>
    </dgm:pt>
    <dgm:pt modelId="{539DE7F8-2755-471D-8E59-878230D77431}" type="pres">
      <dgm:prSet presAssocID="{8E69DA3A-577A-40FF-9A77-CF9BB0C82DD3}" presName="node" presStyleLbl="node1" presStyleIdx="3" presStyleCnt="5" custScaleX="117086" custScaleY="110719" custLinFactNeighborY="-5854">
        <dgm:presLayoutVars>
          <dgm:bulletEnabled val="1"/>
        </dgm:presLayoutVars>
      </dgm:prSet>
      <dgm:spPr/>
      <dgm:t>
        <a:bodyPr/>
        <a:lstStyle/>
        <a:p>
          <a:endParaRPr lang="en-US"/>
        </a:p>
      </dgm:t>
    </dgm:pt>
    <dgm:pt modelId="{00895C50-796E-4FF0-9D0E-B6804A5987C0}" type="pres">
      <dgm:prSet presAssocID="{B46D07EE-CD65-4F6E-B1EF-1B809BC571EB}" presName="sibTrans" presStyleCnt="0"/>
      <dgm:spPr/>
    </dgm:pt>
    <dgm:pt modelId="{84B86FAF-4765-4057-93EA-0F063CBDCC59}" type="pres">
      <dgm:prSet presAssocID="{6DA915AE-0584-4CD5-A24E-8F5D4C67142E}" presName="node" presStyleLbl="node1" presStyleIdx="4" presStyleCnt="5" custScaleX="130996" custScaleY="114282" custLinFactNeighborY="-4096">
        <dgm:presLayoutVars>
          <dgm:bulletEnabled val="1"/>
        </dgm:presLayoutVars>
      </dgm:prSet>
      <dgm:spPr/>
      <dgm:t>
        <a:bodyPr/>
        <a:lstStyle/>
        <a:p>
          <a:endParaRPr lang="en-US"/>
        </a:p>
      </dgm:t>
    </dgm:pt>
  </dgm:ptLst>
  <dgm:cxnLst>
    <dgm:cxn modelId="{7FC2CC60-CA43-4997-AA7E-A112CEFE0926}" srcId="{3A1C1FF0-0943-48D2-869E-ADA4F3DC70D2}" destId="{D2E9F088-9BBB-4828-895F-6E2058F75176}" srcOrd="0" destOrd="0" parTransId="{A831DD76-FF63-4870-AC9F-DADDFDAA0224}" sibTransId="{D670B26B-DAF6-47AE-B36E-F95BBA42659C}"/>
    <dgm:cxn modelId="{7429D4FB-7E58-4AF7-B985-A2638BBB7C4F}" type="presOf" srcId="{72AC60AE-5CAC-44DE-ABDD-1D525E610B24}" destId="{5F084B49-3674-4528-A110-991E719890B4}" srcOrd="0" destOrd="0" presId="urn:microsoft.com/office/officeart/2005/8/layout/default"/>
    <dgm:cxn modelId="{AA06617B-DCE8-49E8-8E03-A89A94E0A971}" srcId="{3A1C1FF0-0943-48D2-869E-ADA4F3DC70D2}" destId="{8E69DA3A-577A-40FF-9A77-CF9BB0C82DD3}" srcOrd="3" destOrd="0" parTransId="{1A71F253-71B8-4DD8-B48C-1418F475B3A5}" sibTransId="{B46D07EE-CD65-4F6E-B1EF-1B809BC571EB}"/>
    <dgm:cxn modelId="{A757D9BC-518C-4C0D-BD93-BFD304E3A002}" srcId="{3A1C1FF0-0943-48D2-869E-ADA4F3DC70D2}" destId="{5E07B8D7-2A6A-48BD-BA50-696496DB21B8}" srcOrd="1" destOrd="0" parTransId="{0C5396AF-B708-4793-8B31-8B8020CADC53}" sibTransId="{EEF5ED22-EC8E-44A1-9577-9B28BFB4D363}"/>
    <dgm:cxn modelId="{D3DF54CC-0EA8-470A-B1A3-29DC6D04B546}" type="presOf" srcId="{3A1C1FF0-0943-48D2-869E-ADA4F3DC70D2}" destId="{7FF9B2B2-1474-4C83-A6C5-C4A1AB27B506}" srcOrd="0" destOrd="0" presId="urn:microsoft.com/office/officeart/2005/8/layout/default"/>
    <dgm:cxn modelId="{BBEAFB83-C0B3-492A-B611-05AB2D49FAB1}" srcId="{3A1C1FF0-0943-48D2-869E-ADA4F3DC70D2}" destId="{72AC60AE-5CAC-44DE-ABDD-1D525E610B24}" srcOrd="2" destOrd="0" parTransId="{7912C934-9FAD-4B15-9453-5C187BA61C8E}" sibTransId="{8AA85F48-16E2-4022-A321-58B78B9F2A0F}"/>
    <dgm:cxn modelId="{AF84526C-EB4A-4FCD-91F6-466B5DBF32F4}" type="presOf" srcId="{D2E9F088-9BBB-4828-895F-6E2058F75176}" destId="{A3E49AB3-C9CA-470D-AE00-02B62A6D1B84}" srcOrd="0" destOrd="0" presId="urn:microsoft.com/office/officeart/2005/8/layout/default"/>
    <dgm:cxn modelId="{C9D77389-B1B2-4F40-AC97-567EC5020E70}" type="presOf" srcId="{5E07B8D7-2A6A-48BD-BA50-696496DB21B8}" destId="{3A2B2215-A4A4-4D71-A25D-815E8DC08CE3}" srcOrd="0" destOrd="0" presId="urn:microsoft.com/office/officeart/2005/8/layout/default"/>
    <dgm:cxn modelId="{A31059C1-4CC8-4A77-9D64-44C7D529CA2D}" type="presOf" srcId="{8E69DA3A-577A-40FF-9A77-CF9BB0C82DD3}" destId="{539DE7F8-2755-471D-8E59-878230D77431}" srcOrd="0" destOrd="0" presId="urn:microsoft.com/office/officeart/2005/8/layout/default"/>
    <dgm:cxn modelId="{0408564C-1CDA-473E-96A4-2AFE92F32A22}" type="presOf" srcId="{6DA915AE-0584-4CD5-A24E-8F5D4C67142E}" destId="{84B86FAF-4765-4057-93EA-0F063CBDCC59}" srcOrd="0" destOrd="0" presId="urn:microsoft.com/office/officeart/2005/8/layout/default"/>
    <dgm:cxn modelId="{5680E2E8-314C-4916-8560-1A8C0D92D40D}" srcId="{3A1C1FF0-0943-48D2-869E-ADA4F3DC70D2}" destId="{6DA915AE-0584-4CD5-A24E-8F5D4C67142E}" srcOrd="4" destOrd="0" parTransId="{63BBF5CC-5E81-43E6-83A2-23981639EEAA}" sibTransId="{38604B63-CEDA-4213-802C-54F82C4F3836}"/>
    <dgm:cxn modelId="{02625D45-ED8B-4051-9B81-1CBD16F7815A}" type="presParOf" srcId="{7FF9B2B2-1474-4C83-A6C5-C4A1AB27B506}" destId="{A3E49AB3-C9CA-470D-AE00-02B62A6D1B84}" srcOrd="0" destOrd="0" presId="urn:microsoft.com/office/officeart/2005/8/layout/default"/>
    <dgm:cxn modelId="{4CFF0E12-F2C3-46A1-82C9-CF37335CAF39}" type="presParOf" srcId="{7FF9B2B2-1474-4C83-A6C5-C4A1AB27B506}" destId="{DF4DEE4A-1B95-49A1-B81E-86E7A309BC40}" srcOrd="1" destOrd="0" presId="urn:microsoft.com/office/officeart/2005/8/layout/default"/>
    <dgm:cxn modelId="{12C0F466-4E84-426D-92A3-481A96DD1C43}" type="presParOf" srcId="{7FF9B2B2-1474-4C83-A6C5-C4A1AB27B506}" destId="{3A2B2215-A4A4-4D71-A25D-815E8DC08CE3}" srcOrd="2" destOrd="0" presId="urn:microsoft.com/office/officeart/2005/8/layout/default"/>
    <dgm:cxn modelId="{F57CC458-5A74-46B8-BDDD-4BA82F66F39C}" type="presParOf" srcId="{7FF9B2B2-1474-4C83-A6C5-C4A1AB27B506}" destId="{29ECE6AE-AD46-481E-902F-6E7C1B0020E8}" srcOrd="3" destOrd="0" presId="urn:microsoft.com/office/officeart/2005/8/layout/default"/>
    <dgm:cxn modelId="{B05D34E1-BE39-4B74-9FB3-F34E51B40915}" type="presParOf" srcId="{7FF9B2B2-1474-4C83-A6C5-C4A1AB27B506}" destId="{5F084B49-3674-4528-A110-991E719890B4}" srcOrd="4" destOrd="0" presId="urn:microsoft.com/office/officeart/2005/8/layout/default"/>
    <dgm:cxn modelId="{70EFBFD6-6750-4DAC-95FD-A2184650DC44}" type="presParOf" srcId="{7FF9B2B2-1474-4C83-A6C5-C4A1AB27B506}" destId="{232C6CBD-9CE8-40C6-B8A0-2471EE50A192}" srcOrd="5" destOrd="0" presId="urn:microsoft.com/office/officeart/2005/8/layout/default"/>
    <dgm:cxn modelId="{9573528A-9999-4B35-8625-9B70D99558FE}" type="presParOf" srcId="{7FF9B2B2-1474-4C83-A6C5-C4A1AB27B506}" destId="{539DE7F8-2755-471D-8E59-878230D77431}" srcOrd="6" destOrd="0" presId="urn:microsoft.com/office/officeart/2005/8/layout/default"/>
    <dgm:cxn modelId="{72DC7A67-CCC3-42B7-87F5-7545EE529A92}" type="presParOf" srcId="{7FF9B2B2-1474-4C83-A6C5-C4A1AB27B506}" destId="{00895C50-796E-4FF0-9D0E-B6804A5987C0}" srcOrd="7" destOrd="0" presId="urn:microsoft.com/office/officeart/2005/8/layout/default"/>
    <dgm:cxn modelId="{E3ECBA16-39BC-42CB-B8DC-66797F2F8396}" type="presParOf" srcId="{7FF9B2B2-1474-4C83-A6C5-C4A1AB27B506}" destId="{84B86FAF-4765-4057-93EA-0F063CBDCC59}" srcOrd="8"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D9AA5D-0173-4D15-8899-66C72B4D3BDF}"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6561AACA-632C-4679-A0B7-E0C8E4A4C774}">
      <dgm:prSet phldrT="[Text]" custT="1"/>
      <dgm:spPr>
        <a:solidFill>
          <a:schemeClr val="accent1">
            <a:lumMod val="40000"/>
            <a:lumOff val="60000"/>
          </a:schemeClr>
        </a:solidFill>
      </dgm:spPr>
      <dgm:t>
        <a:bodyPr/>
        <a:lstStyle/>
        <a:p>
          <a:pPr algn="ctr"/>
          <a:r>
            <a:rPr lang="en-US" sz="2400" dirty="0" smtClean="0">
              <a:solidFill>
                <a:schemeClr val="tx1"/>
              </a:solidFill>
              <a:latin typeface="Book Antiqua" panose="02040602050305030304" pitchFamily="18" charset="0"/>
            </a:rPr>
            <a:t>Advisory Board, Assessing Needs</a:t>
          </a:r>
          <a:endParaRPr lang="en-US" sz="2400" dirty="0">
            <a:solidFill>
              <a:schemeClr val="tx1"/>
            </a:solidFill>
            <a:latin typeface="Book Antiqua" panose="02040602050305030304" pitchFamily="18" charset="0"/>
          </a:endParaRPr>
        </a:p>
      </dgm:t>
    </dgm:pt>
    <dgm:pt modelId="{23D2B1B2-FC72-40B6-B322-0CC26CA8DBAD}" type="parTrans" cxnId="{3E73BF5C-F3BD-42F7-ACB9-4D6183A272E2}">
      <dgm:prSet/>
      <dgm:spPr/>
      <dgm:t>
        <a:bodyPr/>
        <a:lstStyle/>
        <a:p>
          <a:endParaRPr lang="en-US"/>
        </a:p>
      </dgm:t>
    </dgm:pt>
    <dgm:pt modelId="{FE0E03E7-E67B-47D6-9397-69F2A61BB3CB}" type="sibTrans" cxnId="{3E73BF5C-F3BD-42F7-ACB9-4D6183A272E2}">
      <dgm:prSet/>
      <dgm:spPr/>
      <dgm:t>
        <a:bodyPr/>
        <a:lstStyle/>
        <a:p>
          <a:endParaRPr lang="en-US"/>
        </a:p>
      </dgm:t>
    </dgm:pt>
    <dgm:pt modelId="{56D7D039-0DD3-4E83-8706-64DC0A9B4904}">
      <dgm:prSet phldrT="[Text]" custT="1"/>
      <dgm:spPr>
        <a:solidFill>
          <a:schemeClr val="accent3">
            <a:lumMod val="60000"/>
            <a:lumOff val="40000"/>
          </a:schemeClr>
        </a:solidFill>
      </dgm:spPr>
      <dgm:t>
        <a:bodyPr/>
        <a:lstStyle/>
        <a:p>
          <a:pPr algn="ctr"/>
          <a:r>
            <a:rPr lang="en-US" sz="2400" dirty="0" smtClean="0">
              <a:solidFill>
                <a:schemeClr val="tx1"/>
              </a:solidFill>
              <a:latin typeface="Book Antiqua" panose="02040602050305030304" pitchFamily="18" charset="0"/>
            </a:rPr>
            <a:t>State Agency, Infrastructure</a:t>
          </a:r>
          <a:endParaRPr lang="en-US" sz="2400" dirty="0">
            <a:solidFill>
              <a:schemeClr val="tx1"/>
            </a:solidFill>
            <a:latin typeface="Book Antiqua" panose="02040602050305030304" pitchFamily="18" charset="0"/>
          </a:endParaRPr>
        </a:p>
      </dgm:t>
    </dgm:pt>
    <dgm:pt modelId="{98A84645-AA00-4300-8E66-F08FC0119517}" type="parTrans" cxnId="{3C7708A1-D628-49C4-9148-096E683AB208}">
      <dgm:prSet/>
      <dgm:spPr/>
      <dgm:t>
        <a:bodyPr/>
        <a:lstStyle/>
        <a:p>
          <a:endParaRPr lang="en-US"/>
        </a:p>
      </dgm:t>
    </dgm:pt>
    <dgm:pt modelId="{0B3EBD12-9AA3-4C31-A153-953A485D4388}" type="sibTrans" cxnId="{3C7708A1-D628-49C4-9148-096E683AB208}">
      <dgm:prSet/>
      <dgm:spPr/>
      <dgm:t>
        <a:bodyPr/>
        <a:lstStyle/>
        <a:p>
          <a:endParaRPr lang="en-US"/>
        </a:p>
      </dgm:t>
    </dgm:pt>
    <dgm:pt modelId="{A0A017F0-D69F-4C4D-919D-9C70BE6BB29C}">
      <dgm:prSet phldrT="[Text]" custT="1"/>
      <dgm:spPr>
        <a:solidFill>
          <a:schemeClr val="accent4">
            <a:lumMod val="40000"/>
            <a:lumOff val="60000"/>
          </a:schemeClr>
        </a:solidFill>
      </dgm:spPr>
      <dgm:t>
        <a:bodyPr/>
        <a:lstStyle/>
        <a:p>
          <a:pPr algn="ctr"/>
          <a:r>
            <a:rPr lang="en-US" sz="2400" dirty="0" smtClean="0">
              <a:solidFill>
                <a:schemeClr val="tx1"/>
              </a:solidFill>
              <a:latin typeface="Book Antiqua" panose="02040602050305030304" pitchFamily="18" charset="0"/>
            </a:rPr>
            <a:t>Funding Streams, Resources</a:t>
          </a:r>
          <a:endParaRPr lang="en-US" sz="2400" dirty="0">
            <a:solidFill>
              <a:schemeClr val="tx1"/>
            </a:solidFill>
            <a:latin typeface="Book Antiqua" panose="02040602050305030304" pitchFamily="18" charset="0"/>
          </a:endParaRPr>
        </a:p>
      </dgm:t>
    </dgm:pt>
    <dgm:pt modelId="{68F18B91-1A81-41FA-9166-5E946E8BBE69}" type="parTrans" cxnId="{AD1CF133-3DEB-49BC-9BE2-5F615CD83243}">
      <dgm:prSet/>
      <dgm:spPr/>
      <dgm:t>
        <a:bodyPr/>
        <a:lstStyle/>
        <a:p>
          <a:endParaRPr lang="en-US"/>
        </a:p>
      </dgm:t>
    </dgm:pt>
    <dgm:pt modelId="{D60495BE-19C0-4F20-B2A6-D79128DDFC30}" type="sibTrans" cxnId="{AD1CF133-3DEB-49BC-9BE2-5F615CD83243}">
      <dgm:prSet/>
      <dgm:spPr/>
      <dgm:t>
        <a:bodyPr/>
        <a:lstStyle/>
        <a:p>
          <a:endParaRPr lang="en-US"/>
        </a:p>
      </dgm:t>
    </dgm:pt>
    <dgm:pt modelId="{2C6BDC17-5D43-4A7E-9EF5-812B36317FBC}" type="pres">
      <dgm:prSet presAssocID="{FDD9AA5D-0173-4D15-8899-66C72B4D3BDF}" presName="linear" presStyleCnt="0">
        <dgm:presLayoutVars>
          <dgm:dir/>
          <dgm:animLvl val="lvl"/>
          <dgm:resizeHandles val="exact"/>
        </dgm:presLayoutVars>
      </dgm:prSet>
      <dgm:spPr/>
      <dgm:t>
        <a:bodyPr/>
        <a:lstStyle/>
        <a:p>
          <a:endParaRPr lang="en-US"/>
        </a:p>
      </dgm:t>
    </dgm:pt>
    <dgm:pt modelId="{32289F34-4411-4929-822C-4AB5C5F4EF89}" type="pres">
      <dgm:prSet presAssocID="{6561AACA-632C-4679-A0B7-E0C8E4A4C774}" presName="parentLin" presStyleCnt="0"/>
      <dgm:spPr/>
    </dgm:pt>
    <dgm:pt modelId="{E68749B5-AE9E-474B-AF75-D88E0BD7743D}" type="pres">
      <dgm:prSet presAssocID="{6561AACA-632C-4679-A0B7-E0C8E4A4C774}" presName="parentLeftMargin" presStyleLbl="node1" presStyleIdx="0" presStyleCnt="3"/>
      <dgm:spPr/>
      <dgm:t>
        <a:bodyPr/>
        <a:lstStyle/>
        <a:p>
          <a:endParaRPr lang="en-US"/>
        </a:p>
      </dgm:t>
    </dgm:pt>
    <dgm:pt modelId="{F3B84AFD-DD25-44D3-A1B4-1864D2D20171}" type="pres">
      <dgm:prSet presAssocID="{6561AACA-632C-4679-A0B7-E0C8E4A4C774}" presName="parentText" presStyleLbl="node1" presStyleIdx="0" presStyleCnt="3" custScaleX="107343" custScaleY="102355" custLinFactNeighborY="1660">
        <dgm:presLayoutVars>
          <dgm:chMax val="0"/>
          <dgm:bulletEnabled val="1"/>
        </dgm:presLayoutVars>
      </dgm:prSet>
      <dgm:spPr/>
      <dgm:t>
        <a:bodyPr/>
        <a:lstStyle/>
        <a:p>
          <a:endParaRPr lang="en-US"/>
        </a:p>
      </dgm:t>
    </dgm:pt>
    <dgm:pt modelId="{B1D4E1E8-9B5A-4755-BEA5-DDCAE79500BE}" type="pres">
      <dgm:prSet presAssocID="{6561AACA-632C-4679-A0B7-E0C8E4A4C774}" presName="negativeSpace" presStyleCnt="0"/>
      <dgm:spPr/>
    </dgm:pt>
    <dgm:pt modelId="{1CD7AAD2-C2EC-4E20-8273-21EB4316E96A}" type="pres">
      <dgm:prSet presAssocID="{6561AACA-632C-4679-A0B7-E0C8E4A4C774}" presName="childText" presStyleLbl="conFgAcc1" presStyleIdx="0" presStyleCnt="3" custScaleX="73884" custLinFactNeighborX="-1116">
        <dgm:presLayoutVars>
          <dgm:bulletEnabled val="1"/>
        </dgm:presLayoutVars>
      </dgm:prSet>
      <dgm:spPr>
        <a:ln>
          <a:solidFill>
            <a:schemeClr val="tx2">
              <a:lumMod val="60000"/>
              <a:lumOff val="40000"/>
            </a:schemeClr>
          </a:solidFill>
        </a:ln>
      </dgm:spPr>
      <dgm:t>
        <a:bodyPr/>
        <a:lstStyle/>
        <a:p>
          <a:endParaRPr lang="en-US"/>
        </a:p>
      </dgm:t>
    </dgm:pt>
    <dgm:pt modelId="{650E1072-712A-4AC4-9840-F29D8FAB51B6}" type="pres">
      <dgm:prSet presAssocID="{FE0E03E7-E67B-47D6-9397-69F2A61BB3CB}" presName="spaceBetweenRectangles" presStyleCnt="0"/>
      <dgm:spPr/>
    </dgm:pt>
    <dgm:pt modelId="{BC66C688-B9A6-4714-988A-7BF4308CF6BC}" type="pres">
      <dgm:prSet presAssocID="{56D7D039-0DD3-4E83-8706-64DC0A9B4904}" presName="parentLin" presStyleCnt="0"/>
      <dgm:spPr/>
    </dgm:pt>
    <dgm:pt modelId="{36BF8697-03F9-4A99-B35A-C1B8797D58F1}" type="pres">
      <dgm:prSet presAssocID="{56D7D039-0DD3-4E83-8706-64DC0A9B4904}" presName="parentLeftMargin" presStyleLbl="node1" presStyleIdx="0" presStyleCnt="3"/>
      <dgm:spPr/>
      <dgm:t>
        <a:bodyPr/>
        <a:lstStyle/>
        <a:p>
          <a:endParaRPr lang="en-US"/>
        </a:p>
      </dgm:t>
    </dgm:pt>
    <dgm:pt modelId="{63E97E4C-6955-4589-9F05-EB27B39854D4}" type="pres">
      <dgm:prSet presAssocID="{56D7D039-0DD3-4E83-8706-64DC0A9B4904}" presName="parentText" presStyleLbl="node1" presStyleIdx="1" presStyleCnt="3" custScaleX="108010" custScaleY="95318">
        <dgm:presLayoutVars>
          <dgm:chMax val="0"/>
          <dgm:bulletEnabled val="1"/>
        </dgm:presLayoutVars>
      </dgm:prSet>
      <dgm:spPr/>
      <dgm:t>
        <a:bodyPr/>
        <a:lstStyle/>
        <a:p>
          <a:endParaRPr lang="en-US"/>
        </a:p>
      </dgm:t>
    </dgm:pt>
    <dgm:pt modelId="{86A6044B-DD35-4699-80B5-9600269E75E6}" type="pres">
      <dgm:prSet presAssocID="{56D7D039-0DD3-4E83-8706-64DC0A9B4904}" presName="negativeSpace" presStyleCnt="0"/>
      <dgm:spPr/>
    </dgm:pt>
    <dgm:pt modelId="{905E5DC2-03B6-4FD6-9531-CB39BB3A71B9}" type="pres">
      <dgm:prSet presAssocID="{56D7D039-0DD3-4E83-8706-64DC0A9B4904}" presName="childText" presStyleLbl="conFgAcc1" presStyleIdx="1" presStyleCnt="3" custScaleX="73883">
        <dgm:presLayoutVars>
          <dgm:bulletEnabled val="1"/>
        </dgm:presLayoutVars>
      </dgm:prSet>
      <dgm:spPr/>
    </dgm:pt>
    <dgm:pt modelId="{6D6E1F6B-1347-42E9-A7E7-39F594304622}" type="pres">
      <dgm:prSet presAssocID="{0B3EBD12-9AA3-4C31-A153-953A485D4388}" presName="spaceBetweenRectangles" presStyleCnt="0"/>
      <dgm:spPr/>
    </dgm:pt>
    <dgm:pt modelId="{AED47468-BB5F-4B01-A5E8-2BB3DA788410}" type="pres">
      <dgm:prSet presAssocID="{A0A017F0-D69F-4C4D-919D-9C70BE6BB29C}" presName="parentLin" presStyleCnt="0"/>
      <dgm:spPr/>
    </dgm:pt>
    <dgm:pt modelId="{01A6C805-CDBD-40E6-8AE9-69CA2A59DF8A}" type="pres">
      <dgm:prSet presAssocID="{A0A017F0-D69F-4C4D-919D-9C70BE6BB29C}" presName="parentLeftMargin" presStyleLbl="node1" presStyleIdx="1" presStyleCnt="3"/>
      <dgm:spPr/>
      <dgm:t>
        <a:bodyPr/>
        <a:lstStyle/>
        <a:p>
          <a:endParaRPr lang="en-US"/>
        </a:p>
      </dgm:t>
    </dgm:pt>
    <dgm:pt modelId="{1D9E5892-029B-4A1D-BF9A-717CCCB87EF2}" type="pres">
      <dgm:prSet presAssocID="{A0A017F0-D69F-4C4D-919D-9C70BE6BB29C}" presName="parentText" presStyleLbl="node1" presStyleIdx="2" presStyleCnt="3" custScaleX="107343" custScaleY="113121">
        <dgm:presLayoutVars>
          <dgm:chMax val="0"/>
          <dgm:bulletEnabled val="1"/>
        </dgm:presLayoutVars>
      </dgm:prSet>
      <dgm:spPr/>
      <dgm:t>
        <a:bodyPr/>
        <a:lstStyle/>
        <a:p>
          <a:endParaRPr lang="en-US"/>
        </a:p>
      </dgm:t>
    </dgm:pt>
    <dgm:pt modelId="{BB34FB64-AE9D-4F7F-A616-4644ECAA4084}" type="pres">
      <dgm:prSet presAssocID="{A0A017F0-D69F-4C4D-919D-9C70BE6BB29C}" presName="negativeSpace" presStyleCnt="0"/>
      <dgm:spPr/>
    </dgm:pt>
    <dgm:pt modelId="{218F5D14-878F-43E3-9DF3-450AE1B0BBD0}" type="pres">
      <dgm:prSet presAssocID="{A0A017F0-D69F-4C4D-919D-9C70BE6BB29C}" presName="childText" presStyleLbl="conFgAcc1" presStyleIdx="2" presStyleCnt="3" custScaleX="74093">
        <dgm:presLayoutVars>
          <dgm:bulletEnabled val="1"/>
        </dgm:presLayoutVars>
      </dgm:prSet>
      <dgm:spPr/>
      <dgm:t>
        <a:bodyPr/>
        <a:lstStyle/>
        <a:p>
          <a:endParaRPr lang="en-US"/>
        </a:p>
      </dgm:t>
    </dgm:pt>
  </dgm:ptLst>
  <dgm:cxnLst>
    <dgm:cxn modelId="{9BA379E4-92E1-4FEE-8691-331B1913E5CC}" type="presOf" srcId="{A0A017F0-D69F-4C4D-919D-9C70BE6BB29C}" destId="{1D9E5892-029B-4A1D-BF9A-717CCCB87EF2}" srcOrd="1" destOrd="0" presId="urn:microsoft.com/office/officeart/2005/8/layout/list1"/>
    <dgm:cxn modelId="{B372378F-1C52-4981-A4F1-6D25B0B7BD67}" type="presOf" srcId="{6561AACA-632C-4679-A0B7-E0C8E4A4C774}" destId="{E68749B5-AE9E-474B-AF75-D88E0BD7743D}" srcOrd="0" destOrd="0" presId="urn:microsoft.com/office/officeart/2005/8/layout/list1"/>
    <dgm:cxn modelId="{3C7708A1-D628-49C4-9148-096E683AB208}" srcId="{FDD9AA5D-0173-4D15-8899-66C72B4D3BDF}" destId="{56D7D039-0DD3-4E83-8706-64DC0A9B4904}" srcOrd="1" destOrd="0" parTransId="{98A84645-AA00-4300-8E66-F08FC0119517}" sibTransId="{0B3EBD12-9AA3-4C31-A153-953A485D4388}"/>
    <dgm:cxn modelId="{AD1CF133-3DEB-49BC-9BE2-5F615CD83243}" srcId="{FDD9AA5D-0173-4D15-8899-66C72B4D3BDF}" destId="{A0A017F0-D69F-4C4D-919D-9C70BE6BB29C}" srcOrd="2" destOrd="0" parTransId="{68F18B91-1A81-41FA-9166-5E946E8BBE69}" sibTransId="{D60495BE-19C0-4F20-B2A6-D79128DDFC30}"/>
    <dgm:cxn modelId="{3E73BF5C-F3BD-42F7-ACB9-4D6183A272E2}" srcId="{FDD9AA5D-0173-4D15-8899-66C72B4D3BDF}" destId="{6561AACA-632C-4679-A0B7-E0C8E4A4C774}" srcOrd="0" destOrd="0" parTransId="{23D2B1B2-FC72-40B6-B322-0CC26CA8DBAD}" sibTransId="{FE0E03E7-E67B-47D6-9397-69F2A61BB3CB}"/>
    <dgm:cxn modelId="{3B9FA3C1-6FA8-4744-B38A-AA2506E8642E}" type="presOf" srcId="{56D7D039-0DD3-4E83-8706-64DC0A9B4904}" destId="{36BF8697-03F9-4A99-B35A-C1B8797D58F1}" srcOrd="0" destOrd="0" presId="urn:microsoft.com/office/officeart/2005/8/layout/list1"/>
    <dgm:cxn modelId="{7A492FD1-AC07-464E-B5AD-5B69A09C645F}" type="presOf" srcId="{6561AACA-632C-4679-A0B7-E0C8E4A4C774}" destId="{F3B84AFD-DD25-44D3-A1B4-1864D2D20171}" srcOrd="1" destOrd="0" presId="urn:microsoft.com/office/officeart/2005/8/layout/list1"/>
    <dgm:cxn modelId="{22932965-C7A1-406C-9C2F-F9179797D094}" type="presOf" srcId="{A0A017F0-D69F-4C4D-919D-9C70BE6BB29C}" destId="{01A6C805-CDBD-40E6-8AE9-69CA2A59DF8A}" srcOrd="0" destOrd="0" presId="urn:microsoft.com/office/officeart/2005/8/layout/list1"/>
    <dgm:cxn modelId="{4450FFA8-91CB-413A-AA73-DACCD0E8569F}" type="presOf" srcId="{56D7D039-0DD3-4E83-8706-64DC0A9B4904}" destId="{63E97E4C-6955-4589-9F05-EB27B39854D4}" srcOrd="1" destOrd="0" presId="urn:microsoft.com/office/officeart/2005/8/layout/list1"/>
    <dgm:cxn modelId="{8CAA0A9D-E432-4B07-BE2B-05AC4D5E1F25}" type="presOf" srcId="{FDD9AA5D-0173-4D15-8899-66C72B4D3BDF}" destId="{2C6BDC17-5D43-4A7E-9EF5-812B36317FBC}" srcOrd="0" destOrd="0" presId="urn:microsoft.com/office/officeart/2005/8/layout/list1"/>
    <dgm:cxn modelId="{AABA2646-14AB-4FFE-B2F6-0140627279D9}" type="presParOf" srcId="{2C6BDC17-5D43-4A7E-9EF5-812B36317FBC}" destId="{32289F34-4411-4929-822C-4AB5C5F4EF89}" srcOrd="0" destOrd="0" presId="urn:microsoft.com/office/officeart/2005/8/layout/list1"/>
    <dgm:cxn modelId="{BAC0FF89-CD10-4E34-815C-7533627A364D}" type="presParOf" srcId="{32289F34-4411-4929-822C-4AB5C5F4EF89}" destId="{E68749B5-AE9E-474B-AF75-D88E0BD7743D}" srcOrd="0" destOrd="0" presId="urn:microsoft.com/office/officeart/2005/8/layout/list1"/>
    <dgm:cxn modelId="{70BA293F-D661-490B-B5FE-E51765FC61FD}" type="presParOf" srcId="{32289F34-4411-4929-822C-4AB5C5F4EF89}" destId="{F3B84AFD-DD25-44D3-A1B4-1864D2D20171}" srcOrd="1" destOrd="0" presId="urn:microsoft.com/office/officeart/2005/8/layout/list1"/>
    <dgm:cxn modelId="{A8A3CE20-94C4-4BBE-8458-3B51F7A1B5B7}" type="presParOf" srcId="{2C6BDC17-5D43-4A7E-9EF5-812B36317FBC}" destId="{B1D4E1E8-9B5A-4755-BEA5-DDCAE79500BE}" srcOrd="1" destOrd="0" presId="urn:microsoft.com/office/officeart/2005/8/layout/list1"/>
    <dgm:cxn modelId="{2585D936-D412-4349-A65B-4C7956A873FD}" type="presParOf" srcId="{2C6BDC17-5D43-4A7E-9EF5-812B36317FBC}" destId="{1CD7AAD2-C2EC-4E20-8273-21EB4316E96A}" srcOrd="2" destOrd="0" presId="urn:microsoft.com/office/officeart/2005/8/layout/list1"/>
    <dgm:cxn modelId="{3E919DEC-CF56-4794-85B7-AC3430A4D049}" type="presParOf" srcId="{2C6BDC17-5D43-4A7E-9EF5-812B36317FBC}" destId="{650E1072-712A-4AC4-9840-F29D8FAB51B6}" srcOrd="3" destOrd="0" presId="urn:microsoft.com/office/officeart/2005/8/layout/list1"/>
    <dgm:cxn modelId="{93EC0740-789A-4F04-BE5D-3BA4E9A3A4B8}" type="presParOf" srcId="{2C6BDC17-5D43-4A7E-9EF5-812B36317FBC}" destId="{BC66C688-B9A6-4714-988A-7BF4308CF6BC}" srcOrd="4" destOrd="0" presId="urn:microsoft.com/office/officeart/2005/8/layout/list1"/>
    <dgm:cxn modelId="{AB26752F-D418-4D56-AD9C-1EECDA9CD195}" type="presParOf" srcId="{BC66C688-B9A6-4714-988A-7BF4308CF6BC}" destId="{36BF8697-03F9-4A99-B35A-C1B8797D58F1}" srcOrd="0" destOrd="0" presId="urn:microsoft.com/office/officeart/2005/8/layout/list1"/>
    <dgm:cxn modelId="{E39F302C-7229-4D6B-8B35-E6C7D2D1C16B}" type="presParOf" srcId="{BC66C688-B9A6-4714-988A-7BF4308CF6BC}" destId="{63E97E4C-6955-4589-9F05-EB27B39854D4}" srcOrd="1" destOrd="0" presId="urn:microsoft.com/office/officeart/2005/8/layout/list1"/>
    <dgm:cxn modelId="{7DC8CEEF-C77A-4D0B-A7CC-42A1BA0ED4DA}" type="presParOf" srcId="{2C6BDC17-5D43-4A7E-9EF5-812B36317FBC}" destId="{86A6044B-DD35-4699-80B5-9600269E75E6}" srcOrd="5" destOrd="0" presId="urn:microsoft.com/office/officeart/2005/8/layout/list1"/>
    <dgm:cxn modelId="{8B1F6D8E-C96B-4DE3-AE8E-62F45CB234A0}" type="presParOf" srcId="{2C6BDC17-5D43-4A7E-9EF5-812B36317FBC}" destId="{905E5DC2-03B6-4FD6-9531-CB39BB3A71B9}" srcOrd="6" destOrd="0" presId="urn:microsoft.com/office/officeart/2005/8/layout/list1"/>
    <dgm:cxn modelId="{83EFBC0D-6AC4-41A9-BF47-B232D222D55D}" type="presParOf" srcId="{2C6BDC17-5D43-4A7E-9EF5-812B36317FBC}" destId="{6D6E1F6B-1347-42E9-A7E7-39F594304622}" srcOrd="7" destOrd="0" presId="urn:microsoft.com/office/officeart/2005/8/layout/list1"/>
    <dgm:cxn modelId="{4BADE505-E262-474F-B43D-149FCE8C2D46}" type="presParOf" srcId="{2C6BDC17-5D43-4A7E-9EF5-812B36317FBC}" destId="{AED47468-BB5F-4B01-A5E8-2BB3DA788410}" srcOrd="8" destOrd="0" presId="urn:microsoft.com/office/officeart/2005/8/layout/list1"/>
    <dgm:cxn modelId="{ED2AF3C4-9385-40F3-BDF1-4FDE9B68E565}" type="presParOf" srcId="{AED47468-BB5F-4B01-A5E8-2BB3DA788410}" destId="{01A6C805-CDBD-40E6-8AE9-69CA2A59DF8A}" srcOrd="0" destOrd="0" presId="urn:microsoft.com/office/officeart/2005/8/layout/list1"/>
    <dgm:cxn modelId="{35DDDE02-A8F4-46CA-A105-8AE272575518}" type="presParOf" srcId="{AED47468-BB5F-4B01-A5E8-2BB3DA788410}" destId="{1D9E5892-029B-4A1D-BF9A-717CCCB87EF2}" srcOrd="1" destOrd="0" presId="urn:microsoft.com/office/officeart/2005/8/layout/list1"/>
    <dgm:cxn modelId="{0CA59E54-6460-49B2-B115-284A99516710}" type="presParOf" srcId="{2C6BDC17-5D43-4A7E-9EF5-812B36317FBC}" destId="{BB34FB64-AE9D-4F7F-A616-4644ECAA4084}" srcOrd="9" destOrd="0" presId="urn:microsoft.com/office/officeart/2005/8/layout/list1"/>
    <dgm:cxn modelId="{97DE3707-6B70-433A-962B-9A70BA465DEA}" type="presParOf" srcId="{2C6BDC17-5D43-4A7E-9EF5-812B36317FBC}" destId="{218F5D14-878F-43E3-9DF3-450AE1B0BBD0}" srcOrd="10"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D46EAC-C705-4C0E-AF55-CAE541454D72}"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99632FFA-6C77-4505-801B-9C64DEFE6106}">
      <dgm:prSet phldrT="[Text]" custT="1"/>
      <dgm:spPr>
        <a:solidFill>
          <a:schemeClr val="accent2">
            <a:lumMod val="60000"/>
            <a:lumOff val="40000"/>
          </a:schemeClr>
        </a:solidFill>
      </dgm:spPr>
      <dgm:t>
        <a:bodyPr/>
        <a:lstStyle/>
        <a:p>
          <a:r>
            <a:rPr lang="en-US" sz="2400" b="1" dirty="0" smtClean="0">
              <a:solidFill>
                <a:schemeClr val="tx1"/>
              </a:solidFill>
              <a:latin typeface="BaskervilleURW" panose="00000500000000000000" pitchFamily="50" charset="0"/>
            </a:rPr>
            <a:t>1915(c) 1915(</a:t>
          </a:r>
          <a:r>
            <a:rPr lang="en-US" sz="2400" b="1" dirty="0" err="1" smtClean="0">
              <a:solidFill>
                <a:schemeClr val="tx1"/>
              </a:solidFill>
              <a:latin typeface="BaskervilleURW" panose="00000500000000000000" pitchFamily="50" charset="0"/>
            </a:rPr>
            <a:t>i</a:t>
          </a:r>
          <a:r>
            <a:rPr lang="en-US" sz="2400" b="1" dirty="0" smtClean="0">
              <a:solidFill>
                <a:schemeClr val="tx1"/>
              </a:solidFill>
              <a:latin typeface="BaskervilleURW" panose="00000500000000000000" pitchFamily="50" charset="0"/>
            </a:rPr>
            <a:t>)</a:t>
          </a:r>
        </a:p>
      </dgm:t>
    </dgm:pt>
    <dgm:pt modelId="{8F2E93FC-794E-4E3B-871F-FB88A6987C14}" type="parTrans" cxnId="{7BCD9367-8A14-471B-97FF-974445EE3C27}">
      <dgm:prSet/>
      <dgm:spPr/>
      <dgm:t>
        <a:bodyPr/>
        <a:lstStyle/>
        <a:p>
          <a:endParaRPr lang="en-US"/>
        </a:p>
      </dgm:t>
    </dgm:pt>
    <dgm:pt modelId="{9999579A-B912-44C0-AF83-C3E3F212AA0E}" type="sibTrans" cxnId="{7BCD9367-8A14-471B-97FF-974445EE3C27}">
      <dgm:prSet/>
      <dgm:spPr/>
      <dgm:t>
        <a:bodyPr/>
        <a:lstStyle/>
        <a:p>
          <a:endParaRPr lang="en-US"/>
        </a:p>
      </dgm:t>
    </dgm:pt>
    <dgm:pt modelId="{2A506DB6-7F6B-45C5-90BD-F1FBA037DB1D}">
      <dgm:prSet phldrT="[Text]" custT="1"/>
      <dgm:spPr>
        <a:solidFill>
          <a:schemeClr val="accent3">
            <a:lumMod val="60000"/>
            <a:lumOff val="40000"/>
          </a:schemeClr>
        </a:solidFill>
      </dgm:spPr>
      <dgm:t>
        <a:bodyPr/>
        <a:lstStyle/>
        <a:p>
          <a:r>
            <a:rPr lang="en-US" sz="2400" b="1" dirty="0" smtClean="0">
              <a:solidFill>
                <a:schemeClr val="tx1"/>
              </a:solidFill>
              <a:latin typeface="BaskervilleURW" panose="00000500000000000000" pitchFamily="50" charset="0"/>
            </a:rPr>
            <a:t>1915(j)</a:t>
          </a:r>
          <a:endParaRPr lang="en-US" sz="2400" b="1" dirty="0">
            <a:solidFill>
              <a:schemeClr val="tx1"/>
            </a:solidFill>
            <a:latin typeface="BaskervilleURW" panose="00000500000000000000" pitchFamily="50" charset="0"/>
          </a:endParaRPr>
        </a:p>
      </dgm:t>
    </dgm:pt>
    <dgm:pt modelId="{515BED4B-D286-44BA-BE7D-B1124E35D198}" type="parTrans" cxnId="{7AA30B18-C0B3-40E8-8959-FC2057DB5192}">
      <dgm:prSet/>
      <dgm:spPr/>
      <dgm:t>
        <a:bodyPr/>
        <a:lstStyle/>
        <a:p>
          <a:endParaRPr lang="en-US"/>
        </a:p>
      </dgm:t>
    </dgm:pt>
    <dgm:pt modelId="{8EE05E4B-490E-409A-ADCD-325A2A9261F0}" type="sibTrans" cxnId="{7AA30B18-C0B3-40E8-8959-FC2057DB5192}">
      <dgm:prSet/>
      <dgm:spPr/>
      <dgm:t>
        <a:bodyPr/>
        <a:lstStyle/>
        <a:p>
          <a:endParaRPr lang="en-US"/>
        </a:p>
      </dgm:t>
    </dgm:pt>
    <dgm:pt modelId="{59AFE97F-F9AB-4F54-9541-E1C5931556F8}">
      <dgm:prSet phldrT="[Text]"/>
      <dgm:spPr>
        <a:solidFill>
          <a:schemeClr val="accent3">
            <a:lumMod val="40000"/>
            <a:lumOff val="60000"/>
            <a:alpha val="90000"/>
          </a:schemeClr>
        </a:solidFill>
        <a:ln>
          <a:noFill/>
        </a:ln>
      </dgm:spPr>
      <dgm:t>
        <a:bodyPr/>
        <a:lstStyle/>
        <a:p>
          <a:r>
            <a:rPr lang="en-US" dirty="0" smtClean="0">
              <a:latin typeface="BaskervilleURW" panose="00000500000000000000" pitchFamily="50" charset="0"/>
            </a:rPr>
            <a:t>Self-Directed Personal Assistant Services</a:t>
          </a:r>
          <a:endParaRPr lang="en-US" dirty="0">
            <a:latin typeface="BaskervilleURW" panose="00000500000000000000" pitchFamily="50" charset="0"/>
          </a:endParaRPr>
        </a:p>
      </dgm:t>
    </dgm:pt>
    <dgm:pt modelId="{8080613C-999E-40F9-8EAD-080A935D933A}" type="parTrans" cxnId="{85252FFB-F818-4CE9-A0FA-7CAFFC5DC1B6}">
      <dgm:prSet/>
      <dgm:spPr/>
      <dgm:t>
        <a:bodyPr/>
        <a:lstStyle/>
        <a:p>
          <a:endParaRPr lang="en-US"/>
        </a:p>
      </dgm:t>
    </dgm:pt>
    <dgm:pt modelId="{7DFC4296-3A85-4AEF-BA4E-28B001CDBA14}" type="sibTrans" cxnId="{85252FFB-F818-4CE9-A0FA-7CAFFC5DC1B6}">
      <dgm:prSet/>
      <dgm:spPr/>
      <dgm:t>
        <a:bodyPr/>
        <a:lstStyle/>
        <a:p>
          <a:endParaRPr lang="en-US"/>
        </a:p>
      </dgm:t>
    </dgm:pt>
    <dgm:pt modelId="{DF9DF7E9-78BC-4350-913D-80F6C47667F3}">
      <dgm:prSet custT="1"/>
      <dgm:spPr>
        <a:solidFill>
          <a:schemeClr val="accent4">
            <a:lumMod val="60000"/>
            <a:lumOff val="40000"/>
          </a:schemeClr>
        </a:solidFill>
      </dgm:spPr>
      <dgm:t>
        <a:bodyPr/>
        <a:lstStyle/>
        <a:p>
          <a:r>
            <a:rPr lang="en-US" sz="2400" b="1" dirty="0" smtClean="0">
              <a:solidFill>
                <a:schemeClr val="tx1"/>
              </a:solidFill>
              <a:latin typeface="BaskervilleURW" panose="00000500000000000000" pitchFamily="50" charset="0"/>
            </a:rPr>
            <a:t>1915(k)</a:t>
          </a:r>
          <a:endParaRPr lang="en-US" sz="2400" b="1" dirty="0">
            <a:solidFill>
              <a:schemeClr val="tx1"/>
            </a:solidFill>
            <a:latin typeface="BaskervilleURW" panose="00000500000000000000" pitchFamily="50" charset="0"/>
          </a:endParaRPr>
        </a:p>
      </dgm:t>
    </dgm:pt>
    <dgm:pt modelId="{870E401B-AFEF-4524-B88B-11C95B02AA37}" type="parTrans" cxnId="{C217C0FB-F22B-4127-A3BF-DAD2D126E8BC}">
      <dgm:prSet/>
      <dgm:spPr/>
      <dgm:t>
        <a:bodyPr/>
        <a:lstStyle/>
        <a:p>
          <a:endParaRPr lang="en-US"/>
        </a:p>
      </dgm:t>
    </dgm:pt>
    <dgm:pt modelId="{DA4B93B8-351C-46AA-8C5E-F45567B81FF3}" type="sibTrans" cxnId="{C217C0FB-F22B-4127-A3BF-DAD2D126E8BC}">
      <dgm:prSet/>
      <dgm:spPr/>
      <dgm:t>
        <a:bodyPr/>
        <a:lstStyle/>
        <a:p>
          <a:endParaRPr lang="en-US"/>
        </a:p>
      </dgm:t>
    </dgm:pt>
    <dgm:pt modelId="{213C719B-24FD-4CBE-8B7D-29354175B666}">
      <dgm:prSet custT="1"/>
      <dgm:spPr>
        <a:solidFill>
          <a:schemeClr val="accent6">
            <a:lumMod val="60000"/>
            <a:lumOff val="40000"/>
          </a:schemeClr>
        </a:solidFill>
      </dgm:spPr>
      <dgm:t>
        <a:bodyPr/>
        <a:lstStyle/>
        <a:p>
          <a:r>
            <a:rPr lang="en-US" sz="2400" b="1" dirty="0" smtClean="0">
              <a:solidFill>
                <a:schemeClr val="tx1"/>
              </a:solidFill>
              <a:latin typeface="BaskervilleURW" panose="00000500000000000000" pitchFamily="50" charset="0"/>
            </a:rPr>
            <a:t>Section 1332</a:t>
          </a:r>
          <a:endParaRPr lang="en-US" sz="2400" b="1" dirty="0">
            <a:solidFill>
              <a:schemeClr val="tx1"/>
            </a:solidFill>
            <a:latin typeface="BaskervilleURW" panose="00000500000000000000" pitchFamily="50" charset="0"/>
          </a:endParaRPr>
        </a:p>
      </dgm:t>
    </dgm:pt>
    <dgm:pt modelId="{E1011F0A-802D-44CA-8D9B-278C911D5AC4}" type="parTrans" cxnId="{4AA7B354-B3CE-4718-B6CB-ECBF5B8643F4}">
      <dgm:prSet/>
      <dgm:spPr/>
      <dgm:t>
        <a:bodyPr/>
        <a:lstStyle/>
        <a:p>
          <a:endParaRPr lang="en-US"/>
        </a:p>
      </dgm:t>
    </dgm:pt>
    <dgm:pt modelId="{46C2A278-2D2D-4AB7-A549-FE1A188BE120}" type="sibTrans" cxnId="{4AA7B354-B3CE-4718-B6CB-ECBF5B8643F4}">
      <dgm:prSet/>
      <dgm:spPr/>
      <dgm:t>
        <a:bodyPr/>
        <a:lstStyle/>
        <a:p>
          <a:endParaRPr lang="en-US"/>
        </a:p>
      </dgm:t>
    </dgm:pt>
    <dgm:pt modelId="{9786EB74-EFCC-4442-A273-D5E7D4BFB8E4}">
      <dgm:prSet/>
      <dgm:spPr>
        <a:solidFill>
          <a:schemeClr val="accent4">
            <a:lumMod val="40000"/>
            <a:lumOff val="60000"/>
            <a:alpha val="90000"/>
          </a:schemeClr>
        </a:solidFill>
        <a:ln>
          <a:noFill/>
        </a:ln>
      </dgm:spPr>
      <dgm:t>
        <a:bodyPr/>
        <a:lstStyle/>
        <a:p>
          <a:r>
            <a:rPr lang="en-US" dirty="0" smtClean="0">
              <a:latin typeface="BaskervilleURW" panose="00000500000000000000" pitchFamily="50" charset="0"/>
            </a:rPr>
            <a:t>Community First Choice Waiver</a:t>
          </a:r>
          <a:endParaRPr lang="en-US" dirty="0">
            <a:latin typeface="BaskervilleURW" panose="00000500000000000000" pitchFamily="50" charset="0"/>
          </a:endParaRPr>
        </a:p>
      </dgm:t>
    </dgm:pt>
    <dgm:pt modelId="{3A580AB1-15DD-4A68-9381-8B7F16709AAC}" type="parTrans" cxnId="{ADE3E0EF-ABBF-4840-A778-DB632158C97D}">
      <dgm:prSet/>
      <dgm:spPr/>
      <dgm:t>
        <a:bodyPr/>
        <a:lstStyle/>
        <a:p>
          <a:endParaRPr lang="en-US"/>
        </a:p>
      </dgm:t>
    </dgm:pt>
    <dgm:pt modelId="{C39DBE1E-B4F7-4B79-A33C-70436A9EF382}" type="sibTrans" cxnId="{ADE3E0EF-ABBF-4840-A778-DB632158C97D}">
      <dgm:prSet/>
      <dgm:spPr/>
      <dgm:t>
        <a:bodyPr/>
        <a:lstStyle/>
        <a:p>
          <a:endParaRPr lang="en-US"/>
        </a:p>
      </dgm:t>
    </dgm:pt>
    <dgm:pt modelId="{9FD3C521-21AA-44F0-A0AC-AAEC65F3F92F}">
      <dgm:prSet custT="1"/>
      <dgm:spPr>
        <a:solidFill>
          <a:schemeClr val="accent5">
            <a:lumMod val="60000"/>
            <a:lumOff val="40000"/>
          </a:schemeClr>
        </a:solidFill>
      </dgm:spPr>
      <dgm:t>
        <a:bodyPr/>
        <a:lstStyle/>
        <a:p>
          <a:r>
            <a:rPr lang="en-US" sz="2400" b="1" dirty="0" smtClean="0">
              <a:solidFill>
                <a:schemeClr val="tx1"/>
              </a:solidFill>
              <a:latin typeface="BaskervilleURW" panose="00000500000000000000" pitchFamily="50" charset="0"/>
            </a:rPr>
            <a:t>Section 1115</a:t>
          </a:r>
          <a:endParaRPr lang="en-US" sz="2400" b="1" dirty="0">
            <a:solidFill>
              <a:schemeClr val="tx1"/>
            </a:solidFill>
            <a:latin typeface="BaskervilleURW" panose="00000500000000000000" pitchFamily="50" charset="0"/>
          </a:endParaRPr>
        </a:p>
      </dgm:t>
    </dgm:pt>
    <dgm:pt modelId="{68902683-E7AB-429C-9092-CF00BD320915}" type="parTrans" cxnId="{E8449459-D3EF-4615-967A-DFDA16A3B78F}">
      <dgm:prSet/>
      <dgm:spPr/>
      <dgm:t>
        <a:bodyPr/>
        <a:lstStyle/>
        <a:p>
          <a:endParaRPr lang="en-US"/>
        </a:p>
      </dgm:t>
    </dgm:pt>
    <dgm:pt modelId="{A8DD7641-AA0A-467C-AF42-BAA513126DAF}" type="sibTrans" cxnId="{E8449459-D3EF-4615-967A-DFDA16A3B78F}">
      <dgm:prSet/>
      <dgm:spPr/>
      <dgm:t>
        <a:bodyPr/>
        <a:lstStyle/>
        <a:p>
          <a:endParaRPr lang="en-US"/>
        </a:p>
      </dgm:t>
    </dgm:pt>
    <dgm:pt modelId="{A44814AD-47C4-42FB-806B-A0C6C4865A24}">
      <dgm:prSet/>
      <dgm:spPr>
        <a:solidFill>
          <a:schemeClr val="accent5">
            <a:lumMod val="40000"/>
            <a:lumOff val="60000"/>
            <a:alpha val="90000"/>
          </a:schemeClr>
        </a:solidFill>
        <a:ln>
          <a:noFill/>
        </a:ln>
      </dgm:spPr>
      <dgm:t>
        <a:bodyPr/>
        <a:lstStyle/>
        <a:p>
          <a:r>
            <a:rPr lang="en-US" dirty="0" smtClean="0">
              <a:latin typeface="BaskervilleURW" panose="00000500000000000000" pitchFamily="50" charset="0"/>
            </a:rPr>
            <a:t>Medicaid Demonstration Waiver</a:t>
          </a:r>
          <a:endParaRPr lang="en-US" dirty="0">
            <a:latin typeface="BaskervilleURW" panose="00000500000000000000" pitchFamily="50" charset="0"/>
          </a:endParaRPr>
        </a:p>
      </dgm:t>
    </dgm:pt>
    <dgm:pt modelId="{AFAFC2C7-A8E2-41A9-B139-37FE27994133}" type="parTrans" cxnId="{08F83936-2FC9-4247-8828-37B554322B9E}">
      <dgm:prSet/>
      <dgm:spPr/>
      <dgm:t>
        <a:bodyPr/>
        <a:lstStyle/>
        <a:p>
          <a:endParaRPr lang="en-US"/>
        </a:p>
      </dgm:t>
    </dgm:pt>
    <dgm:pt modelId="{49BB64FE-8BEC-4632-AB65-ACECCDE23ABE}" type="sibTrans" cxnId="{08F83936-2FC9-4247-8828-37B554322B9E}">
      <dgm:prSet/>
      <dgm:spPr/>
      <dgm:t>
        <a:bodyPr/>
        <a:lstStyle/>
        <a:p>
          <a:endParaRPr lang="en-US"/>
        </a:p>
      </dgm:t>
    </dgm:pt>
    <dgm:pt modelId="{51AAEACE-4FB7-49D2-B299-0AD3092C24CB}">
      <dgm:prSet/>
      <dgm:spPr>
        <a:solidFill>
          <a:schemeClr val="accent6">
            <a:lumMod val="40000"/>
            <a:lumOff val="60000"/>
            <a:alpha val="90000"/>
          </a:schemeClr>
        </a:solidFill>
        <a:ln>
          <a:noFill/>
        </a:ln>
      </dgm:spPr>
      <dgm:t>
        <a:bodyPr/>
        <a:lstStyle/>
        <a:p>
          <a:r>
            <a:rPr lang="en-US" dirty="0" smtClean="0">
              <a:latin typeface="BaskervilleURW" panose="00000500000000000000" pitchFamily="50" charset="0"/>
            </a:rPr>
            <a:t>State Innovation Waiver</a:t>
          </a:r>
          <a:endParaRPr lang="en-US" dirty="0">
            <a:latin typeface="BaskervilleURW" panose="00000500000000000000" pitchFamily="50" charset="0"/>
          </a:endParaRPr>
        </a:p>
      </dgm:t>
    </dgm:pt>
    <dgm:pt modelId="{BA874A42-AFEA-4ADC-9B74-3557CCFA80AC}" type="parTrans" cxnId="{D1029A4C-29A5-4E26-8E26-877F06978361}">
      <dgm:prSet/>
      <dgm:spPr/>
      <dgm:t>
        <a:bodyPr/>
        <a:lstStyle/>
        <a:p>
          <a:endParaRPr lang="en-US"/>
        </a:p>
      </dgm:t>
    </dgm:pt>
    <dgm:pt modelId="{7BC86739-653A-48F7-9C72-FA1087000B09}" type="sibTrans" cxnId="{D1029A4C-29A5-4E26-8E26-877F06978361}">
      <dgm:prSet/>
      <dgm:spPr/>
      <dgm:t>
        <a:bodyPr/>
        <a:lstStyle/>
        <a:p>
          <a:endParaRPr lang="en-US"/>
        </a:p>
      </dgm:t>
    </dgm:pt>
    <dgm:pt modelId="{40172FEB-87FF-459E-97A8-BF0A8F1AE3CD}">
      <dgm:prSet phldrT="[Text]" custT="1"/>
      <dgm:spPr>
        <a:solidFill>
          <a:schemeClr val="accent2">
            <a:lumMod val="20000"/>
            <a:lumOff val="80000"/>
            <a:alpha val="90000"/>
          </a:schemeClr>
        </a:solidFill>
        <a:ln>
          <a:noFill/>
        </a:ln>
      </dgm:spPr>
      <dgm:t>
        <a:bodyPr/>
        <a:lstStyle/>
        <a:p>
          <a:r>
            <a:rPr lang="en-US" sz="2000" dirty="0" smtClean="0">
              <a:latin typeface="BaskervilleURW" panose="00000500000000000000" pitchFamily="50" charset="0"/>
            </a:rPr>
            <a:t>Home and Community-based Services</a:t>
          </a:r>
          <a:endParaRPr lang="en-US" sz="2000" dirty="0">
            <a:latin typeface="BaskervilleURW" panose="00000500000000000000" pitchFamily="50" charset="0"/>
          </a:endParaRPr>
        </a:p>
      </dgm:t>
    </dgm:pt>
    <dgm:pt modelId="{5C1FC92A-4B33-4232-9412-D2579C2B21D5}" type="parTrans" cxnId="{45AC5433-B2B4-43F3-BFD5-FD3C62937736}">
      <dgm:prSet/>
      <dgm:spPr/>
      <dgm:t>
        <a:bodyPr/>
        <a:lstStyle/>
        <a:p>
          <a:endParaRPr lang="en-US"/>
        </a:p>
      </dgm:t>
    </dgm:pt>
    <dgm:pt modelId="{6D35D545-56B3-4481-95B9-58AB3C00A081}" type="sibTrans" cxnId="{45AC5433-B2B4-43F3-BFD5-FD3C62937736}">
      <dgm:prSet/>
      <dgm:spPr/>
      <dgm:t>
        <a:bodyPr/>
        <a:lstStyle/>
        <a:p>
          <a:endParaRPr lang="en-US"/>
        </a:p>
      </dgm:t>
    </dgm:pt>
    <dgm:pt modelId="{8BC3BC45-BA1D-4910-8D60-D7A804CE9CEE}" type="pres">
      <dgm:prSet presAssocID="{A1D46EAC-C705-4C0E-AF55-CAE541454D72}" presName="Name0" presStyleCnt="0">
        <dgm:presLayoutVars>
          <dgm:dir/>
          <dgm:animLvl val="lvl"/>
          <dgm:resizeHandles/>
        </dgm:presLayoutVars>
      </dgm:prSet>
      <dgm:spPr/>
      <dgm:t>
        <a:bodyPr/>
        <a:lstStyle/>
        <a:p>
          <a:endParaRPr lang="en-US"/>
        </a:p>
      </dgm:t>
    </dgm:pt>
    <dgm:pt modelId="{12507A9B-6AC8-46CC-872D-EE23B468E3B8}" type="pres">
      <dgm:prSet presAssocID="{99632FFA-6C77-4505-801B-9C64DEFE6106}" presName="linNode" presStyleCnt="0"/>
      <dgm:spPr/>
    </dgm:pt>
    <dgm:pt modelId="{FEF2CB99-86B2-4729-87AD-F14BC390E984}" type="pres">
      <dgm:prSet presAssocID="{99632FFA-6C77-4505-801B-9C64DEFE6106}" presName="parentShp" presStyleLbl="node1" presStyleIdx="0" presStyleCnt="5">
        <dgm:presLayoutVars>
          <dgm:bulletEnabled val="1"/>
        </dgm:presLayoutVars>
      </dgm:prSet>
      <dgm:spPr/>
      <dgm:t>
        <a:bodyPr/>
        <a:lstStyle/>
        <a:p>
          <a:endParaRPr lang="en-US"/>
        </a:p>
      </dgm:t>
    </dgm:pt>
    <dgm:pt modelId="{ECE40711-F641-4750-A99A-0E63D6352B33}" type="pres">
      <dgm:prSet presAssocID="{99632FFA-6C77-4505-801B-9C64DEFE6106}" presName="childShp" presStyleLbl="bgAccFollowNode1" presStyleIdx="0" presStyleCnt="5" custScaleY="69527" custLinFactNeighborY="5770">
        <dgm:presLayoutVars>
          <dgm:bulletEnabled val="1"/>
        </dgm:presLayoutVars>
      </dgm:prSet>
      <dgm:spPr/>
      <dgm:t>
        <a:bodyPr/>
        <a:lstStyle/>
        <a:p>
          <a:endParaRPr lang="en-US"/>
        </a:p>
      </dgm:t>
    </dgm:pt>
    <dgm:pt modelId="{D7DA64B4-DFF0-446E-9E8F-CF48B60D2614}" type="pres">
      <dgm:prSet presAssocID="{9999579A-B912-44C0-AF83-C3E3F212AA0E}" presName="spacing" presStyleCnt="0"/>
      <dgm:spPr/>
    </dgm:pt>
    <dgm:pt modelId="{73C8CC2F-B454-4C5D-B9D9-9C7C27619ABE}" type="pres">
      <dgm:prSet presAssocID="{2A506DB6-7F6B-45C5-90BD-F1FBA037DB1D}" presName="linNode" presStyleCnt="0"/>
      <dgm:spPr/>
    </dgm:pt>
    <dgm:pt modelId="{583B7712-FBAF-4BB3-B9EE-76881ECA60E1}" type="pres">
      <dgm:prSet presAssocID="{2A506DB6-7F6B-45C5-90BD-F1FBA037DB1D}" presName="parentShp" presStyleLbl="node1" presStyleIdx="1" presStyleCnt="5">
        <dgm:presLayoutVars>
          <dgm:bulletEnabled val="1"/>
        </dgm:presLayoutVars>
      </dgm:prSet>
      <dgm:spPr/>
      <dgm:t>
        <a:bodyPr/>
        <a:lstStyle/>
        <a:p>
          <a:endParaRPr lang="en-US"/>
        </a:p>
      </dgm:t>
    </dgm:pt>
    <dgm:pt modelId="{7F5ECBCB-31A0-41B6-9CA1-A0E8B5973AE5}" type="pres">
      <dgm:prSet presAssocID="{2A506DB6-7F6B-45C5-90BD-F1FBA037DB1D}" presName="childShp" presStyleLbl="bgAccFollowNode1" presStyleIdx="1" presStyleCnt="5" custScaleY="66078">
        <dgm:presLayoutVars>
          <dgm:bulletEnabled val="1"/>
        </dgm:presLayoutVars>
      </dgm:prSet>
      <dgm:spPr/>
      <dgm:t>
        <a:bodyPr/>
        <a:lstStyle/>
        <a:p>
          <a:endParaRPr lang="en-US"/>
        </a:p>
      </dgm:t>
    </dgm:pt>
    <dgm:pt modelId="{17F04AAF-B64D-445D-BDE4-FA280EC57737}" type="pres">
      <dgm:prSet presAssocID="{8EE05E4B-490E-409A-ADCD-325A2A9261F0}" presName="spacing" presStyleCnt="0"/>
      <dgm:spPr/>
    </dgm:pt>
    <dgm:pt modelId="{D32EF112-6164-4826-B96A-31CC1B065E94}" type="pres">
      <dgm:prSet presAssocID="{DF9DF7E9-78BC-4350-913D-80F6C47667F3}" presName="linNode" presStyleCnt="0"/>
      <dgm:spPr/>
    </dgm:pt>
    <dgm:pt modelId="{0BD4B29B-DF81-4DF2-BCC2-AA5EC2721037}" type="pres">
      <dgm:prSet presAssocID="{DF9DF7E9-78BC-4350-913D-80F6C47667F3}" presName="parentShp" presStyleLbl="node1" presStyleIdx="2" presStyleCnt="5">
        <dgm:presLayoutVars>
          <dgm:bulletEnabled val="1"/>
        </dgm:presLayoutVars>
      </dgm:prSet>
      <dgm:spPr/>
      <dgm:t>
        <a:bodyPr/>
        <a:lstStyle/>
        <a:p>
          <a:endParaRPr lang="en-US"/>
        </a:p>
      </dgm:t>
    </dgm:pt>
    <dgm:pt modelId="{886805C9-750D-418F-ABA2-5A10AD554AA1}" type="pres">
      <dgm:prSet presAssocID="{DF9DF7E9-78BC-4350-913D-80F6C47667F3}" presName="childShp" presStyleLbl="bgAccFollowNode1" presStyleIdx="2" presStyleCnt="5" custScaleY="74168">
        <dgm:presLayoutVars>
          <dgm:bulletEnabled val="1"/>
        </dgm:presLayoutVars>
      </dgm:prSet>
      <dgm:spPr/>
      <dgm:t>
        <a:bodyPr/>
        <a:lstStyle/>
        <a:p>
          <a:endParaRPr lang="en-US"/>
        </a:p>
      </dgm:t>
    </dgm:pt>
    <dgm:pt modelId="{6CEE6B43-7E8D-4FF3-B9EF-76BE8A32B6C0}" type="pres">
      <dgm:prSet presAssocID="{DA4B93B8-351C-46AA-8C5E-F45567B81FF3}" presName="spacing" presStyleCnt="0"/>
      <dgm:spPr/>
    </dgm:pt>
    <dgm:pt modelId="{B4C53A42-DDAE-45C8-86FC-70F6AE5514D1}" type="pres">
      <dgm:prSet presAssocID="{9FD3C521-21AA-44F0-A0AC-AAEC65F3F92F}" presName="linNode" presStyleCnt="0"/>
      <dgm:spPr/>
    </dgm:pt>
    <dgm:pt modelId="{A2A81325-CA12-4444-90FA-2F2FB412F245}" type="pres">
      <dgm:prSet presAssocID="{9FD3C521-21AA-44F0-A0AC-AAEC65F3F92F}" presName="parentShp" presStyleLbl="node1" presStyleIdx="3" presStyleCnt="5">
        <dgm:presLayoutVars>
          <dgm:bulletEnabled val="1"/>
        </dgm:presLayoutVars>
      </dgm:prSet>
      <dgm:spPr/>
      <dgm:t>
        <a:bodyPr/>
        <a:lstStyle/>
        <a:p>
          <a:endParaRPr lang="en-US"/>
        </a:p>
      </dgm:t>
    </dgm:pt>
    <dgm:pt modelId="{7A47FF68-1A7B-4CA9-A671-FA742BAE73CA}" type="pres">
      <dgm:prSet presAssocID="{9FD3C521-21AA-44F0-A0AC-AAEC65F3F92F}" presName="childShp" presStyleLbl="bgAccFollowNode1" presStyleIdx="3" presStyleCnt="5" custScaleY="66078">
        <dgm:presLayoutVars>
          <dgm:bulletEnabled val="1"/>
        </dgm:presLayoutVars>
      </dgm:prSet>
      <dgm:spPr/>
      <dgm:t>
        <a:bodyPr/>
        <a:lstStyle/>
        <a:p>
          <a:endParaRPr lang="en-US"/>
        </a:p>
      </dgm:t>
    </dgm:pt>
    <dgm:pt modelId="{650D73E0-5359-4321-ACA5-479D4D090CCF}" type="pres">
      <dgm:prSet presAssocID="{A8DD7641-AA0A-467C-AF42-BAA513126DAF}" presName="spacing" presStyleCnt="0"/>
      <dgm:spPr/>
    </dgm:pt>
    <dgm:pt modelId="{045547B8-5F6C-4726-BFFE-53959C22A9D1}" type="pres">
      <dgm:prSet presAssocID="{213C719B-24FD-4CBE-8B7D-29354175B666}" presName="linNode" presStyleCnt="0"/>
      <dgm:spPr/>
    </dgm:pt>
    <dgm:pt modelId="{55BF66EC-876D-4E8E-B5EC-E4CF6751E0DB}" type="pres">
      <dgm:prSet presAssocID="{213C719B-24FD-4CBE-8B7D-29354175B666}" presName="parentShp" presStyleLbl="node1" presStyleIdx="4" presStyleCnt="5">
        <dgm:presLayoutVars>
          <dgm:bulletEnabled val="1"/>
        </dgm:presLayoutVars>
      </dgm:prSet>
      <dgm:spPr/>
      <dgm:t>
        <a:bodyPr/>
        <a:lstStyle/>
        <a:p>
          <a:endParaRPr lang="en-US"/>
        </a:p>
      </dgm:t>
    </dgm:pt>
    <dgm:pt modelId="{8D07E34F-BEEF-4E7D-BABD-AB9F536810A2}" type="pres">
      <dgm:prSet presAssocID="{213C719B-24FD-4CBE-8B7D-29354175B666}" presName="childShp" presStyleLbl="bgAccFollowNode1" presStyleIdx="4" presStyleCnt="5" custScaleY="69158">
        <dgm:presLayoutVars>
          <dgm:bulletEnabled val="1"/>
        </dgm:presLayoutVars>
      </dgm:prSet>
      <dgm:spPr/>
      <dgm:t>
        <a:bodyPr/>
        <a:lstStyle/>
        <a:p>
          <a:endParaRPr lang="en-US"/>
        </a:p>
      </dgm:t>
    </dgm:pt>
  </dgm:ptLst>
  <dgm:cxnLst>
    <dgm:cxn modelId="{ADE3E0EF-ABBF-4840-A778-DB632158C97D}" srcId="{DF9DF7E9-78BC-4350-913D-80F6C47667F3}" destId="{9786EB74-EFCC-4442-A273-D5E7D4BFB8E4}" srcOrd="0" destOrd="0" parTransId="{3A580AB1-15DD-4A68-9381-8B7F16709AAC}" sibTransId="{C39DBE1E-B4F7-4B79-A33C-70436A9EF382}"/>
    <dgm:cxn modelId="{D689C0B1-AF9A-46AF-9615-3054503CF2BD}" type="presOf" srcId="{A44814AD-47C4-42FB-806B-A0C6C4865A24}" destId="{7A47FF68-1A7B-4CA9-A671-FA742BAE73CA}" srcOrd="0" destOrd="0" presId="urn:microsoft.com/office/officeart/2005/8/layout/vList6"/>
    <dgm:cxn modelId="{08F83936-2FC9-4247-8828-37B554322B9E}" srcId="{9FD3C521-21AA-44F0-A0AC-AAEC65F3F92F}" destId="{A44814AD-47C4-42FB-806B-A0C6C4865A24}" srcOrd="0" destOrd="0" parTransId="{AFAFC2C7-A8E2-41A9-B139-37FE27994133}" sibTransId="{49BB64FE-8BEC-4632-AB65-ACECCDE23ABE}"/>
    <dgm:cxn modelId="{DBD5598E-E76B-418E-83DC-5BE740B7D279}" type="presOf" srcId="{2A506DB6-7F6B-45C5-90BD-F1FBA037DB1D}" destId="{583B7712-FBAF-4BB3-B9EE-76881ECA60E1}" srcOrd="0" destOrd="0" presId="urn:microsoft.com/office/officeart/2005/8/layout/vList6"/>
    <dgm:cxn modelId="{8CD1A33D-7837-422B-95C8-73969C67A078}" type="presOf" srcId="{40172FEB-87FF-459E-97A8-BF0A8F1AE3CD}" destId="{ECE40711-F641-4750-A99A-0E63D6352B33}" srcOrd="0" destOrd="0" presId="urn:microsoft.com/office/officeart/2005/8/layout/vList6"/>
    <dgm:cxn modelId="{ED9AEB80-381B-49EE-B8F6-B65CD7A1DC7E}" type="presOf" srcId="{9786EB74-EFCC-4442-A273-D5E7D4BFB8E4}" destId="{886805C9-750D-418F-ABA2-5A10AD554AA1}" srcOrd="0" destOrd="0" presId="urn:microsoft.com/office/officeart/2005/8/layout/vList6"/>
    <dgm:cxn modelId="{7D9D1A07-D423-4238-835B-EBC65EAF8526}" type="presOf" srcId="{A1D46EAC-C705-4C0E-AF55-CAE541454D72}" destId="{8BC3BC45-BA1D-4910-8D60-D7A804CE9CEE}" srcOrd="0" destOrd="0" presId="urn:microsoft.com/office/officeart/2005/8/layout/vList6"/>
    <dgm:cxn modelId="{85252FFB-F818-4CE9-A0FA-7CAFFC5DC1B6}" srcId="{2A506DB6-7F6B-45C5-90BD-F1FBA037DB1D}" destId="{59AFE97F-F9AB-4F54-9541-E1C5931556F8}" srcOrd="0" destOrd="0" parTransId="{8080613C-999E-40F9-8EAD-080A935D933A}" sibTransId="{7DFC4296-3A85-4AEF-BA4E-28B001CDBA14}"/>
    <dgm:cxn modelId="{E8449459-D3EF-4615-967A-DFDA16A3B78F}" srcId="{A1D46EAC-C705-4C0E-AF55-CAE541454D72}" destId="{9FD3C521-21AA-44F0-A0AC-AAEC65F3F92F}" srcOrd="3" destOrd="0" parTransId="{68902683-E7AB-429C-9092-CF00BD320915}" sibTransId="{A8DD7641-AA0A-467C-AF42-BAA513126DAF}"/>
    <dgm:cxn modelId="{4AA7B354-B3CE-4718-B6CB-ECBF5B8643F4}" srcId="{A1D46EAC-C705-4C0E-AF55-CAE541454D72}" destId="{213C719B-24FD-4CBE-8B7D-29354175B666}" srcOrd="4" destOrd="0" parTransId="{E1011F0A-802D-44CA-8D9B-278C911D5AC4}" sibTransId="{46C2A278-2D2D-4AB7-A549-FE1A188BE120}"/>
    <dgm:cxn modelId="{5295A060-518B-4887-A99F-57CCE46BD460}" type="presOf" srcId="{99632FFA-6C77-4505-801B-9C64DEFE6106}" destId="{FEF2CB99-86B2-4729-87AD-F14BC390E984}" srcOrd="0" destOrd="0" presId="urn:microsoft.com/office/officeart/2005/8/layout/vList6"/>
    <dgm:cxn modelId="{EC4E74BF-EDC6-4D76-A9C5-C1551F40526A}" type="presOf" srcId="{9FD3C521-21AA-44F0-A0AC-AAEC65F3F92F}" destId="{A2A81325-CA12-4444-90FA-2F2FB412F245}" srcOrd="0" destOrd="0" presId="urn:microsoft.com/office/officeart/2005/8/layout/vList6"/>
    <dgm:cxn modelId="{45AC5433-B2B4-43F3-BFD5-FD3C62937736}" srcId="{99632FFA-6C77-4505-801B-9C64DEFE6106}" destId="{40172FEB-87FF-459E-97A8-BF0A8F1AE3CD}" srcOrd="0" destOrd="0" parTransId="{5C1FC92A-4B33-4232-9412-D2579C2B21D5}" sibTransId="{6D35D545-56B3-4481-95B9-58AB3C00A081}"/>
    <dgm:cxn modelId="{7AA30B18-C0B3-40E8-8959-FC2057DB5192}" srcId="{A1D46EAC-C705-4C0E-AF55-CAE541454D72}" destId="{2A506DB6-7F6B-45C5-90BD-F1FBA037DB1D}" srcOrd="1" destOrd="0" parTransId="{515BED4B-D286-44BA-BE7D-B1124E35D198}" sibTransId="{8EE05E4B-490E-409A-ADCD-325A2A9261F0}"/>
    <dgm:cxn modelId="{55692895-FFCC-4062-B4DB-88B5B0DAB084}" type="presOf" srcId="{213C719B-24FD-4CBE-8B7D-29354175B666}" destId="{55BF66EC-876D-4E8E-B5EC-E4CF6751E0DB}" srcOrd="0" destOrd="0" presId="urn:microsoft.com/office/officeart/2005/8/layout/vList6"/>
    <dgm:cxn modelId="{1BE07E72-0F8C-492F-9B8C-58AE3CA67DF7}" type="presOf" srcId="{59AFE97F-F9AB-4F54-9541-E1C5931556F8}" destId="{7F5ECBCB-31A0-41B6-9CA1-A0E8B5973AE5}" srcOrd="0" destOrd="0" presId="urn:microsoft.com/office/officeart/2005/8/layout/vList6"/>
    <dgm:cxn modelId="{3F635809-9201-40F2-9D51-9DDA84AAF9EC}" type="presOf" srcId="{51AAEACE-4FB7-49D2-B299-0AD3092C24CB}" destId="{8D07E34F-BEEF-4E7D-BABD-AB9F536810A2}" srcOrd="0" destOrd="0" presId="urn:microsoft.com/office/officeart/2005/8/layout/vList6"/>
    <dgm:cxn modelId="{7BCD9367-8A14-471B-97FF-974445EE3C27}" srcId="{A1D46EAC-C705-4C0E-AF55-CAE541454D72}" destId="{99632FFA-6C77-4505-801B-9C64DEFE6106}" srcOrd="0" destOrd="0" parTransId="{8F2E93FC-794E-4E3B-871F-FB88A6987C14}" sibTransId="{9999579A-B912-44C0-AF83-C3E3F212AA0E}"/>
    <dgm:cxn modelId="{8347A867-13BC-4CD8-B7F6-1F99D8266F5A}" type="presOf" srcId="{DF9DF7E9-78BC-4350-913D-80F6C47667F3}" destId="{0BD4B29B-DF81-4DF2-BCC2-AA5EC2721037}" srcOrd="0" destOrd="0" presId="urn:microsoft.com/office/officeart/2005/8/layout/vList6"/>
    <dgm:cxn modelId="{D1029A4C-29A5-4E26-8E26-877F06978361}" srcId="{213C719B-24FD-4CBE-8B7D-29354175B666}" destId="{51AAEACE-4FB7-49D2-B299-0AD3092C24CB}" srcOrd="0" destOrd="0" parTransId="{BA874A42-AFEA-4ADC-9B74-3557CCFA80AC}" sibTransId="{7BC86739-653A-48F7-9C72-FA1087000B09}"/>
    <dgm:cxn modelId="{C217C0FB-F22B-4127-A3BF-DAD2D126E8BC}" srcId="{A1D46EAC-C705-4C0E-AF55-CAE541454D72}" destId="{DF9DF7E9-78BC-4350-913D-80F6C47667F3}" srcOrd="2" destOrd="0" parTransId="{870E401B-AFEF-4524-B88B-11C95B02AA37}" sibTransId="{DA4B93B8-351C-46AA-8C5E-F45567B81FF3}"/>
    <dgm:cxn modelId="{74F29D56-253D-4E72-88A1-7F51F6C8957A}" type="presParOf" srcId="{8BC3BC45-BA1D-4910-8D60-D7A804CE9CEE}" destId="{12507A9B-6AC8-46CC-872D-EE23B468E3B8}" srcOrd="0" destOrd="0" presId="urn:microsoft.com/office/officeart/2005/8/layout/vList6"/>
    <dgm:cxn modelId="{92184FD4-068A-4280-A829-86EE95F27A4C}" type="presParOf" srcId="{12507A9B-6AC8-46CC-872D-EE23B468E3B8}" destId="{FEF2CB99-86B2-4729-87AD-F14BC390E984}" srcOrd="0" destOrd="0" presId="urn:microsoft.com/office/officeart/2005/8/layout/vList6"/>
    <dgm:cxn modelId="{20E61FEA-6D97-4507-B846-7BBA230969D7}" type="presParOf" srcId="{12507A9B-6AC8-46CC-872D-EE23B468E3B8}" destId="{ECE40711-F641-4750-A99A-0E63D6352B33}" srcOrd="1" destOrd="0" presId="urn:microsoft.com/office/officeart/2005/8/layout/vList6"/>
    <dgm:cxn modelId="{52C0A6D2-A065-4F66-9BC0-247365BF2D10}" type="presParOf" srcId="{8BC3BC45-BA1D-4910-8D60-D7A804CE9CEE}" destId="{D7DA64B4-DFF0-446E-9E8F-CF48B60D2614}" srcOrd="1" destOrd="0" presId="urn:microsoft.com/office/officeart/2005/8/layout/vList6"/>
    <dgm:cxn modelId="{89DB1AC0-02B2-496C-A58A-3D2F0E0589AD}" type="presParOf" srcId="{8BC3BC45-BA1D-4910-8D60-D7A804CE9CEE}" destId="{73C8CC2F-B454-4C5D-B9D9-9C7C27619ABE}" srcOrd="2" destOrd="0" presId="urn:microsoft.com/office/officeart/2005/8/layout/vList6"/>
    <dgm:cxn modelId="{5D1B15F3-C57A-453E-A446-F85AA42254F4}" type="presParOf" srcId="{73C8CC2F-B454-4C5D-B9D9-9C7C27619ABE}" destId="{583B7712-FBAF-4BB3-B9EE-76881ECA60E1}" srcOrd="0" destOrd="0" presId="urn:microsoft.com/office/officeart/2005/8/layout/vList6"/>
    <dgm:cxn modelId="{2FC713ED-5265-459D-9113-97456C2C8DAC}" type="presParOf" srcId="{73C8CC2F-B454-4C5D-B9D9-9C7C27619ABE}" destId="{7F5ECBCB-31A0-41B6-9CA1-A0E8B5973AE5}" srcOrd="1" destOrd="0" presId="urn:microsoft.com/office/officeart/2005/8/layout/vList6"/>
    <dgm:cxn modelId="{2A3CC058-D765-465F-AACB-897BBE9CFEA8}" type="presParOf" srcId="{8BC3BC45-BA1D-4910-8D60-D7A804CE9CEE}" destId="{17F04AAF-B64D-445D-BDE4-FA280EC57737}" srcOrd="3" destOrd="0" presId="urn:microsoft.com/office/officeart/2005/8/layout/vList6"/>
    <dgm:cxn modelId="{24358B73-DAFC-4F0B-997F-7BBBDB21B623}" type="presParOf" srcId="{8BC3BC45-BA1D-4910-8D60-D7A804CE9CEE}" destId="{D32EF112-6164-4826-B96A-31CC1B065E94}" srcOrd="4" destOrd="0" presId="urn:microsoft.com/office/officeart/2005/8/layout/vList6"/>
    <dgm:cxn modelId="{A74863E9-0C26-49E8-80FB-C71DEEB42158}" type="presParOf" srcId="{D32EF112-6164-4826-B96A-31CC1B065E94}" destId="{0BD4B29B-DF81-4DF2-BCC2-AA5EC2721037}" srcOrd="0" destOrd="0" presId="urn:microsoft.com/office/officeart/2005/8/layout/vList6"/>
    <dgm:cxn modelId="{6AEBAF35-6F58-4AE0-8A87-C5643B283695}" type="presParOf" srcId="{D32EF112-6164-4826-B96A-31CC1B065E94}" destId="{886805C9-750D-418F-ABA2-5A10AD554AA1}" srcOrd="1" destOrd="0" presId="urn:microsoft.com/office/officeart/2005/8/layout/vList6"/>
    <dgm:cxn modelId="{536E6C1A-9154-44E0-B920-2C27B981DEB5}" type="presParOf" srcId="{8BC3BC45-BA1D-4910-8D60-D7A804CE9CEE}" destId="{6CEE6B43-7E8D-4FF3-B9EF-76BE8A32B6C0}" srcOrd="5" destOrd="0" presId="urn:microsoft.com/office/officeart/2005/8/layout/vList6"/>
    <dgm:cxn modelId="{8988FF4C-BC00-4B4C-8BE9-13E362F75358}" type="presParOf" srcId="{8BC3BC45-BA1D-4910-8D60-D7A804CE9CEE}" destId="{B4C53A42-DDAE-45C8-86FC-70F6AE5514D1}" srcOrd="6" destOrd="0" presId="urn:microsoft.com/office/officeart/2005/8/layout/vList6"/>
    <dgm:cxn modelId="{B9639BB0-2ABC-4394-AA67-CD71FC4B5A2B}" type="presParOf" srcId="{B4C53A42-DDAE-45C8-86FC-70F6AE5514D1}" destId="{A2A81325-CA12-4444-90FA-2F2FB412F245}" srcOrd="0" destOrd="0" presId="urn:microsoft.com/office/officeart/2005/8/layout/vList6"/>
    <dgm:cxn modelId="{F93AC54E-7699-4D82-BE2C-53E694881B11}" type="presParOf" srcId="{B4C53A42-DDAE-45C8-86FC-70F6AE5514D1}" destId="{7A47FF68-1A7B-4CA9-A671-FA742BAE73CA}" srcOrd="1" destOrd="0" presId="urn:microsoft.com/office/officeart/2005/8/layout/vList6"/>
    <dgm:cxn modelId="{F16D13B0-55EA-482F-98EC-EE32315B4F8A}" type="presParOf" srcId="{8BC3BC45-BA1D-4910-8D60-D7A804CE9CEE}" destId="{650D73E0-5359-4321-ACA5-479D4D090CCF}" srcOrd="7" destOrd="0" presId="urn:microsoft.com/office/officeart/2005/8/layout/vList6"/>
    <dgm:cxn modelId="{608D6FFB-B8B9-4F33-AEAA-11F1CFDE430D}" type="presParOf" srcId="{8BC3BC45-BA1D-4910-8D60-D7A804CE9CEE}" destId="{045547B8-5F6C-4726-BFFE-53959C22A9D1}" srcOrd="8" destOrd="0" presId="urn:microsoft.com/office/officeart/2005/8/layout/vList6"/>
    <dgm:cxn modelId="{96B3AB62-E902-412B-9D0D-DF7B3FF1557A}" type="presParOf" srcId="{045547B8-5F6C-4726-BFFE-53959C22A9D1}" destId="{55BF66EC-876D-4E8E-B5EC-E4CF6751E0DB}" srcOrd="0" destOrd="0" presId="urn:microsoft.com/office/officeart/2005/8/layout/vList6"/>
    <dgm:cxn modelId="{79338B9F-5638-4DE8-BEEB-707EEFA6871D}" type="presParOf" srcId="{045547B8-5F6C-4726-BFFE-53959C22A9D1}" destId="{8D07E34F-BEEF-4E7D-BABD-AB9F536810A2}" srcOrd="1" destOrd="0" presId="urn:microsoft.com/office/officeart/2005/8/layout/vList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49AB3-C9CA-470D-AE00-02B62A6D1B84}">
      <dsp:nvSpPr>
        <dsp:cNvPr id="0" name=""/>
        <dsp:cNvSpPr/>
      </dsp:nvSpPr>
      <dsp:spPr>
        <a:xfrm>
          <a:off x="414706" y="442121"/>
          <a:ext cx="2064246" cy="1238547"/>
        </a:xfrm>
        <a:prstGeom prst="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Book Antiqua" panose="02040602050305030304" pitchFamily="18" charset="0"/>
            </a:rPr>
            <a:t>Rehab Therapies</a:t>
          </a:r>
          <a:endParaRPr lang="en-US" sz="2400" b="1" kern="1200" dirty="0">
            <a:solidFill>
              <a:schemeClr val="tx1"/>
            </a:solidFill>
            <a:latin typeface="Book Antiqua" panose="02040602050305030304" pitchFamily="18" charset="0"/>
          </a:endParaRPr>
        </a:p>
      </dsp:txBody>
      <dsp:txXfrm>
        <a:off x="414706" y="442121"/>
        <a:ext cx="2064246" cy="1238547"/>
      </dsp:txXfrm>
    </dsp:sp>
    <dsp:sp modelId="{3A2B2215-A4A4-4D71-A25D-815E8DC08CE3}">
      <dsp:nvSpPr>
        <dsp:cNvPr id="0" name=""/>
        <dsp:cNvSpPr/>
      </dsp:nvSpPr>
      <dsp:spPr>
        <a:xfrm>
          <a:off x="2706163" y="448283"/>
          <a:ext cx="4138916" cy="1232392"/>
        </a:xfrm>
        <a:prstGeom prst="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en-US" sz="2400" b="1" kern="1200" dirty="0" smtClean="0">
              <a:solidFill>
                <a:schemeClr val="tx1"/>
              </a:solidFill>
              <a:latin typeface="Book Antiqua" panose="02040602050305030304" pitchFamily="18" charset="0"/>
            </a:rPr>
            <a:t>Academic</a:t>
          </a:r>
          <a:br>
            <a:rPr lang="en-US" sz="2400" b="1" kern="1200" dirty="0" smtClean="0">
              <a:solidFill>
                <a:schemeClr val="tx1"/>
              </a:solidFill>
              <a:latin typeface="Book Antiqua" panose="02040602050305030304" pitchFamily="18" charset="0"/>
            </a:rPr>
          </a:br>
          <a:r>
            <a:rPr lang="en-US" sz="2400" b="1" kern="1200" dirty="0" smtClean="0">
              <a:solidFill>
                <a:schemeClr val="tx1"/>
              </a:solidFill>
              <a:latin typeface="Book Antiqua" panose="02040602050305030304" pitchFamily="18" charset="0"/>
            </a:rPr>
            <a:t>Accommodations</a:t>
          </a:r>
          <a:endParaRPr lang="en-US" sz="2400" b="1" kern="1200" dirty="0">
            <a:solidFill>
              <a:schemeClr val="tx1"/>
            </a:solidFill>
            <a:latin typeface="Book Antiqua" panose="02040602050305030304" pitchFamily="18" charset="0"/>
          </a:endParaRPr>
        </a:p>
      </dsp:txBody>
      <dsp:txXfrm>
        <a:off x="2706163" y="448283"/>
        <a:ext cx="4138916" cy="1232392"/>
      </dsp:txXfrm>
    </dsp:sp>
    <dsp:sp modelId="{5F084B49-3674-4528-A110-991E719890B4}">
      <dsp:nvSpPr>
        <dsp:cNvPr id="0" name=""/>
        <dsp:cNvSpPr/>
      </dsp:nvSpPr>
      <dsp:spPr>
        <a:xfrm>
          <a:off x="2651" y="1756872"/>
          <a:ext cx="1699824" cy="1308030"/>
        </a:xfrm>
        <a:prstGeom prst="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Book Antiqua" panose="02040602050305030304" pitchFamily="18" charset="0"/>
            </a:rPr>
            <a:t>Job</a:t>
          </a:r>
          <a:endParaRPr lang="en-US" sz="2400" b="1" kern="1200" dirty="0">
            <a:solidFill>
              <a:schemeClr val="tx1"/>
            </a:solidFill>
            <a:latin typeface="Book Antiqua" panose="02040602050305030304" pitchFamily="18" charset="0"/>
          </a:endParaRPr>
        </a:p>
      </dsp:txBody>
      <dsp:txXfrm>
        <a:off x="2651" y="1756872"/>
        <a:ext cx="1699824" cy="1308030"/>
      </dsp:txXfrm>
    </dsp:sp>
    <dsp:sp modelId="{539DE7F8-2755-471D-8E59-878230D77431}">
      <dsp:nvSpPr>
        <dsp:cNvPr id="0" name=""/>
        <dsp:cNvSpPr/>
      </dsp:nvSpPr>
      <dsp:spPr>
        <a:xfrm>
          <a:off x="1908900" y="1757163"/>
          <a:ext cx="2416943" cy="1371307"/>
        </a:xfrm>
        <a:prstGeom prst="rect">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Book Antiqua" panose="02040602050305030304" pitchFamily="18" charset="0"/>
            </a:rPr>
            <a:t>Home &amp; Community Support</a:t>
          </a:r>
          <a:endParaRPr lang="en-US" sz="2400" b="1" kern="1200" dirty="0">
            <a:solidFill>
              <a:schemeClr val="tx1"/>
            </a:solidFill>
            <a:latin typeface="Book Antiqua" panose="02040602050305030304" pitchFamily="18" charset="0"/>
          </a:endParaRPr>
        </a:p>
      </dsp:txBody>
      <dsp:txXfrm>
        <a:off x="1908900" y="1757163"/>
        <a:ext cx="2416943" cy="1371307"/>
      </dsp:txXfrm>
    </dsp:sp>
    <dsp:sp modelId="{84B86FAF-4765-4057-93EA-0F063CBDCC59}">
      <dsp:nvSpPr>
        <dsp:cNvPr id="0" name=""/>
        <dsp:cNvSpPr/>
      </dsp:nvSpPr>
      <dsp:spPr>
        <a:xfrm>
          <a:off x="4532268" y="1756872"/>
          <a:ext cx="2704079" cy="1415437"/>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endParaRPr lang="en-US" sz="3600" kern="1200" dirty="0" smtClean="0"/>
        </a:p>
        <a:p>
          <a:pPr lvl="0" algn="ctr" defTabSz="1600200">
            <a:lnSpc>
              <a:spcPct val="90000"/>
            </a:lnSpc>
            <a:spcBef>
              <a:spcPct val="0"/>
            </a:spcBef>
            <a:spcAft>
              <a:spcPct val="35000"/>
            </a:spcAft>
          </a:pPr>
          <a:r>
            <a:rPr lang="en-US" sz="2400" b="1" kern="1200" dirty="0" smtClean="0">
              <a:solidFill>
                <a:schemeClr val="tx1"/>
              </a:solidFill>
              <a:latin typeface="Book Antiqua" panose="02040602050305030304" pitchFamily="18" charset="0"/>
            </a:rPr>
            <a:t>Service Coordination </a:t>
          </a:r>
          <a:br>
            <a:rPr lang="en-US" sz="2400" b="1" kern="1200" dirty="0" smtClean="0">
              <a:solidFill>
                <a:schemeClr val="tx1"/>
              </a:solidFill>
              <a:latin typeface="Book Antiqua" panose="02040602050305030304" pitchFamily="18" charset="0"/>
            </a:rPr>
          </a:br>
          <a:r>
            <a:rPr lang="en-US" sz="2400" b="1" kern="1200" dirty="0" smtClean="0">
              <a:solidFill>
                <a:schemeClr val="tx1"/>
              </a:solidFill>
              <a:latin typeface="Book Antiqua" panose="02040602050305030304" pitchFamily="18" charset="0"/>
            </a:rPr>
            <a:t>I &amp; R  </a:t>
          </a:r>
        </a:p>
        <a:p>
          <a:pPr lvl="0" algn="ctr" defTabSz="1600200">
            <a:lnSpc>
              <a:spcPct val="90000"/>
            </a:lnSpc>
            <a:spcBef>
              <a:spcPct val="0"/>
            </a:spcBef>
            <a:spcAft>
              <a:spcPct val="35000"/>
            </a:spcAft>
          </a:pPr>
          <a:endParaRPr lang="en-US" sz="3600" kern="1200" dirty="0"/>
        </a:p>
      </dsp:txBody>
      <dsp:txXfrm>
        <a:off x="4532268" y="1756872"/>
        <a:ext cx="2704079" cy="14154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7AAD2-C2EC-4E20-8273-21EB4316E96A}">
      <dsp:nvSpPr>
        <dsp:cNvPr id="0" name=""/>
        <dsp:cNvSpPr/>
      </dsp:nvSpPr>
      <dsp:spPr>
        <a:xfrm>
          <a:off x="0" y="473463"/>
          <a:ext cx="5044846" cy="680400"/>
        </a:xfrm>
        <a:prstGeom prst="rect">
          <a:avLst/>
        </a:prstGeom>
        <a:solidFill>
          <a:schemeClr val="lt1">
            <a:alpha val="90000"/>
            <a:hueOff val="0"/>
            <a:satOff val="0"/>
            <a:lumOff val="0"/>
            <a:alphaOff val="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F3B84AFD-DD25-44D3-A1B4-1864D2D20171}">
      <dsp:nvSpPr>
        <dsp:cNvPr id="0" name=""/>
        <dsp:cNvSpPr/>
      </dsp:nvSpPr>
      <dsp:spPr>
        <a:xfrm>
          <a:off x="341403" y="69404"/>
          <a:ext cx="5130614" cy="815810"/>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659" tIns="0" rIns="180659" bIns="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Book Antiqua" panose="02040602050305030304" pitchFamily="18" charset="0"/>
            </a:rPr>
            <a:t>Advisory Board, Assessing Needs</a:t>
          </a:r>
          <a:endParaRPr lang="en-US" sz="2400" kern="1200" dirty="0">
            <a:solidFill>
              <a:schemeClr val="tx1"/>
            </a:solidFill>
            <a:latin typeface="Book Antiqua" panose="02040602050305030304" pitchFamily="18" charset="0"/>
          </a:endParaRPr>
        </a:p>
      </dsp:txBody>
      <dsp:txXfrm>
        <a:off x="381228" y="109229"/>
        <a:ext cx="5050964" cy="736160"/>
      </dsp:txXfrm>
    </dsp:sp>
    <dsp:sp modelId="{905E5DC2-03B6-4FD6-9531-CB39BB3A71B9}">
      <dsp:nvSpPr>
        <dsp:cNvPr id="0" name=""/>
        <dsp:cNvSpPr/>
      </dsp:nvSpPr>
      <dsp:spPr>
        <a:xfrm>
          <a:off x="0" y="1660866"/>
          <a:ext cx="5044778" cy="6804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E97E4C-6955-4589-9F05-EB27B39854D4}">
      <dsp:nvSpPr>
        <dsp:cNvPr id="0" name=""/>
        <dsp:cNvSpPr/>
      </dsp:nvSpPr>
      <dsp:spPr>
        <a:xfrm>
          <a:off x="341403" y="1299663"/>
          <a:ext cx="5162494" cy="759722"/>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659" tIns="0" rIns="180659" bIns="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Book Antiqua" panose="02040602050305030304" pitchFamily="18" charset="0"/>
            </a:rPr>
            <a:t>State Agency, Infrastructure</a:t>
          </a:r>
          <a:endParaRPr lang="en-US" sz="2400" kern="1200" dirty="0">
            <a:solidFill>
              <a:schemeClr val="tx1"/>
            </a:solidFill>
            <a:latin typeface="Book Antiqua" panose="02040602050305030304" pitchFamily="18" charset="0"/>
          </a:endParaRPr>
        </a:p>
      </dsp:txBody>
      <dsp:txXfrm>
        <a:off x="378490" y="1336750"/>
        <a:ext cx="5088320" cy="685548"/>
      </dsp:txXfrm>
    </dsp:sp>
    <dsp:sp modelId="{218F5D14-878F-43E3-9DF3-450AE1B0BBD0}">
      <dsp:nvSpPr>
        <dsp:cNvPr id="0" name=""/>
        <dsp:cNvSpPr/>
      </dsp:nvSpPr>
      <dsp:spPr>
        <a:xfrm>
          <a:off x="0" y="2990165"/>
          <a:ext cx="5059117" cy="6804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9E5892-029B-4A1D-BF9A-717CCCB87EF2}">
      <dsp:nvSpPr>
        <dsp:cNvPr id="0" name=""/>
        <dsp:cNvSpPr/>
      </dsp:nvSpPr>
      <dsp:spPr>
        <a:xfrm>
          <a:off x="341403" y="2487066"/>
          <a:ext cx="5130614" cy="901619"/>
        </a:xfrm>
        <a:prstGeom prst="round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659" tIns="0" rIns="180659" bIns="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Book Antiqua" panose="02040602050305030304" pitchFamily="18" charset="0"/>
            </a:rPr>
            <a:t>Funding Streams, Resources</a:t>
          </a:r>
          <a:endParaRPr lang="en-US" sz="2400" kern="1200" dirty="0">
            <a:solidFill>
              <a:schemeClr val="tx1"/>
            </a:solidFill>
            <a:latin typeface="Book Antiqua" panose="02040602050305030304" pitchFamily="18" charset="0"/>
          </a:endParaRPr>
        </a:p>
      </dsp:txBody>
      <dsp:txXfrm>
        <a:off x="385416" y="2531079"/>
        <a:ext cx="5042588" cy="8135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40711-F641-4750-A99A-0E63D6352B33}">
      <dsp:nvSpPr>
        <dsp:cNvPr id="0" name=""/>
        <dsp:cNvSpPr/>
      </dsp:nvSpPr>
      <dsp:spPr>
        <a:xfrm>
          <a:off x="3124200" y="152401"/>
          <a:ext cx="4686300" cy="500020"/>
        </a:xfrm>
        <a:prstGeom prst="rightArrow">
          <a:avLst>
            <a:gd name="adj1" fmla="val 75000"/>
            <a:gd name="adj2" fmla="val 50000"/>
          </a:avLst>
        </a:prstGeom>
        <a:solidFill>
          <a:schemeClr val="accent2">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BaskervilleURW" panose="00000500000000000000" pitchFamily="50" charset="0"/>
            </a:rPr>
            <a:t>Home and Community-based Services</a:t>
          </a:r>
          <a:endParaRPr lang="en-US" sz="2000" kern="1200" dirty="0">
            <a:latin typeface="BaskervilleURW" panose="00000500000000000000" pitchFamily="50" charset="0"/>
          </a:endParaRPr>
        </a:p>
      </dsp:txBody>
      <dsp:txXfrm>
        <a:off x="3124200" y="214904"/>
        <a:ext cx="4498793" cy="375015"/>
      </dsp:txXfrm>
    </dsp:sp>
    <dsp:sp modelId="{FEF2CB99-86B2-4729-87AD-F14BC390E984}">
      <dsp:nvSpPr>
        <dsp:cNvPr id="0" name=""/>
        <dsp:cNvSpPr/>
      </dsp:nvSpPr>
      <dsp:spPr>
        <a:xfrm>
          <a:off x="0" y="1328"/>
          <a:ext cx="3124200" cy="719174"/>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BaskervilleURW" panose="00000500000000000000" pitchFamily="50" charset="0"/>
            </a:rPr>
            <a:t>1915(c) 1915(</a:t>
          </a:r>
          <a:r>
            <a:rPr lang="en-US" sz="2400" b="1" kern="1200" dirty="0" err="1" smtClean="0">
              <a:solidFill>
                <a:schemeClr val="tx1"/>
              </a:solidFill>
              <a:latin typeface="BaskervilleURW" panose="00000500000000000000" pitchFamily="50" charset="0"/>
            </a:rPr>
            <a:t>i</a:t>
          </a:r>
          <a:r>
            <a:rPr lang="en-US" sz="2400" b="1" kern="1200" dirty="0" smtClean="0">
              <a:solidFill>
                <a:schemeClr val="tx1"/>
              </a:solidFill>
              <a:latin typeface="BaskervilleURW" panose="00000500000000000000" pitchFamily="50" charset="0"/>
            </a:rPr>
            <a:t>)</a:t>
          </a:r>
        </a:p>
      </dsp:txBody>
      <dsp:txXfrm>
        <a:off x="35107" y="36435"/>
        <a:ext cx="3053986" cy="648960"/>
      </dsp:txXfrm>
    </dsp:sp>
    <dsp:sp modelId="{7F5ECBCB-31A0-41B6-9CA1-A0E8B5973AE5}">
      <dsp:nvSpPr>
        <dsp:cNvPr id="0" name=""/>
        <dsp:cNvSpPr/>
      </dsp:nvSpPr>
      <dsp:spPr>
        <a:xfrm>
          <a:off x="3124200" y="914399"/>
          <a:ext cx="4686300" cy="475216"/>
        </a:xfrm>
        <a:prstGeom prst="rightArrow">
          <a:avLst>
            <a:gd name="adj1" fmla="val 75000"/>
            <a:gd name="adj2" fmla="val 50000"/>
          </a:avLst>
        </a:prstGeom>
        <a:solidFill>
          <a:schemeClr val="accent3">
            <a:lumMod val="40000"/>
            <a:lumOff val="6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BaskervilleURW" panose="00000500000000000000" pitchFamily="50" charset="0"/>
            </a:rPr>
            <a:t>Self-Directed Personal Assistant Services</a:t>
          </a:r>
          <a:endParaRPr lang="en-US" sz="2000" kern="1200" dirty="0">
            <a:latin typeface="BaskervilleURW" panose="00000500000000000000" pitchFamily="50" charset="0"/>
          </a:endParaRPr>
        </a:p>
      </dsp:txBody>
      <dsp:txXfrm>
        <a:off x="3124200" y="973801"/>
        <a:ext cx="4508094" cy="356412"/>
      </dsp:txXfrm>
    </dsp:sp>
    <dsp:sp modelId="{583B7712-FBAF-4BB3-B9EE-76881ECA60E1}">
      <dsp:nvSpPr>
        <dsp:cNvPr id="0" name=""/>
        <dsp:cNvSpPr/>
      </dsp:nvSpPr>
      <dsp:spPr>
        <a:xfrm>
          <a:off x="0" y="792420"/>
          <a:ext cx="3124200" cy="719174"/>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BaskervilleURW" panose="00000500000000000000" pitchFamily="50" charset="0"/>
            </a:rPr>
            <a:t>1915(j)</a:t>
          </a:r>
          <a:endParaRPr lang="en-US" sz="2400" b="1" kern="1200" dirty="0">
            <a:solidFill>
              <a:schemeClr val="tx1"/>
            </a:solidFill>
            <a:latin typeface="BaskervilleURW" panose="00000500000000000000" pitchFamily="50" charset="0"/>
          </a:endParaRPr>
        </a:p>
      </dsp:txBody>
      <dsp:txXfrm>
        <a:off x="35107" y="827527"/>
        <a:ext cx="3053986" cy="648960"/>
      </dsp:txXfrm>
    </dsp:sp>
    <dsp:sp modelId="{886805C9-750D-418F-ABA2-5A10AD554AA1}">
      <dsp:nvSpPr>
        <dsp:cNvPr id="0" name=""/>
        <dsp:cNvSpPr/>
      </dsp:nvSpPr>
      <dsp:spPr>
        <a:xfrm>
          <a:off x="3124200" y="1676401"/>
          <a:ext cx="4686300" cy="533397"/>
        </a:xfrm>
        <a:prstGeom prst="rightArrow">
          <a:avLst>
            <a:gd name="adj1" fmla="val 75000"/>
            <a:gd name="adj2" fmla="val 50000"/>
          </a:avLst>
        </a:prstGeom>
        <a:solidFill>
          <a:schemeClr val="accent4">
            <a:lumMod val="40000"/>
            <a:lumOff val="6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BaskervilleURW" panose="00000500000000000000" pitchFamily="50" charset="0"/>
            </a:rPr>
            <a:t>Community First Choice Waiver</a:t>
          </a:r>
          <a:endParaRPr lang="en-US" sz="2000" kern="1200" dirty="0">
            <a:latin typeface="BaskervilleURW" panose="00000500000000000000" pitchFamily="50" charset="0"/>
          </a:endParaRPr>
        </a:p>
      </dsp:txBody>
      <dsp:txXfrm>
        <a:off x="3124200" y="1743076"/>
        <a:ext cx="4486276" cy="400047"/>
      </dsp:txXfrm>
    </dsp:sp>
    <dsp:sp modelId="{0BD4B29B-DF81-4DF2-BCC2-AA5EC2721037}">
      <dsp:nvSpPr>
        <dsp:cNvPr id="0" name=""/>
        <dsp:cNvSpPr/>
      </dsp:nvSpPr>
      <dsp:spPr>
        <a:xfrm>
          <a:off x="0" y="1583512"/>
          <a:ext cx="3124200" cy="719174"/>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BaskervilleURW" panose="00000500000000000000" pitchFamily="50" charset="0"/>
            </a:rPr>
            <a:t>1915(k)</a:t>
          </a:r>
          <a:endParaRPr lang="en-US" sz="2400" b="1" kern="1200" dirty="0">
            <a:solidFill>
              <a:schemeClr val="tx1"/>
            </a:solidFill>
            <a:latin typeface="BaskervilleURW" panose="00000500000000000000" pitchFamily="50" charset="0"/>
          </a:endParaRPr>
        </a:p>
      </dsp:txBody>
      <dsp:txXfrm>
        <a:off x="35107" y="1618619"/>
        <a:ext cx="3053986" cy="648960"/>
      </dsp:txXfrm>
    </dsp:sp>
    <dsp:sp modelId="{7A47FF68-1A7B-4CA9-A671-FA742BAE73CA}">
      <dsp:nvSpPr>
        <dsp:cNvPr id="0" name=""/>
        <dsp:cNvSpPr/>
      </dsp:nvSpPr>
      <dsp:spPr>
        <a:xfrm>
          <a:off x="3124200" y="2496584"/>
          <a:ext cx="4686300" cy="475216"/>
        </a:xfrm>
        <a:prstGeom prst="rightArrow">
          <a:avLst>
            <a:gd name="adj1" fmla="val 75000"/>
            <a:gd name="adj2" fmla="val 50000"/>
          </a:avLst>
        </a:prstGeom>
        <a:solidFill>
          <a:schemeClr val="accent5">
            <a:lumMod val="40000"/>
            <a:lumOff val="6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BaskervilleURW" panose="00000500000000000000" pitchFamily="50" charset="0"/>
            </a:rPr>
            <a:t>Medicaid Demonstration Waiver</a:t>
          </a:r>
          <a:endParaRPr lang="en-US" sz="2000" kern="1200" dirty="0">
            <a:latin typeface="BaskervilleURW" panose="00000500000000000000" pitchFamily="50" charset="0"/>
          </a:endParaRPr>
        </a:p>
      </dsp:txBody>
      <dsp:txXfrm>
        <a:off x="3124200" y="2555986"/>
        <a:ext cx="4508094" cy="356412"/>
      </dsp:txXfrm>
    </dsp:sp>
    <dsp:sp modelId="{A2A81325-CA12-4444-90FA-2F2FB412F245}">
      <dsp:nvSpPr>
        <dsp:cNvPr id="0" name=""/>
        <dsp:cNvSpPr/>
      </dsp:nvSpPr>
      <dsp:spPr>
        <a:xfrm>
          <a:off x="0" y="2374604"/>
          <a:ext cx="3124200" cy="719174"/>
        </a:xfrm>
        <a:prstGeom prst="round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BaskervilleURW" panose="00000500000000000000" pitchFamily="50" charset="0"/>
            </a:rPr>
            <a:t>Section 1115</a:t>
          </a:r>
          <a:endParaRPr lang="en-US" sz="2400" b="1" kern="1200" dirty="0">
            <a:solidFill>
              <a:schemeClr val="tx1"/>
            </a:solidFill>
            <a:latin typeface="BaskervilleURW" panose="00000500000000000000" pitchFamily="50" charset="0"/>
          </a:endParaRPr>
        </a:p>
      </dsp:txBody>
      <dsp:txXfrm>
        <a:off x="35107" y="2409711"/>
        <a:ext cx="3053986" cy="648960"/>
      </dsp:txXfrm>
    </dsp:sp>
    <dsp:sp modelId="{8D07E34F-BEEF-4E7D-BABD-AB9F536810A2}">
      <dsp:nvSpPr>
        <dsp:cNvPr id="0" name=""/>
        <dsp:cNvSpPr/>
      </dsp:nvSpPr>
      <dsp:spPr>
        <a:xfrm>
          <a:off x="3124200" y="3276600"/>
          <a:ext cx="4686300" cy="497366"/>
        </a:xfrm>
        <a:prstGeom prst="rightArrow">
          <a:avLst>
            <a:gd name="adj1" fmla="val 75000"/>
            <a:gd name="adj2" fmla="val 50000"/>
          </a:avLst>
        </a:prstGeom>
        <a:solidFill>
          <a:schemeClr val="accent6">
            <a:lumMod val="40000"/>
            <a:lumOff val="6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BaskervilleURW" panose="00000500000000000000" pitchFamily="50" charset="0"/>
            </a:rPr>
            <a:t>State Innovation Waiver</a:t>
          </a:r>
          <a:endParaRPr lang="en-US" sz="2000" kern="1200" dirty="0">
            <a:latin typeface="BaskervilleURW" panose="00000500000000000000" pitchFamily="50" charset="0"/>
          </a:endParaRPr>
        </a:p>
      </dsp:txBody>
      <dsp:txXfrm>
        <a:off x="3124200" y="3338771"/>
        <a:ext cx="4499788" cy="373024"/>
      </dsp:txXfrm>
    </dsp:sp>
    <dsp:sp modelId="{55BF66EC-876D-4E8E-B5EC-E4CF6751E0DB}">
      <dsp:nvSpPr>
        <dsp:cNvPr id="0" name=""/>
        <dsp:cNvSpPr/>
      </dsp:nvSpPr>
      <dsp:spPr>
        <a:xfrm>
          <a:off x="0" y="3165697"/>
          <a:ext cx="3124200" cy="719174"/>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BaskervilleURW" panose="00000500000000000000" pitchFamily="50" charset="0"/>
            </a:rPr>
            <a:t>Section 1332</a:t>
          </a:r>
          <a:endParaRPr lang="en-US" sz="2400" b="1" kern="1200" dirty="0">
            <a:solidFill>
              <a:schemeClr val="tx1"/>
            </a:solidFill>
            <a:latin typeface="BaskervilleURW" panose="00000500000000000000" pitchFamily="50" charset="0"/>
          </a:endParaRPr>
        </a:p>
      </dsp:txBody>
      <dsp:txXfrm>
        <a:off x="35107" y="3200804"/>
        <a:ext cx="3053986" cy="64896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7D7288F-6222-4827-8E60-566B0A48EB50}" type="datetimeFigureOut">
              <a:rPr lang="en-US" smtClean="0"/>
              <a:t>12/7/2020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641523A-2FFE-47FF-95B5-02E8F08E98E5}" type="slidenum">
              <a:rPr lang="en-US" smtClean="0"/>
              <a:t>‹#›</a:t>
            </a:fld>
            <a:endParaRPr lang="en-US"/>
          </a:p>
        </p:txBody>
      </p:sp>
    </p:spTree>
    <p:extLst>
      <p:ext uri="{BB962C8B-B14F-4D97-AF65-F5344CB8AC3E}">
        <p14:creationId xmlns:p14="http://schemas.microsoft.com/office/powerpoint/2010/main" val="2936519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9340D85-BF7F-417E-984C-4505EA866839}" type="datetimeFigureOut">
              <a:rPr lang="en-US" smtClean="0"/>
              <a:t>12/7/2020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8065E5C-EDB6-4B00-BBAC-E341A9F406D8}" type="slidenum">
              <a:rPr lang="en-US" smtClean="0"/>
              <a:t>‹#›</a:t>
            </a:fld>
            <a:endParaRPr lang="en-US"/>
          </a:p>
        </p:txBody>
      </p:sp>
    </p:spTree>
    <p:extLst>
      <p:ext uri="{BB962C8B-B14F-4D97-AF65-F5344CB8AC3E}">
        <p14:creationId xmlns:p14="http://schemas.microsoft.com/office/powerpoint/2010/main" val="279013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65E5C-EDB6-4B00-BBAC-E341A9F406D8}" type="slidenum">
              <a:rPr lang="en-US" smtClean="0"/>
              <a:t>1</a:t>
            </a:fld>
            <a:endParaRPr lang="en-US"/>
          </a:p>
        </p:txBody>
      </p:sp>
    </p:spTree>
    <p:extLst>
      <p:ext uri="{BB962C8B-B14F-4D97-AF65-F5344CB8AC3E}">
        <p14:creationId xmlns:p14="http://schemas.microsoft.com/office/powerpoint/2010/main" val="2992457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8065E5C-EDB6-4B00-BBAC-E341A9F406D8}" type="slidenum">
              <a:rPr lang="en-US" smtClean="0"/>
              <a:t>12</a:t>
            </a:fld>
            <a:endParaRPr lang="en-US"/>
          </a:p>
        </p:txBody>
      </p:sp>
    </p:spTree>
    <p:extLst>
      <p:ext uri="{BB962C8B-B14F-4D97-AF65-F5344CB8AC3E}">
        <p14:creationId xmlns:p14="http://schemas.microsoft.com/office/powerpoint/2010/main" val="2745276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65E5C-EDB6-4B00-BBAC-E341A9F406D8}" type="slidenum">
              <a:rPr lang="en-US" smtClean="0"/>
              <a:t>13</a:t>
            </a:fld>
            <a:endParaRPr lang="en-US"/>
          </a:p>
        </p:txBody>
      </p:sp>
    </p:spTree>
    <p:extLst>
      <p:ext uri="{BB962C8B-B14F-4D97-AF65-F5344CB8AC3E}">
        <p14:creationId xmlns:p14="http://schemas.microsoft.com/office/powerpoint/2010/main" val="2874636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65E5C-EDB6-4B00-BBAC-E341A9F406D8}" type="slidenum">
              <a:rPr lang="en-US" smtClean="0"/>
              <a:t>14</a:t>
            </a:fld>
            <a:endParaRPr lang="en-US"/>
          </a:p>
        </p:txBody>
      </p:sp>
    </p:spTree>
    <p:extLst>
      <p:ext uri="{BB962C8B-B14F-4D97-AF65-F5344CB8AC3E}">
        <p14:creationId xmlns:p14="http://schemas.microsoft.com/office/powerpoint/2010/main" val="547007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65E5C-EDB6-4B00-BBAC-E341A9F406D8}" type="slidenum">
              <a:rPr lang="en-US" smtClean="0"/>
              <a:t>15</a:t>
            </a:fld>
            <a:endParaRPr lang="en-US"/>
          </a:p>
        </p:txBody>
      </p:sp>
    </p:spTree>
    <p:extLst>
      <p:ext uri="{BB962C8B-B14F-4D97-AF65-F5344CB8AC3E}">
        <p14:creationId xmlns:p14="http://schemas.microsoft.com/office/powerpoint/2010/main" val="3280742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65E5C-EDB6-4B00-BBAC-E341A9F406D8}" type="slidenum">
              <a:rPr lang="en-US" smtClean="0"/>
              <a:t>16</a:t>
            </a:fld>
            <a:endParaRPr lang="en-US"/>
          </a:p>
        </p:txBody>
      </p:sp>
    </p:spTree>
    <p:extLst>
      <p:ext uri="{BB962C8B-B14F-4D97-AF65-F5344CB8AC3E}">
        <p14:creationId xmlns:p14="http://schemas.microsoft.com/office/powerpoint/2010/main" val="1966241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65E5C-EDB6-4B00-BBAC-E341A9F406D8}" type="slidenum">
              <a:rPr lang="en-US" smtClean="0"/>
              <a:t>17</a:t>
            </a:fld>
            <a:endParaRPr lang="en-US"/>
          </a:p>
        </p:txBody>
      </p:sp>
    </p:spTree>
    <p:extLst>
      <p:ext uri="{BB962C8B-B14F-4D97-AF65-F5344CB8AC3E}">
        <p14:creationId xmlns:p14="http://schemas.microsoft.com/office/powerpoint/2010/main" val="336056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65E5C-EDB6-4B00-BBAC-E341A9F406D8}" type="slidenum">
              <a:rPr lang="en-US" smtClean="0"/>
              <a:t>18</a:t>
            </a:fld>
            <a:endParaRPr lang="en-US"/>
          </a:p>
        </p:txBody>
      </p:sp>
    </p:spTree>
    <p:extLst>
      <p:ext uri="{BB962C8B-B14F-4D97-AF65-F5344CB8AC3E}">
        <p14:creationId xmlns:p14="http://schemas.microsoft.com/office/powerpoint/2010/main" val="2794616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65E5C-EDB6-4B00-BBAC-E341A9F406D8}" type="slidenum">
              <a:rPr lang="en-US" smtClean="0"/>
              <a:t>19</a:t>
            </a:fld>
            <a:endParaRPr lang="en-US"/>
          </a:p>
        </p:txBody>
      </p:sp>
    </p:spTree>
    <p:extLst>
      <p:ext uri="{BB962C8B-B14F-4D97-AF65-F5344CB8AC3E}">
        <p14:creationId xmlns:p14="http://schemas.microsoft.com/office/powerpoint/2010/main" val="2662379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65E5C-EDB6-4B00-BBAC-E341A9F406D8}" type="slidenum">
              <a:rPr lang="en-US" smtClean="0"/>
              <a:t>20</a:t>
            </a:fld>
            <a:endParaRPr lang="en-US"/>
          </a:p>
        </p:txBody>
      </p:sp>
    </p:spTree>
    <p:extLst>
      <p:ext uri="{BB962C8B-B14F-4D97-AF65-F5344CB8AC3E}">
        <p14:creationId xmlns:p14="http://schemas.microsoft.com/office/powerpoint/2010/main" val="228680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065E5C-EDB6-4B00-BBAC-E341A9F406D8}" type="slidenum">
              <a:rPr lang="en-US" smtClean="0"/>
              <a:t>21</a:t>
            </a:fld>
            <a:endParaRPr lang="en-US"/>
          </a:p>
        </p:txBody>
      </p:sp>
    </p:spTree>
    <p:extLst>
      <p:ext uri="{BB962C8B-B14F-4D97-AF65-F5344CB8AC3E}">
        <p14:creationId xmlns:p14="http://schemas.microsoft.com/office/powerpoint/2010/main" val="449772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65E5C-EDB6-4B00-BBAC-E341A9F406D8}" type="slidenum">
              <a:rPr lang="en-US" smtClean="0"/>
              <a:t>2</a:t>
            </a:fld>
            <a:endParaRPr lang="en-US"/>
          </a:p>
        </p:txBody>
      </p:sp>
    </p:spTree>
    <p:extLst>
      <p:ext uri="{BB962C8B-B14F-4D97-AF65-F5344CB8AC3E}">
        <p14:creationId xmlns:p14="http://schemas.microsoft.com/office/powerpoint/2010/main" val="618681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65E5C-EDB6-4B00-BBAC-E341A9F406D8}" type="slidenum">
              <a:rPr lang="en-US" smtClean="0"/>
              <a:t>22</a:t>
            </a:fld>
            <a:endParaRPr lang="en-US"/>
          </a:p>
        </p:txBody>
      </p:sp>
    </p:spTree>
    <p:extLst>
      <p:ext uri="{BB962C8B-B14F-4D97-AF65-F5344CB8AC3E}">
        <p14:creationId xmlns:p14="http://schemas.microsoft.com/office/powerpoint/2010/main" val="1870754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65E5C-EDB6-4B00-BBAC-E341A9F406D8}" type="slidenum">
              <a:rPr lang="en-US" smtClean="0"/>
              <a:t>23</a:t>
            </a:fld>
            <a:endParaRPr lang="en-US"/>
          </a:p>
        </p:txBody>
      </p:sp>
    </p:spTree>
    <p:extLst>
      <p:ext uri="{BB962C8B-B14F-4D97-AF65-F5344CB8AC3E}">
        <p14:creationId xmlns:p14="http://schemas.microsoft.com/office/powerpoint/2010/main" val="2103300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65E5C-EDB6-4B00-BBAC-E341A9F406D8}" type="slidenum">
              <a:rPr lang="en-US" smtClean="0"/>
              <a:t>24</a:t>
            </a:fld>
            <a:endParaRPr lang="en-US"/>
          </a:p>
        </p:txBody>
      </p:sp>
    </p:spTree>
    <p:extLst>
      <p:ext uri="{BB962C8B-B14F-4D97-AF65-F5344CB8AC3E}">
        <p14:creationId xmlns:p14="http://schemas.microsoft.com/office/powerpoint/2010/main" val="250284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65E5C-EDB6-4B00-BBAC-E341A9F406D8}" type="slidenum">
              <a:rPr lang="en-US" smtClean="0"/>
              <a:t>25</a:t>
            </a:fld>
            <a:endParaRPr lang="en-US"/>
          </a:p>
        </p:txBody>
      </p:sp>
    </p:spTree>
    <p:extLst>
      <p:ext uri="{BB962C8B-B14F-4D97-AF65-F5344CB8AC3E}">
        <p14:creationId xmlns:p14="http://schemas.microsoft.com/office/powerpoint/2010/main" val="4186765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65E5C-EDB6-4B00-BBAC-E341A9F406D8}" type="slidenum">
              <a:rPr lang="en-US" smtClean="0"/>
              <a:t>28</a:t>
            </a:fld>
            <a:endParaRPr lang="en-US"/>
          </a:p>
        </p:txBody>
      </p:sp>
    </p:spTree>
    <p:extLst>
      <p:ext uri="{BB962C8B-B14F-4D97-AF65-F5344CB8AC3E}">
        <p14:creationId xmlns:p14="http://schemas.microsoft.com/office/powerpoint/2010/main" val="1231678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65E5C-EDB6-4B00-BBAC-E341A9F406D8}" type="slidenum">
              <a:rPr lang="en-US" smtClean="0"/>
              <a:t>29</a:t>
            </a:fld>
            <a:endParaRPr lang="en-US"/>
          </a:p>
        </p:txBody>
      </p:sp>
    </p:spTree>
    <p:extLst>
      <p:ext uri="{BB962C8B-B14F-4D97-AF65-F5344CB8AC3E}">
        <p14:creationId xmlns:p14="http://schemas.microsoft.com/office/powerpoint/2010/main" val="5125538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65E5C-EDB6-4B00-BBAC-E341A9F406D8}" type="slidenum">
              <a:rPr lang="en-US" smtClean="0"/>
              <a:t>30</a:t>
            </a:fld>
            <a:endParaRPr lang="en-US"/>
          </a:p>
        </p:txBody>
      </p:sp>
    </p:spTree>
    <p:extLst>
      <p:ext uri="{BB962C8B-B14F-4D97-AF65-F5344CB8AC3E}">
        <p14:creationId xmlns:p14="http://schemas.microsoft.com/office/powerpoint/2010/main" val="675607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65E5C-EDB6-4B00-BBAC-E341A9F406D8}" type="slidenum">
              <a:rPr lang="en-US" smtClean="0"/>
              <a:t>31</a:t>
            </a:fld>
            <a:endParaRPr lang="en-US"/>
          </a:p>
        </p:txBody>
      </p:sp>
    </p:spTree>
    <p:extLst>
      <p:ext uri="{BB962C8B-B14F-4D97-AF65-F5344CB8AC3E}">
        <p14:creationId xmlns:p14="http://schemas.microsoft.com/office/powerpoint/2010/main" val="2091413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65E5C-EDB6-4B00-BBAC-E341A9F406D8}" type="slidenum">
              <a:rPr lang="en-US" smtClean="0"/>
              <a:t>32</a:t>
            </a:fld>
            <a:endParaRPr lang="en-US"/>
          </a:p>
        </p:txBody>
      </p:sp>
    </p:spTree>
    <p:extLst>
      <p:ext uri="{BB962C8B-B14F-4D97-AF65-F5344CB8AC3E}">
        <p14:creationId xmlns:p14="http://schemas.microsoft.com/office/powerpoint/2010/main" val="8358155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65E5C-EDB6-4B00-BBAC-E341A9F406D8}" type="slidenum">
              <a:rPr lang="en-US" smtClean="0"/>
              <a:t>33</a:t>
            </a:fld>
            <a:endParaRPr lang="en-US"/>
          </a:p>
        </p:txBody>
      </p:sp>
    </p:spTree>
    <p:extLst>
      <p:ext uri="{BB962C8B-B14F-4D97-AF65-F5344CB8AC3E}">
        <p14:creationId xmlns:p14="http://schemas.microsoft.com/office/powerpoint/2010/main" val="1602716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65E5C-EDB6-4B00-BBAC-E341A9F406D8}" type="slidenum">
              <a:rPr lang="en-US" smtClean="0"/>
              <a:t>3</a:t>
            </a:fld>
            <a:endParaRPr lang="en-US"/>
          </a:p>
        </p:txBody>
      </p:sp>
    </p:spTree>
    <p:extLst>
      <p:ext uri="{BB962C8B-B14F-4D97-AF65-F5344CB8AC3E}">
        <p14:creationId xmlns:p14="http://schemas.microsoft.com/office/powerpoint/2010/main" val="35063665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65E5C-EDB6-4B00-BBAC-E341A9F406D8}" type="slidenum">
              <a:rPr lang="en-US" smtClean="0"/>
              <a:t>35</a:t>
            </a:fld>
            <a:endParaRPr lang="en-US"/>
          </a:p>
        </p:txBody>
      </p:sp>
    </p:spTree>
    <p:extLst>
      <p:ext uri="{BB962C8B-B14F-4D97-AF65-F5344CB8AC3E}">
        <p14:creationId xmlns:p14="http://schemas.microsoft.com/office/powerpoint/2010/main" val="13865179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65E5C-EDB6-4B00-BBAC-E341A9F406D8}" type="slidenum">
              <a:rPr lang="en-US" smtClean="0"/>
              <a:t>44</a:t>
            </a:fld>
            <a:endParaRPr lang="en-US"/>
          </a:p>
        </p:txBody>
      </p:sp>
    </p:spTree>
    <p:extLst>
      <p:ext uri="{BB962C8B-B14F-4D97-AF65-F5344CB8AC3E}">
        <p14:creationId xmlns:p14="http://schemas.microsoft.com/office/powerpoint/2010/main" val="2574623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8065E5C-EDB6-4B00-BBAC-E341A9F406D8}" type="slidenum">
              <a:rPr lang="en-US" smtClean="0"/>
              <a:t>4</a:t>
            </a:fld>
            <a:endParaRPr lang="en-US"/>
          </a:p>
        </p:txBody>
      </p:sp>
    </p:spTree>
    <p:extLst>
      <p:ext uri="{BB962C8B-B14F-4D97-AF65-F5344CB8AC3E}">
        <p14:creationId xmlns:p14="http://schemas.microsoft.com/office/powerpoint/2010/main" val="4288079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65E5C-EDB6-4B00-BBAC-E341A9F406D8}" type="slidenum">
              <a:rPr lang="en-US" smtClean="0"/>
              <a:t>7</a:t>
            </a:fld>
            <a:endParaRPr lang="en-US"/>
          </a:p>
        </p:txBody>
      </p:sp>
    </p:spTree>
    <p:extLst>
      <p:ext uri="{BB962C8B-B14F-4D97-AF65-F5344CB8AC3E}">
        <p14:creationId xmlns:p14="http://schemas.microsoft.com/office/powerpoint/2010/main" val="1354434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65E5C-EDB6-4B00-BBAC-E341A9F406D8}" type="slidenum">
              <a:rPr lang="en-US" smtClean="0"/>
              <a:t>8</a:t>
            </a:fld>
            <a:endParaRPr lang="en-US"/>
          </a:p>
        </p:txBody>
      </p:sp>
    </p:spTree>
    <p:extLst>
      <p:ext uri="{BB962C8B-B14F-4D97-AF65-F5344CB8AC3E}">
        <p14:creationId xmlns:p14="http://schemas.microsoft.com/office/powerpoint/2010/main" val="930857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65E5C-EDB6-4B00-BBAC-E341A9F406D8}" type="slidenum">
              <a:rPr lang="en-US" smtClean="0"/>
              <a:t>9</a:t>
            </a:fld>
            <a:endParaRPr lang="en-US"/>
          </a:p>
        </p:txBody>
      </p:sp>
    </p:spTree>
    <p:extLst>
      <p:ext uri="{BB962C8B-B14F-4D97-AF65-F5344CB8AC3E}">
        <p14:creationId xmlns:p14="http://schemas.microsoft.com/office/powerpoint/2010/main" val="2678183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65E5C-EDB6-4B00-BBAC-E341A9F406D8}" type="slidenum">
              <a:rPr lang="en-US" smtClean="0"/>
              <a:t>10</a:t>
            </a:fld>
            <a:endParaRPr lang="en-US"/>
          </a:p>
        </p:txBody>
      </p:sp>
    </p:spTree>
    <p:extLst>
      <p:ext uri="{BB962C8B-B14F-4D97-AF65-F5344CB8AC3E}">
        <p14:creationId xmlns:p14="http://schemas.microsoft.com/office/powerpoint/2010/main" val="4224778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65E5C-EDB6-4B00-BBAC-E341A9F406D8}" type="slidenum">
              <a:rPr lang="en-US" smtClean="0"/>
              <a:t>11</a:t>
            </a:fld>
            <a:endParaRPr lang="en-US"/>
          </a:p>
        </p:txBody>
      </p:sp>
    </p:spTree>
    <p:extLst>
      <p:ext uri="{BB962C8B-B14F-4D97-AF65-F5344CB8AC3E}">
        <p14:creationId xmlns:p14="http://schemas.microsoft.com/office/powerpoint/2010/main" val="3294601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F1E3AB-A618-4E7A-8CD9-7B553522B6D7}"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B7354-EB66-48B8-B4CB-B16DF28653A4}" type="slidenum">
              <a:rPr lang="en-US" smtClean="0"/>
              <a:t>‹#›</a:t>
            </a:fld>
            <a:endParaRPr lang="en-US"/>
          </a:p>
        </p:txBody>
      </p:sp>
    </p:spTree>
    <p:extLst>
      <p:ext uri="{BB962C8B-B14F-4D97-AF65-F5344CB8AC3E}">
        <p14:creationId xmlns:p14="http://schemas.microsoft.com/office/powerpoint/2010/main" val="4241543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F1E3AB-A618-4E7A-8CD9-7B553522B6D7}"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B7354-EB66-48B8-B4CB-B16DF28653A4}" type="slidenum">
              <a:rPr lang="en-US" smtClean="0"/>
              <a:t>‹#›</a:t>
            </a:fld>
            <a:endParaRPr lang="en-US"/>
          </a:p>
        </p:txBody>
      </p:sp>
    </p:spTree>
    <p:extLst>
      <p:ext uri="{BB962C8B-B14F-4D97-AF65-F5344CB8AC3E}">
        <p14:creationId xmlns:p14="http://schemas.microsoft.com/office/powerpoint/2010/main" val="996729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F1E3AB-A618-4E7A-8CD9-7B553522B6D7}"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B7354-EB66-48B8-B4CB-B16DF28653A4}" type="slidenum">
              <a:rPr lang="en-US" smtClean="0"/>
              <a:t>‹#›</a:t>
            </a:fld>
            <a:endParaRPr lang="en-US"/>
          </a:p>
        </p:txBody>
      </p:sp>
    </p:spTree>
    <p:extLst>
      <p:ext uri="{BB962C8B-B14F-4D97-AF65-F5344CB8AC3E}">
        <p14:creationId xmlns:p14="http://schemas.microsoft.com/office/powerpoint/2010/main" val="360922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F1E3AB-A618-4E7A-8CD9-7B553522B6D7}"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B7354-EB66-48B8-B4CB-B16DF28653A4}" type="slidenum">
              <a:rPr lang="en-US" smtClean="0"/>
              <a:t>‹#›</a:t>
            </a:fld>
            <a:endParaRPr lang="en-US"/>
          </a:p>
        </p:txBody>
      </p:sp>
    </p:spTree>
    <p:extLst>
      <p:ext uri="{BB962C8B-B14F-4D97-AF65-F5344CB8AC3E}">
        <p14:creationId xmlns:p14="http://schemas.microsoft.com/office/powerpoint/2010/main" val="1087460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F1E3AB-A618-4E7A-8CD9-7B553522B6D7}"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B7354-EB66-48B8-B4CB-B16DF28653A4}" type="slidenum">
              <a:rPr lang="en-US" smtClean="0"/>
              <a:t>‹#›</a:t>
            </a:fld>
            <a:endParaRPr lang="en-US"/>
          </a:p>
        </p:txBody>
      </p:sp>
    </p:spTree>
    <p:extLst>
      <p:ext uri="{BB962C8B-B14F-4D97-AF65-F5344CB8AC3E}">
        <p14:creationId xmlns:p14="http://schemas.microsoft.com/office/powerpoint/2010/main" val="3297806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F1E3AB-A618-4E7A-8CD9-7B553522B6D7}"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B7354-EB66-48B8-B4CB-B16DF28653A4}" type="slidenum">
              <a:rPr lang="en-US" smtClean="0"/>
              <a:t>‹#›</a:t>
            </a:fld>
            <a:endParaRPr lang="en-US"/>
          </a:p>
        </p:txBody>
      </p:sp>
    </p:spTree>
    <p:extLst>
      <p:ext uri="{BB962C8B-B14F-4D97-AF65-F5344CB8AC3E}">
        <p14:creationId xmlns:p14="http://schemas.microsoft.com/office/powerpoint/2010/main" val="1502968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F1E3AB-A618-4E7A-8CD9-7B553522B6D7}" type="datetimeFigureOut">
              <a:rPr lang="en-US" smtClean="0"/>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4B7354-EB66-48B8-B4CB-B16DF28653A4}" type="slidenum">
              <a:rPr lang="en-US" smtClean="0"/>
              <a:t>‹#›</a:t>
            </a:fld>
            <a:endParaRPr lang="en-US"/>
          </a:p>
        </p:txBody>
      </p:sp>
    </p:spTree>
    <p:extLst>
      <p:ext uri="{BB962C8B-B14F-4D97-AF65-F5344CB8AC3E}">
        <p14:creationId xmlns:p14="http://schemas.microsoft.com/office/powerpoint/2010/main" val="90895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F1E3AB-A618-4E7A-8CD9-7B553522B6D7}" type="datetimeFigureOut">
              <a:rPr lang="en-US" smtClean="0"/>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4B7354-EB66-48B8-B4CB-B16DF28653A4}" type="slidenum">
              <a:rPr lang="en-US" smtClean="0"/>
              <a:t>‹#›</a:t>
            </a:fld>
            <a:endParaRPr lang="en-US"/>
          </a:p>
        </p:txBody>
      </p:sp>
    </p:spTree>
    <p:extLst>
      <p:ext uri="{BB962C8B-B14F-4D97-AF65-F5344CB8AC3E}">
        <p14:creationId xmlns:p14="http://schemas.microsoft.com/office/powerpoint/2010/main" val="1335780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F1E3AB-A618-4E7A-8CD9-7B553522B6D7}" type="datetimeFigureOut">
              <a:rPr lang="en-US" smtClean="0"/>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4B7354-EB66-48B8-B4CB-B16DF28653A4}" type="slidenum">
              <a:rPr lang="en-US" smtClean="0"/>
              <a:t>‹#›</a:t>
            </a:fld>
            <a:endParaRPr lang="en-US"/>
          </a:p>
        </p:txBody>
      </p:sp>
    </p:spTree>
    <p:extLst>
      <p:ext uri="{BB962C8B-B14F-4D97-AF65-F5344CB8AC3E}">
        <p14:creationId xmlns:p14="http://schemas.microsoft.com/office/powerpoint/2010/main" val="264065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F1E3AB-A618-4E7A-8CD9-7B553522B6D7}"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B7354-EB66-48B8-B4CB-B16DF28653A4}" type="slidenum">
              <a:rPr lang="en-US" smtClean="0"/>
              <a:t>‹#›</a:t>
            </a:fld>
            <a:endParaRPr lang="en-US"/>
          </a:p>
        </p:txBody>
      </p:sp>
    </p:spTree>
    <p:extLst>
      <p:ext uri="{BB962C8B-B14F-4D97-AF65-F5344CB8AC3E}">
        <p14:creationId xmlns:p14="http://schemas.microsoft.com/office/powerpoint/2010/main" val="1236352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F1E3AB-A618-4E7A-8CD9-7B553522B6D7}"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B7354-EB66-48B8-B4CB-B16DF28653A4}" type="slidenum">
              <a:rPr lang="en-US" smtClean="0"/>
              <a:t>‹#›</a:t>
            </a:fld>
            <a:endParaRPr lang="en-US"/>
          </a:p>
        </p:txBody>
      </p:sp>
    </p:spTree>
    <p:extLst>
      <p:ext uri="{BB962C8B-B14F-4D97-AF65-F5344CB8AC3E}">
        <p14:creationId xmlns:p14="http://schemas.microsoft.com/office/powerpoint/2010/main" val="2905891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1E3AB-A618-4E7A-8CD9-7B553522B6D7}" type="datetimeFigureOut">
              <a:rPr lang="en-US" smtClean="0"/>
              <a:t>12/7/2020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4B7354-EB66-48B8-B4CB-B16DF28653A4}" type="slidenum">
              <a:rPr lang="en-US" smtClean="0"/>
              <a:t>‹#›</a:t>
            </a:fld>
            <a:endParaRPr lang="en-US"/>
          </a:p>
        </p:txBody>
      </p:sp>
    </p:spTree>
    <p:extLst>
      <p:ext uri="{BB962C8B-B14F-4D97-AF65-F5344CB8AC3E}">
        <p14:creationId xmlns:p14="http://schemas.microsoft.com/office/powerpoint/2010/main" val="124135104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5.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2.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2.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2.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jpg"/><Relationship Id="rId7" Type="http://schemas.openxmlformats.org/officeDocument/2006/relationships/diagramLayout" Target="../diagrams/layout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2.png"/><Relationship Id="rId10" Type="http://schemas.microsoft.com/office/2007/relationships/diagramDrawing" Target="../diagrams/drawing3.xml"/><Relationship Id="rId4" Type="http://schemas.openxmlformats.org/officeDocument/2006/relationships/image" Target="../media/image3.png"/><Relationship Id="rId9" Type="http://schemas.openxmlformats.org/officeDocument/2006/relationships/diagramColors" Target="../diagrams/colors3.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2.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5.jp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2.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2.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2.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5.jp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Data" Target="../diagrams/data1.xml"/><Relationship Id="rId11" Type="http://schemas.openxmlformats.org/officeDocument/2006/relationships/image" Target="../media/image12.jpeg"/><Relationship Id="rId5" Type="http://schemas.openxmlformats.org/officeDocument/2006/relationships/image" Target="../media/image5.jpg"/><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5.jpg"/><Relationship Id="rId7" Type="http://schemas.openxmlformats.org/officeDocument/2006/relationships/diagramLayout" Target="../diagrams/layout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Data" Target="../diagrams/data2.xml"/><Relationship Id="rId5" Type="http://schemas.openxmlformats.org/officeDocument/2006/relationships/image" Target="../media/image2.png"/><Relationship Id="rId10" Type="http://schemas.microsoft.com/office/2007/relationships/diagramDrawing" Target="../diagrams/drawing2.xml"/><Relationship Id="rId4" Type="http://schemas.openxmlformats.org/officeDocument/2006/relationships/image" Target="../media/image3.png"/><Relationship Id="rId9" Type="http://schemas.openxmlformats.org/officeDocument/2006/relationships/diagramColors" Target="../diagrams/colors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5.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516" t="27050" r="599" b="59041"/>
          <a:stretch/>
        </p:blipFill>
        <p:spPr>
          <a:xfrm>
            <a:off x="-76200" y="0"/>
            <a:ext cx="9296400" cy="990600"/>
          </a:xfrm>
          <a:prstGeom prst="rect">
            <a:avLst/>
          </a:prstGeom>
          <a:effectLst>
            <a:softEdge rad="0"/>
          </a:effectLst>
        </p:spPr>
      </p:pic>
      <p:sp>
        <p:nvSpPr>
          <p:cNvPr id="2" name="TextBox 1"/>
          <p:cNvSpPr txBox="1"/>
          <p:nvPr/>
        </p:nvSpPr>
        <p:spPr>
          <a:xfrm>
            <a:off x="381000" y="971252"/>
            <a:ext cx="8382000" cy="2000548"/>
          </a:xfrm>
          <a:prstGeom prst="rect">
            <a:avLst/>
          </a:prstGeom>
          <a:noFill/>
        </p:spPr>
        <p:txBody>
          <a:bodyPr wrap="square" rtlCol="0">
            <a:spAutoFit/>
          </a:bodyPr>
          <a:lstStyle/>
          <a:p>
            <a:pPr algn="ctr"/>
            <a:r>
              <a:rPr lang="en-US" sz="3200" b="1" dirty="0">
                <a:solidFill>
                  <a:schemeClr val="accent1">
                    <a:lumMod val="75000"/>
                  </a:schemeClr>
                </a:solidFill>
                <a:latin typeface="Book Antiqua" panose="02040602050305030304" pitchFamily="18" charset="0"/>
              </a:rPr>
              <a:t>Building State Service Delivery </a:t>
            </a:r>
            <a:r>
              <a:rPr lang="en-US" sz="3200" b="1" dirty="0" smtClean="0">
                <a:solidFill>
                  <a:schemeClr val="accent1">
                    <a:lumMod val="75000"/>
                  </a:schemeClr>
                </a:solidFill>
                <a:latin typeface="Book Antiqua" panose="02040602050305030304" pitchFamily="18" charset="0"/>
              </a:rPr>
              <a:t/>
            </a:r>
            <a:br>
              <a:rPr lang="en-US" sz="3200" b="1" dirty="0" smtClean="0">
                <a:solidFill>
                  <a:schemeClr val="accent1">
                    <a:lumMod val="75000"/>
                  </a:schemeClr>
                </a:solidFill>
                <a:latin typeface="Book Antiqua" panose="02040602050305030304" pitchFamily="18" charset="0"/>
              </a:rPr>
            </a:br>
            <a:r>
              <a:rPr lang="en-US" sz="3200" b="1" dirty="0" smtClean="0">
                <a:solidFill>
                  <a:schemeClr val="accent1">
                    <a:lumMod val="75000"/>
                  </a:schemeClr>
                </a:solidFill>
                <a:latin typeface="Book Antiqua" panose="02040602050305030304" pitchFamily="18" charset="0"/>
              </a:rPr>
              <a:t>for </a:t>
            </a:r>
            <a:r>
              <a:rPr lang="en-US" sz="3200" b="1" dirty="0">
                <a:solidFill>
                  <a:schemeClr val="accent1">
                    <a:lumMod val="75000"/>
                  </a:schemeClr>
                </a:solidFill>
                <a:latin typeface="Book Antiqua" panose="02040602050305030304" pitchFamily="18" charset="0"/>
              </a:rPr>
              <a:t>Individuals with Brain </a:t>
            </a:r>
            <a:r>
              <a:rPr lang="en-US" sz="3200" b="1" dirty="0" smtClean="0">
                <a:solidFill>
                  <a:schemeClr val="accent1">
                    <a:lumMod val="75000"/>
                  </a:schemeClr>
                </a:solidFill>
                <a:latin typeface="Book Antiqua" panose="02040602050305030304" pitchFamily="18" charset="0"/>
              </a:rPr>
              <a:t>Injury</a:t>
            </a:r>
          </a:p>
          <a:p>
            <a:pPr algn="ctr"/>
            <a:r>
              <a:rPr lang="en-US" sz="2400" b="1" i="1" dirty="0" smtClean="0">
                <a:solidFill>
                  <a:schemeClr val="accent4">
                    <a:lumMod val="75000"/>
                  </a:schemeClr>
                </a:solidFill>
                <a:latin typeface="Book Antiqua" panose="02040602050305030304" pitchFamily="18" charset="0"/>
              </a:rPr>
              <a:t>Identifying funding streams and resources</a:t>
            </a:r>
          </a:p>
          <a:p>
            <a:pPr algn="ctr"/>
            <a:r>
              <a:rPr lang="en-US" dirty="0">
                <a:latin typeface="Book Antiqua" panose="02040602050305030304" pitchFamily="18" charset="0"/>
              </a:rPr>
              <a:t>Produced by </a:t>
            </a:r>
            <a:r>
              <a:rPr lang="en-US" b="1" dirty="0">
                <a:latin typeface="Book Antiqua" panose="02040602050305030304" pitchFamily="18" charset="0"/>
              </a:rPr>
              <a:t>Susan L. Vaughn, Director of Public Policy</a:t>
            </a:r>
          </a:p>
          <a:p>
            <a:pPr algn="ctr"/>
            <a:r>
              <a:rPr lang="en-US" dirty="0">
                <a:latin typeface="Book Antiqua" panose="02040602050305030304" pitchFamily="18" charset="0"/>
              </a:rPr>
              <a:t> National Association of State Head Injury </a:t>
            </a:r>
            <a:r>
              <a:rPr lang="en-US" dirty="0" smtClean="0">
                <a:latin typeface="Book Antiqua" panose="02040602050305030304" pitchFamily="18" charset="0"/>
              </a:rPr>
              <a:t>Administrators</a:t>
            </a:r>
            <a:endParaRPr lang="en-US" dirty="0">
              <a:latin typeface="Book Antiqua" panose="02040602050305030304" pitchFamily="18" charset="0"/>
            </a:endParaRPr>
          </a:p>
        </p:txBody>
      </p:sp>
      <p:sp>
        <p:nvSpPr>
          <p:cNvPr id="3" name="TextBox 2"/>
          <p:cNvSpPr txBox="1"/>
          <p:nvPr/>
        </p:nvSpPr>
        <p:spPr>
          <a:xfrm>
            <a:off x="533400" y="5943600"/>
            <a:ext cx="5943600" cy="707886"/>
          </a:xfrm>
          <a:prstGeom prst="rect">
            <a:avLst/>
          </a:prstGeom>
          <a:noFill/>
        </p:spPr>
        <p:txBody>
          <a:bodyPr wrap="square" rtlCol="0">
            <a:spAutoFit/>
          </a:bodyPr>
          <a:lstStyle/>
          <a:p>
            <a:r>
              <a:rPr lang="en-US" sz="1000" dirty="0">
                <a:latin typeface="Book Antiqua" panose="02040602050305030304" pitchFamily="18" charset="0"/>
              </a:rPr>
              <a:t>This project was supported by Funding Announcement number HHS-2018-ACL-AOD-TBSG-0281 from the U.S. Administration for Community Living (ACL), Department of Health and Human Services (HHS), Washington, D.C. 20201. The content of this document and supporting materials do not necessarily represent the official views of HHS. September 2020</a:t>
            </a:r>
            <a:r>
              <a:rPr lang="en-US" sz="1000" dirty="0" smtClean="0">
                <a:latin typeface="Book Antiqua" panose="02040602050305030304" pitchFamily="18" charset="0"/>
              </a:rPr>
              <a:t>.</a:t>
            </a:r>
            <a:endParaRPr lang="en-US" dirty="0">
              <a:solidFill>
                <a:schemeClr val="tx2">
                  <a:lumMod val="75000"/>
                </a:schemeClr>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800" y="5960116"/>
            <a:ext cx="2140752" cy="59308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8840" y="5334000"/>
            <a:ext cx="1577960" cy="513388"/>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99326" y="2982372"/>
            <a:ext cx="4352314" cy="2901543"/>
          </a:xfrm>
          <a:prstGeom prst="rect">
            <a:avLst/>
          </a:prstGeom>
          <a:effectLst>
            <a:softEdge rad="114300"/>
          </a:effectLst>
        </p:spPr>
      </p:pic>
    </p:spTree>
    <p:extLst>
      <p:ext uri="{BB962C8B-B14F-4D97-AF65-F5344CB8AC3E}">
        <p14:creationId xmlns:p14="http://schemas.microsoft.com/office/powerpoint/2010/main" val="2840271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981918"/>
            <a:ext cx="1577960" cy="51338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8448" y="5981918"/>
            <a:ext cx="2140752" cy="593084"/>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833" t="2154" r="-833" b="85997"/>
          <a:stretch/>
        </p:blipFill>
        <p:spPr>
          <a:xfrm>
            <a:off x="0" y="-76200"/>
            <a:ext cx="9220200" cy="845185"/>
          </a:xfrm>
          <a:prstGeom prst="rect">
            <a:avLst/>
          </a:prstGeom>
        </p:spPr>
      </p:pic>
      <p:sp>
        <p:nvSpPr>
          <p:cNvPr id="12" name="Text Placeholder 2"/>
          <p:cNvSpPr>
            <a:spLocks noGrp="1"/>
          </p:cNvSpPr>
          <p:nvPr>
            <p:ph type="body" idx="1"/>
          </p:nvPr>
        </p:nvSpPr>
        <p:spPr>
          <a:xfrm>
            <a:off x="609601" y="914401"/>
            <a:ext cx="5486399" cy="4267199"/>
          </a:xfrm>
        </p:spPr>
        <p:txBody>
          <a:bodyPr anchor="t">
            <a:normAutofit fontScale="55000" lnSpcReduction="20000"/>
          </a:bodyPr>
          <a:lstStyle/>
          <a:p>
            <a:pPr>
              <a:lnSpc>
                <a:spcPct val="120000"/>
              </a:lnSpc>
            </a:pPr>
            <a:r>
              <a:rPr lang="en-US" sz="5800" b="1" dirty="0">
                <a:solidFill>
                  <a:schemeClr val="accent1">
                    <a:lumMod val="75000"/>
                  </a:schemeClr>
                </a:solidFill>
                <a:latin typeface="Book Antiqua" panose="02040602050305030304" pitchFamily="18" charset="0"/>
              </a:rPr>
              <a:t>State </a:t>
            </a:r>
            <a:r>
              <a:rPr lang="en-US" sz="5800" b="1" dirty="0" smtClean="0">
                <a:solidFill>
                  <a:schemeClr val="accent1">
                    <a:lumMod val="75000"/>
                  </a:schemeClr>
                </a:solidFill>
                <a:latin typeface="Book Antiqua" panose="02040602050305030304" pitchFamily="18" charset="0"/>
              </a:rPr>
              <a:t>Infrastructure</a:t>
            </a:r>
            <a:endParaRPr lang="en-US" sz="5800" dirty="0" smtClean="0">
              <a:solidFill>
                <a:schemeClr val="accent1">
                  <a:lumMod val="75000"/>
                </a:schemeClr>
              </a:solidFill>
              <a:latin typeface="Book Antiqua" panose="02040602050305030304" pitchFamily="18" charset="0"/>
            </a:endParaRPr>
          </a:p>
          <a:p>
            <a:pPr marL="342900" indent="-342900">
              <a:lnSpc>
                <a:spcPct val="120000"/>
              </a:lnSpc>
              <a:buFont typeface="Arial" panose="020B0604020202020204" pitchFamily="34" charset="0"/>
              <a:buChar char="•"/>
            </a:pPr>
            <a:r>
              <a:rPr lang="en-US" sz="4400" dirty="0" smtClean="0">
                <a:solidFill>
                  <a:schemeClr val="tx1"/>
                </a:solidFill>
                <a:latin typeface="Book Antiqua" panose="02040602050305030304" pitchFamily="18" charset="0"/>
              </a:rPr>
              <a:t>State </a:t>
            </a:r>
            <a:r>
              <a:rPr lang="en-US" sz="4400" dirty="0">
                <a:solidFill>
                  <a:schemeClr val="tx1"/>
                </a:solidFill>
                <a:latin typeface="Book Antiqua" panose="02040602050305030304" pitchFamily="18" charset="0"/>
              </a:rPr>
              <a:t>agency responsible for program administration </a:t>
            </a:r>
          </a:p>
          <a:p>
            <a:pPr marL="342900" indent="-342900">
              <a:lnSpc>
                <a:spcPct val="120000"/>
              </a:lnSpc>
              <a:buFont typeface="Arial" panose="020B0604020202020204" pitchFamily="34" charset="0"/>
              <a:buChar char="•"/>
            </a:pPr>
            <a:r>
              <a:rPr lang="en-US" sz="4400" dirty="0">
                <a:solidFill>
                  <a:schemeClr val="tx1"/>
                </a:solidFill>
                <a:latin typeface="Book Antiqua" panose="02040602050305030304" pitchFamily="18" charset="0"/>
              </a:rPr>
              <a:t>Staff and other resources</a:t>
            </a:r>
          </a:p>
          <a:p>
            <a:pPr marL="342900" indent="-342900">
              <a:lnSpc>
                <a:spcPct val="120000"/>
              </a:lnSpc>
              <a:buFont typeface="Arial" panose="020B0604020202020204" pitchFamily="34" charset="0"/>
              <a:buChar char="•"/>
            </a:pPr>
            <a:r>
              <a:rPr lang="en-US" sz="4400" dirty="0">
                <a:solidFill>
                  <a:schemeClr val="tx1"/>
                </a:solidFill>
                <a:latin typeface="Book Antiqua" panose="02040602050305030304" pitchFamily="18" charset="0"/>
              </a:rPr>
              <a:t>Willing to seek funding, coordinate policies to support seamless system</a:t>
            </a:r>
          </a:p>
          <a:p>
            <a:pPr marL="342900" indent="-342900">
              <a:lnSpc>
                <a:spcPct val="120000"/>
              </a:lnSpc>
              <a:buFont typeface="Arial" panose="020B0604020202020204" pitchFamily="34" charset="0"/>
              <a:buChar char="•"/>
            </a:pPr>
            <a:r>
              <a:rPr lang="en-US" sz="4400" dirty="0">
                <a:solidFill>
                  <a:schemeClr val="tx1"/>
                </a:solidFill>
                <a:latin typeface="Book Antiqua" panose="02040602050305030304" pitchFamily="18" charset="0"/>
              </a:rPr>
              <a:t>Data and informational systems to collect information on individuals served and outcomes</a:t>
            </a:r>
          </a:p>
          <a:p>
            <a:endParaRPr lang="en-US" sz="3200" dirty="0">
              <a:solidFill>
                <a:srgbClr val="0070C0"/>
              </a:solidFill>
              <a:latin typeface="Book Antiqua" panose="02040602050305030304" pitchFamily="18" charset="0"/>
            </a:endParaRPr>
          </a:p>
        </p:txBody>
      </p:sp>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3681" r="25648" b="4867"/>
          <a:stretch/>
        </p:blipFill>
        <p:spPr>
          <a:xfrm>
            <a:off x="6019800" y="990600"/>
            <a:ext cx="2985044" cy="2349912"/>
          </a:xfrm>
          <a:prstGeom prst="rect">
            <a:avLst/>
          </a:prstGeom>
          <a:effectLst>
            <a:glow rad="101600">
              <a:schemeClr val="bg1">
                <a:alpha val="40000"/>
              </a:schemeClr>
            </a:glow>
            <a:softEdge rad="127000"/>
          </a:effectLst>
        </p:spPr>
      </p:pic>
    </p:spTree>
    <p:extLst>
      <p:ext uri="{BB962C8B-B14F-4D97-AF65-F5344CB8AC3E}">
        <p14:creationId xmlns:p14="http://schemas.microsoft.com/office/powerpoint/2010/main" val="4222313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13" t="41875" r="-313" b="47178"/>
          <a:stretch/>
        </p:blipFill>
        <p:spPr>
          <a:xfrm>
            <a:off x="-38100" y="-18832"/>
            <a:ext cx="9220200" cy="78083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5981918"/>
            <a:ext cx="1577960" cy="51338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8448" y="5981918"/>
            <a:ext cx="2140752" cy="593084"/>
          </a:xfrm>
          <a:prstGeom prst="rect">
            <a:avLst/>
          </a:prstGeom>
        </p:spPr>
      </p:pic>
      <p:sp>
        <p:nvSpPr>
          <p:cNvPr id="11" name="TextBox 10"/>
          <p:cNvSpPr txBox="1"/>
          <p:nvPr/>
        </p:nvSpPr>
        <p:spPr>
          <a:xfrm>
            <a:off x="1676400" y="899279"/>
            <a:ext cx="5867400" cy="2800767"/>
          </a:xfrm>
          <a:prstGeom prst="rect">
            <a:avLst/>
          </a:prstGeom>
          <a:noFill/>
        </p:spPr>
        <p:txBody>
          <a:bodyPr wrap="square" rtlCol="0">
            <a:spAutoFit/>
          </a:bodyPr>
          <a:lstStyle/>
          <a:p>
            <a:r>
              <a:rPr lang="en-US" sz="3200" b="1" dirty="0">
                <a:solidFill>
                  <a:schemeClr val="accent1">
                    <a:lumMod val="75000"/>
                  </a:schemeClr>
                </a:solidFill>
                <a:latin typeface="Book Antiqua" panose="02040602050305030304" pitchFamily="18" charset="0"/>
              </a:rPr>
              <a:t>Funding Streams</a:t>
            </a:r>
          </a:p>
          <a:p>
            <a:pPr marL="342900" indent="-342900">
              <a:buFont typeface="Arial" panose="020B0604020202020204" pitchFamily="34" charset="0"/>
              <a:buChar char="•"/>
            </a:pPr>
            <a:r>
              <a:rPr lang="en-US" sz="2400" dirty="0" smtClean="0">
                <a:latin typeface="Book Antiqua" panose="02040602050305030304" pitchFamily="18" charset="0"/>
              </a:rPr>
              <a:t>State </a:t>
            </a:r>
            <a:r>
              <a:rPr lang="en-US" sz="2400" dirty="0">
                <a:latin typeface="Book Antiqua" panose="02040602050305030304" pitchFamily="18" charset="0"/>
              </a:rPr>
              <a:t>revenue</a:t>
            </a:r>
          </a:p>
          <a:p>
            <a:pPr marL="342900" indent="-342900">
              <a:buFont typeface="Arial" panose="020B0604020202020204" pitchFamily="34" charset="0"/>
              <a:buChar char="•"/>
            </a:pPr>
            <a:r>
              <a:rPr lang="en-US" sz="2400" dirty="0">
                <a:latin typeface="Book Antiqua" panose="02040602050305030304" pitchFamily="18" charset="0"/>
              </a:rPr>
              <a:t>Dedicated funding </a:t>
            </a:r>
            <a:r>
              <a:rPr lang="en-US" sz="2400" dirty="0" smtClean="0">
                <a:latin typeface="Book Antiqua" panose="02040602050305030304" pitchFamily="18" charset="0"/>
              </a:rPr>
              <a:t>(</a:t>
            </a:r>
            <a:r>
              <a:rPr lang="en-US" sz="2400" dirty="0">
                <a:latin typeface="Book Antiqua" panose="02040602050305030304" pitchFamily="18" charset="0"/>
              </a:rPr>
              <a:t>a.k.a. trust funds)</a:t>
            </a:r>
          </a:p>
          <a:p>
            <a:pPr marL="342900" indent="-342900">
              <a:buFont typeface="Arial" panose="020B0604020202020204" pitchFamily="34" charset="0"/>
              <a:buChar char="•"/>
            </a:pPr>
            <a:r>
              <a:rPr lang="en-US" sz="2400" dirty="0">
                <a:latin typeface="Book Antiqua" panose="02040602050305030304" pitchFamily="18" charset="0"/>
              </a:rPr>
              <a:t>Medicaid</a:t>
            </a:r>
          </a:p>
          <a:p>
            <a:pPr marL="342900" indent="-342900">
              <a:buFont typeface="Arial" panose="020B0604020202020204" pitchFamily="34" charset="0"/>
              <a:buChar char="•"/>
            </a:pPr>
            <a:r>
              <a:rPr lang="en-US" sz="2400" dirty="0">
                <a:latin typeface="Book Antiqua" panose="02040602050305030304" pitchFamily="18" charset="0"/>
              </a:rPr>
              <a:t>Other state and </a:t>
            </a:r>
            <a:r>
              <a:rPr lang="en-US" sz="2400" dirty="0" smtClean="0">
                <a:latin typeface="Book Antiqua" panose="02040602050305030304" pitchFamily="18" charset="0"/>
              </a:rPr>
              <a:t>federal programs</a:t>
            </a:r>
            <a:endParaRPr lang="en-US" sz="2400" dirty="0">
              <a:latin typeface="Book Antiqua" panose="02040602050305030304" pitchFamily="18" charset="0"/>
            </a:endParaRPr>
          </a:p>
          <a:p>
            <a:pPr marL="342900" indent="-342900">
              <a:buFont typeface="Arial" panose="020B0604020202020204" pitchFamily="34" charset="0"/>
              <a:buChar char="•"/>
            </a:pPr>
            <a:r>
              <a:rPr lang="en-US" sz="2400" dirty="0">
                <a:latin typeface="Book Antiqua" panose="02040602050305030304" pitchFamily="18" charset="0"/>
              </a:rPr>
              <a:t>Federal grants</a:t>
            </a:r>
          </a:p>
          <a:p>
            <a:pPr marL="342900" indent="-342900">
              <a:buFont typeface="Arial" panose="020B0604020202020204" pitchFamily="34" charset="0"/>
              <a:buChar char="•"/>
            </a:pPr>
            <a:r>
              <a:rPr lang="en-US" sz="2400" dirty="0" smtClean="0">
                <a:latin typeface="Book Antiqua" panose="02040602050305030304" pitchFamily="18" charset="0"/>
              </a:rPr>
              <a:t>Combination</a:t>
            </a:r>
            <a:endParaRPr lang="en-US" sz="2400" dirty="0">
              <a:latin typeface="Book Antiqua" panose="02040602050305030304" pitchFamily="18" charset="0"/>
            </a:endParaRPr>
          </a:p>
        </p:txBody>
      </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t="5499" r="30556" b="12023"/>
          <a:stretch/>
        </p:blipFill>
        <p:spPr>
          <a:xfrm>
            <a:off x="3048000" y="3733800"/>
            <a:ext cx="3048000" cy="2743200"/>
          </a:xfrm>
          <a:prstGeom prst="rect">
            <a:avLst/>
          </a:prstGeom>
          <a:effectLst>
            <a:glow>
              <a:schemeClr val="bg1">
                <a:alpha val="40000"/>
              </a:schemeClr>
            </a:glow>
            <a:softEdge rad="152400"/>
          </a:effectLst>
        </p:spPr>
      </p:pic>
    </p:spTree>
    <p:extLst>
      <p:ext uri="{BB962C8B-B14F-4D97-AF65-F5344CB8AC3E}">
        <p14:creationId xmlns:p14="http://schemas.microsoft.com/office/powerpoint/2010/main" val="376673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0" y="228600"/>
            <a:ext cx="5486400" cy="5410200"/>
          </a:xfrm>
        </p:spPr>
        <p:txBody>
          <a:bodyPr>
            <a:noAutofit/>
          </a:bodyPr>
          <a:lstStyle/>
          <a:p>
            <a:pPr marL="0" indent="0">
              <a:buNone/>
            </a:pPr>
            <a:r>
              <a:rPr lang="en-US" b="1" dirty="0">
                <a:solidFill>
                  <a:schemeClr val="accent1">
                    <a:lumMod val="75000"/>
                  </a:schemeClr>
                </a:solidFill>
                <a:latin typeface="Book Antiqua" panose="02040602050305030304" pitchFamily="18" charset="0"/>
              </a:rPr>
              <a:t>State Revenue</a:t>
            </a:r>
          </a:p>
          <a:p>
            <a:pPr marL="514350" indent="-514350">
              <a:buAutoNum type="arabicParenR"/>
            </a:pPr>
            <a:r>
              <a:rPr lang="en-US" sz="2400" dirty="0" smtClean="0">
                <a:latin typeface="Book Antiqua" panose="02040602050305030304" pitchFamily="18" charset="0"/>
              </a:rPr>
              <a:t>Program </a:t>
            </a:r>
            <a:r>
              <a:rPr lang="en-US" sz="2400" dirty="0">
                <a:latin typeface="Book Antiqua" panose="02040602050305030304" pitchFamily="18" charset="0"/>
              </a:rPr>
              <a:t>may be established in state legislation or through </a:t>
            </a:r>
            <a:r>
              <a:rPr lang="en-US" sz="2400" dirty="0" smtClean="0">
                <a:latin typeface="Book Antiqua" panose="02040602050305030304" pitchFamily="18" charset="0"/>
              </a:rPr>
              <a:t/>
            </a:r>
            <a:br>
              <a:rPr lang="en-US" sz="2400" dirty="0" smtClean="0">
                <a:latin typeface="Book Antiqua" panose="02040602050305030304" pitchFamily="18" charset="0"/>
              </a:rPr>
            </a:br>
            <a:r>
              <a:rPr lang="en-US" sz="2400" dirty="0" smtClean="0">
                <a:latin typeface="Book Antiqua" panose="02040602050305030304" pitchFamily="18" charset="0"/>
              </a:rPr>
              <a:t>annual appropriation </a:t>
            </a:r>
            <a:endParaRPr lang="en-US" sz="2400" dirty="0">
              <a:latin typeface="Book Antiqua" panose="02040602050305030304" pitchFamily="18" charset="0"/>
            </a:endParaRPr>
          </a:p>
          <a:p>
            <a:pPr marL="514350" indent="-514350">
              <a:buAutoNum type="arabicParenR"/>
            </a:pPr>
            <a:r>
              <a:rPr lang="en-US" sz="2400" dirty="0">
                <a:latin typeface="Book Antiqua" panose="02040602050305030304" pitchFamily="18" charset="0"/>
              </a:rPr>
              <a:t>Flexibility to:</a:t>
            </a:r>
          </a:p>
          <a:p>
            <a:pPr marL="635000" indent="-406400"/>
            <a:r>
              <a:rPr lang="en-US" sz="2400" dirty="0" smtClean="0">
                <a:latin typeface="Book Antiqua" panose="02040602050305030304" pitchFamily="18" charset="0"/>
              </a:rPr>
              <a:t>Design </a:t>
            </a:r>
            <a:r>
              <a:rPr lang="en-US" sz="2400" dirty="0">
                <a:latin typeface="Book Antiqua" panose="02040602050305030304" pitchFamily="18" charset="0"/>
              </a:rPr>
              <a:t>systems to fit </a:t>
            </a:r>
            <a:r>
              <a:rPr lang="en-US" sz="2400" dirty="0" smtClean="0">
                <a:latin typeface="Book Antiqua" panose="02040602050305030304" pitchFamily="18" charset="0"/>
              </a:rPr>
              <a:t/>
            </a:r>
            <a:br>
              <a:rPr lang="en-US" sz="2400" dirty="0" smtClean="0">
                <a:latin typeface="Book Antiqua" panose="02040602050305030304" pitchFamily="18" charset="0"/>
              </a:rPr>
            </a:br>
            <a:r>
              <a:rPr lang="en-US" sz="2400" dirty="0" smtClean="0">
                <a:latin typeface="Book Antiqua" panose="02040602050305030304" pitchFamily="18" charset="0"/>
              </a:rPr>
              <a:t>the </a:t>
            </a:r>
            <a:r>
              <a:rPr lang="en-US" sz="2400" dirty="0">
                <a:latin typeface="Book Antiqua" panose="02040602050305030304" pitchFamily="18" charset="0"/>
              </a:rPr>
              <a:t>agency</a:t>
            </a:r>
          </a:p>
          <a:p>
            <a:pPr marL="971550" lvl="1" indent="-342900">
              <a:buFont typeface="Book Antiqua" panose="02040602050305030304" pitchFamily="18" charset="0"/>
              <a:buChar char="−"/>
            </a:pPr>
            <a:r>
              <a:rPr lang="en-US" sz="2400" dirty="0">
                <a:latin typeface="Book Antiqua" panose="02040602050305030304" pitchFamily="18" charset="0"/>
              </a:rPr>
              <a:t>e.g., Contracts, provider agreements, grants </a:t>
            </a:r>
          </a:p>
          <a:p>
            <a:pPr marL="635000" indent="-406400"/>
            <a:r>
              <a:rPr lang="en-US" sz="2400" dirty="0">
                <a:latin typeface="Book Antiqua" panose="02040602050305030304" pitchFamily="18" charset="0"/>
              </a:rPr>
              <a:t>Set eligibility; population served</a:t>
            </a:r>
          </a:p>
          <a:p>
            <a:pPr marL="635000" indent="-406400"/>
            <a:r>
              <a:rPr lang="en-US" sz="2400" dirty="0">
                <a:latin typeface="Book Antiqua" panose="02040602050305030304" pitchFamily="18" charset="0"/>
              </a:rPr>
              <a:t>Define services</a:t>
            </a:r>
          </a:p>
          <a:p>
            <a:pPr marL="635000" indent="-406400"/>
            <a:r>
              <a:rPr lang="en-US" sz="2400" dirty="0">
                <a:latin typeface="Book Antiqua" panose="02040602050305030304" pitchFamily="18" charset="0"/>
              </a:rPr>
              <a:t>Define provider </a:t>
            </a:r>
            <a:r>
              <a:rPr lang="en-US" sz="2400" dirty="0" smtClean="0">
                <a:latin typeface="Book Antiqua" panose="02040602050305030304" pitchFamily="18" charset="0"/>
              </a:rPr>
              <a:t>qualifications</a:t>
            </a:r>
            <a:endParaRPr lang="en-US" sz="2400" dirty="0">
              <a:latin typeface="Book Antiqua" panose="02040602050305030304" pitchFamily="18"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653" r="61213"/>
          <a:stretch/>
        </p:blipFill>
        <p:spPr>
          <a:xfrm>
            <a:off x="-28575" y="0"/>
            <a:ext cx="2428875" cy="68580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9240" y="5981918"/>
            <a:ext cx="1577960" cy="51338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8448" y="5981918"/>
            <a:ext cx="2140752" cy="593084"/>
          </a:xfrm>
          <a:prstGeom prst="rect">
            <a:avLst/>
          </a:prstGeom>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33334" t="2084" r="-1" b="8333"/>
          <a:stretch/>
        </p:blipFill>
        <p:spPr>
          <a:xfrm>
            <a:off x="7010400" y="1447800"/>
            <a:ext cx="2041451" cy="1828800"/>
          </a:xfrm>
          <a:prstGeom prst="rect">
            <a:avLst/>
          </a:prstGeom>
          <a:effectLst>
            <a:glow rad="114300">
              <a:schemeClr val="bg1">
                <a:alpha val="40000"/>
              </a:schemeClr>
            </a:glow>
            <a:softEdge rad="88900"/>
          </a:effectLst>
        </p:spPr>
      </p:pic>
    </p:spTree>
    <p:extLst>
      <p:ext uri="{BB962C8B-B14F-4D97-AF65-F5344CB8AC3E}">
        <p14:creationId xmlns:p14="http://schemas.microsoft.com/office/powerpoint/2010/main" val="3821680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9720" y="228600"/>
            <a:ext cx="6169479" cy="4876800"/>
          </a:xfrm>
        </p:spPr>
        <p:txBody>
          <a:bodyPr>
            <a:noAutofit/>
          </a:bodyPr>
          <a:lstStyle/>
          <a:p>
            <a:pPr marL="0" indent="0">
              <a:buNone/>
            </a:pPr>
            <a:r>
              <a:rPr lang="en-US" b="1" dirty="0">
                <a:solidFill>
                  <a:schemeClr val="accent1">
                    <a:lumMod val="75000"/>
                  </a:schemeClr>
                </a:solidFill>
                <a:latin typeface="Book Antiqua" panose="02040602050305030304" pitchFamily="18" charset="0"/>
              </a:rPr>
              <a:t>Trust Fund </a:t>
            </a:r>
            <a:r>
              <a:rPr lang="en-US" b="1" dirty="0" smtClean="0">
                <a:solidFill>
                  <a:schemeClr val="accent1">
                    <a:lumMod val="75000"/>
                  </a:schemeClr>
                </a:solidFill>
                <a:latin typeface="Book Antiqua" panose="02040602050305030304" pitchFamily="18" charset="0"/>
              </a:rPr>
              <a:t>Programs</a:t>
            </a:r>
            <a:endParaRPr lang="en-US" dirty="0" smtClean="0">
              <a:solidFill>
                <a:schemeClr val="accent1">
                  <a:lumMod val="75000"/>
                </a:schemeClr>
              </a:solidFill>
              <a:latin typeface="Book Antiqua" panose="02040602050305030304" pitchFamily="18" charset="0"/>
            </a:endParaRPr>
          </a:p>
          <a:p>
            <a:r>
              <a:rPr lang="en-US" sz="2400" dirty="0" smtClean="0">
                <a:latin typeface="Book Antiqua" panose="02040602050305030304" pitchFamily="18" charset="0"/>
              </a:rPr>
              <a:t>Requires </a:t>
            </a:r>
            <a:r>
              <a:rPr lang="en-US" sz="2400" dirty="0">
                <a:latin typeface="Book Antiqua" panose="02040602050305030304" pitchFamily="18" charset="0"/>
              </a:rPr>
              <a:t>legislation</a:t>
            </a:r>
          </a:p>
          <a:p>
            <a:r>
              <a:rPr lang="en-US" sz="2400" dirty="0">
                <a:latin typeface="Book Antiqua" panose="02040602050305030304" pitchFamily="18" charset="0"/>
              </a:rPr>
              <a:t>Designates a funding source </a:t>
            </a:r>
            <a:r>
              <a:rPr lang="en-US" sz="2400" dirty="0" smtClean="0">
                <a:latin typeface="Book Antiqua" panose="02040602050305030304" pitchFamily="18" charset="0"/>
              </a:rPr>
              <a:t/>
            </a:r>
            <a:br>
              <a:rPr lang="en-US" sz="2400" dirty="0" smtClean="0">
                <a:latin typeface="Book Antiqua" panose="02040602050305030304" pitchFamily="18" charset="0"/>
              </a:rPr>
            </a:br>
            <a:r>
              <a:rPr lang="en-US" sz="2400" dirty="0" smtClean="0">
                <a:latin typeface="Book Antiqua" panose="02040602050305030304" pitchFamily="18" charset="0"/>
              </a:rPr>
              <a:t>(</a:t>
            </a:r>
            <a:r>
              <a:rPr lang="en-US" sz="2400" dirty="0">
                <a:latin typeface="Book Antiqua" panose="02040602050305030304" pitchFamily="18" charset="0"/>
              </a:rPr>
              <a:t>e.g., traffic related fines and </a:t>
            </a:r>
            <a:r>
              <a:rPr lang="en-US" sz="2400" dirty="0" smtClean="0">
                <a:latin typeface="Book Antiqua" panose="02040602050305030304" pitchFamily="18" charset="0"/>
              </a:rPr>
              <a:t>drivers </a:t>
            </a:r>
            <a:r>
              <a:rPr lang="en-US" sz="2400" dirty="0">
                <a:latin typeface="Book Antiqua" panose="02040602050305030304" pitchFamily="18" charset="0"/>
              </a:rPr>
              <a:t>license surcharges)</a:t>
            </a:r>
          </a:p>
          <a:p>
            <a:r>
              <a:rPr lang="en-US" sz="2400" dirty="0">
                <a:latin typeface="Book Antiqua" panose="02040602050305030304" pitchFamily="18" charset="0"/>
              </a:rPr>
              <a:t>Non-reverting account, accumulates across state fiscal years</a:t>
            </a:r>
          </a:p>
          <a:p>
            <a:r>
              <a:rPr lang="en-US" sz="2400" dirty="0">
                <a:latin typeface="Book Antiqua" panose="02040602050305030304" pitchFamily="18" charset="0"/>
              </a:rPr>
              <a:t>Defines use of funds, eligibility</a:t>
            </a:r>
          </a:p>
          <a:p>
            <a:r>
              <a:rPr lang="en-US" sz="2400" dirty="0">
                <a:latin typeface="Book Antiqua" panose="02040602050305030304" pitchFamily="18" charset="0"/>
              </a:rPr>
              <a:t>Designates state agency to administer</a:t>
            </a:r>
          </a:p>
          <a:p>
            <a:r>
              <a:rPr lang="en-US" sz="2400" dirty="0">
                <a:latin typeface="Book Antiqua" panose="02040602050305030304" pitchFamily="18" charset="0"/>
              </a:rPr>
              <a:t>Often creates an advisory board/council</a:t>
            </a:r>
          </a:p>
          <a:p>
            <a:r>
              <a:rPr lang="en-US" sz="2400" dirty="0">
                <a:latin typeface="Book Antiqua" panose="02040602050305030304" pitchFamily="18" charset="0"/>
              </a:rPr>
              <a:t>May require an annual </a:t>
            </a:r>
            <a:r>
              <a:rPr lang="en-US" sz="2400" dirty="0" smtClean="0">
                <a:latin typeface="Book Antiqua" panose="02040602050305030304" pitchFamily="18" charset="0"/>
              </a:rPr>
              <a:t>report</a:t>
            </a:r>
            <a:endParaRPr lang="en-US" sz="2400" dirty="0">
              <a:latin typeface="Book Antiqua" panose="02040602050305030304" pitchFamily="18"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653" r="61213"/>
          <a:stretch/>
        </p:blipFill>
        <p:spPr>
          <a:xfrm>
            <a:off x="-28575" y="0"/>
            <a:ext cx="2428875" cy="68580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9240" y="5981918"/>
            <a:ext cx="1577960" cy="51338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8448" y="5981918"/>
            <a:ext cx="2140752" cy="593084"/>
          </a:xfrm>
          <a:prstGeom prst="rect">
            <a:avLst/>
          </a:prstGeom>
        </p:spPr>
      </p:pic>
    </p:spTree>
    <p:extLst>
      <p:ext uri="{BB962C8B-B14F-4D97-AF65-F5344CB8AC3E}">
        <p14:creationId xmlns:p14="http://schemas.microsoft.com/office/powerpoint/2010/main" val="1492832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0" y="228600"/>
            <a:ext cx="5791200" cy="3505200"/>
          </a:xfrm>
        </p:spPr>
        <p:txBody>
          <a:bodyPr>
            <a:noAutofit/>
          </a:bodyPr>
          <a:lstStyle/>
          <a:p>
            <a:pPr marL="0" indent="0">
              <a:buNone/>
            </a:pPr>
            <a:r>
              <a:rPr lang="en-US" b="1" dirty="0" smtClean="0">
                <a:solidFill>
                  <a:schemeClr val="accent1">
                    <a:lumMod val="75000"/>
                  </a:schemeClr>
                </a:solidFill>
                <a:latin typeface="Book Antiqua" panose="02040602050305030304" pitchFamily="18" charset="0"/>
              </a:rPr>
              <a:t>Medicaid</a:t>
            </a:r>
            <a:endParaRPr lang="en-US" dirty="0" smtClean="0">
              <a:solidFill>
                <a:schemeClr val="accent1">
                  <a:lumMod val="75000"/>
                </a:schemeClr>
              </a:solidFill>
              <a:latin typeface="Book Antiqua" panose="02040602050305030304" pitchFamily="18" charset="0"/>
            </a:endParaRPr>
          </a:p>
          <a:p>
            <a:r>
              <a:rPr lang="en-US" sz="2400" dirty="0" smtClean="0">
                <a:latin typeface="Book Antiqua" panose="02040602050305030304" pitchFamily="18" charset="0"/>
              </a:rPr>
              <a:t>Title </a:t>
            </a:r>
            <a:r>
              <a:rPr lang="en-US" sz="2400" dirty="0">
                <a:latin typeface="Book Antiqua" panose="02040602050305030304" pitchFamily="18" charset="0"/>
              </a:rPr>
              <a:t>XIX of the Social Security Act, Medicaid was enacted in 1965, along with the Medicare program</a:t>
            </a:r>
          </a:p>
          <a:p>
            <a:r>
              <a:rPr lang="en-US" sz="2400" dirty="0">
                <a:latin typeface="Book Antiqua" panose="02040602050305030304" pitchFamily="18" charset="0"/>
              </a:rPr>
              <a:t>Joint federal-state health care program for health and related medical services to individuals with low income </a:t>
            </a:r>
          </a:p>
          <a:p>
            <a:r>
              <a:rPr lang="en-US" sz="2400" dirty="0">
                <a:latin typeface="Book Antiqua" panose="02040602050305030304" pitchFamily="18" charset="0"/>
              </a:rPr>
              <a:t>Federal match</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653" r="61213"/>
          <a:stretch/>
        </p:blipFill>
        <p:spPr>
          <a:xfrm>
            <a:off x="-28575" y="0"/>
            <a:ext cx="2428875" cy="68580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9240" y="5981918"/>
            <a:ext cx="1577960" cy="51338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8448" y="5981918"/>
            <a:ext cx="2140752" cy="593084"/>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33334" r="3703"/>
          <a:stretch/>
        </p:blipFill>
        <p:spPr>
          <a:xfrm>
            <a:off x="6362700" y="3321425"/>
            <a:ext cx="2476500" cy="2622175"/>
          </a:xfrm>
          <a:prstGeom prst="rect">
            <a:avLst/>
          </a:prstGeom>
          <a:effectLst>
            <a:softEdge rad="101600"/>
          </a:effectLst>
        </p:spPr>
      </p:pic>
    </p:spTree>
    <p:extLst>
      <p:ext uri="{BB962C8B-B14F-4D97-AF65-F5344CB8AC3E}">
        <p14:creationId xmlns:p14="http://schemas.microsoft.com/office/powerpoint/2010/main" val="1318703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304801"/>
            <a:ext cx="5181599" cy="3657600"/>
          </a:xfrm>
        </p:spPr>
        <p:txBody>
          <a:bodyPr>
            <a:noAutofit/>
          </a:bodyPr>
          <a:lstStyle/>
          <a:p>
            <a:pPr marL="0" indent="0">
              <a:buNone/>
            </a:pPr>
            <a:r>
              <a:rPr lang="en-US" b="1" dirty="0">
                <a:solidFill>
                  <a:schemeClr val="accent1">
                    <a:lumMod val="75000"/>
                  </a:schemeClr>
                </a:solidFill>
                <a:latin typeface="Book Antiqua" panose="02040602050305030304" pitchFamily="18" charset="0"/>
              </a:rPr>
              <a:t>Medicaid’s Role for Certain </a:t>
            </a:r>
            <a:r>
              <a:rPr lang="en-US" b="1" dirty="0" smtClean="0">
                <a:solidFill>
                  <a:schemeClr val="accent1">
                    <a:lumMod val="75000"/>
                  </a:schemeClr>
                </a:solidFill>
                <a:latin typeface="Book Antiqua" panose="02040602050305030304" pitchFamily="18" charset="0"/>
              </a:rPr>
              <a:t>Populations</a:t>
            </a:r>
            <a:endParaRPr lang="en-US" dirty="0" smtClean="0">
              <a:solidFill>
                <a:schemeClr val="accent1">
                  <a:lumMod val="75000"/>
                </a:schemeClr>
              </a:solidFill>
              <a:latin typeface="Book Antiqua" panose="02040602050305030304" pitchFamily="18" charset="0"/>
            </a:endParaRPr>
          </a:p>
          <a:p>
            <a:r>
              <a:rPr lang="en-US" sz="2400" dirty="0" smtClean="0">
                <a:latin typeface="Book Antiqua" panose="02040602050305030304" pitchFamily="18" charset="0"/>
              </a:rPr>
              <a:t>83</a:t>
            </a:r>
            <a:r>
              <a:rPr lang="en-US" sz="2400" dirty="0">
                <a:latin typeface="Book Antiqua" panose="02040602050305030304" pitchFamily="18" charset="0"/>
              </a:rPr>
              <a:t>% of poor children</a:t>
            </a:r>
          </a:p>
          <a:p>
            <a:r>
              <a:rPr lang="en-US" sz="2400" dirty="0">
                <a:latin typeface="Book Antiqua" panose="02040602050305030304" pitchFamily="18" charset="0"/>
              </a:rPr>
              <a:t>48% of children with special health care needs</a:t>
            </a:r>
          </a:p>
          <a:p>
            <a:r>
              <a:rPr lang="en-US" sz="2400" dirty="0">
                <a:latin typeface="Book Antiqua" panose="02040602050305030304" pitchFamily="18" charset="0"/>
              </a:rPr>
              <a:t>45% of nonelderly adults </a:t>
            </a:r>
            <a:r>
              <a:rPr lang="en-US" sz="2400" dirty="0" smtClean="0">
                <a:latin typeface="Book Antiqua" panose="02040602050305030304" pitchFamily="18" charset="0"/>
              </a:rPr>
              <a:t>with disabilities</a:t>
            </a:r>
            <a:r>
              <a:rPr lang="en-US" sz="2400" dirty="0">
                <a:latin typeface="Book Antiqua" panose="02040602050305030304" pitchFamily="18" charset="0"/>
              </a:rPr>
              <a:t>, including individuals with brain injury</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653" r="61213"/>
          <a:stretch/>
        </p:blipFill>
        <p:spPr>
          <a:xfrm>
            <a:off x="-28575" y="0"/>
            <a:ext cx="2428875" cy="68580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9240" y="5981918"/>
            <a:ext cx="1577960" cy="51338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8448" y="5981918"/>
            <a:ext cx="2140752" cy="593084"/>
          </a:xfrm>
          <a:prstGeom prst="rect">
            <a:avLst/>
          </a:prstGeom>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25247" t="4031" r="7567" b="4031"/>
          <a:stretch/>
        </p:blipFill>
        <p:spPr>
          <a:xfrm>
            <a:off x="6242538" y="3505200"/>
            <a:ext cx="2672862" cy="2438400"/>
          </a:xfrm>
          <a:prstGeom prst="rect">
            <a:avLst/>
          </a:prstGeom>
          <a:effectLst>
            <a:softEdge rad="101600"/>
          </a:effectLst>
        </p:spPr>
      </p:pic>
    </p:spTree>
    <p:extLst>
      <p:ext uri="{BB962C8B-B14F-4D97-AF65-F5344CB8AC3E}">
        <p14:creationId xmlns:p14="http://schemas.microsoft.com/office/powerpoint/2010/main" val="2224640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0" y="304800"/>
            <a:ext cx="6096000" cy="4038600"/>
          </a:xfrm>
        </p:spPr>
        <p:txBody>
          <a:bodyPr>
            <a:noAutofit/>
          </a:bodyPr>
          <a:lstStyle/>
          <a:p>
            <a:pPr marL="0" indent="0">
              <a:buNone/>
            </a:pPr>
            <a:r>
              <a:rPr lang="en-US" b="1" dirty="0">
                <a:solidFill>
                  <a:schemeClr val="accent1">
                    <a:lumMod val="75000"/>
                  </a:schemeClr>
                </a:solidFill>
                <a:latin typeface="Book Antiqua" panose="02040602050305030304" pitchFamily="18" charset="0"/>
              </a:rPr>
              <a:t>Eligibility and </a:t>
            </a:r>
            <a:r>
              <a:rPr lang="en-US" b="1" dirty="0" smtClean="0">
                <a:solidFill>
                  <a:schemeClr val="accent1">
                    <a:lumMod val="75000"/>
                  </a:schemeClr>
                </a:solidFill>
                <a:latin typeface="Book Antiqua" panose="02040602050305030304" pitchFamily="18" charset="0"/>
              </a:rPr>
              <a:t>Services</a:t>
            </a:r>
            <a:endParaRPr lang="en-US" dirty="0" smtClean="0">
              <a:solidFill>
                <a:schemeClr val="accent1">
                  <a:lumMod val="75000"/>
                </a:schemeClr>
              </a:solidFill>
              <a:latin typeface="Book Antiqua" panose="02040602050305030304" pitchFamily="18" charset="0"/>
            </a:endParaRPr>
          </a:p>
          <a:p>
            <a:r>
              <a:rPr lang="en-US" sz="2400" dirty="0" smtClean="0">
                <a:latin typeface="Book Antiqua" panose="02040602050305030304" pitchFamily="18" charset="0"/>
              </a:rPr>
              <a:t>Mandated </a:t>
            </a:r>
            <a:r>
              <a:rPr lang="en-US" sz="2400" dirty="0">
                <a:latin typeface="Book Antiqua" panose="02040602050305030304" pitchFamily="18" charset="0"/>
              </a:rPr>
              <a:t>and optional eligibility:</a:t>
            </a:r>
          </a:p>
          <a:p>
            <a:pPr lvl="1"/>
            <a:r>
              <a:rPr lang="en-US" sz="2400" dirty="0">
                <a:latin typeface="Book Antiqua" panose="02040602050305030304" pitchFamily="18" charset="0"/>
              </a:rPr>
              <a:t>All states must cover certain categories.</a:t>
            </a:r>
          </a:p>
          <a:p>
            <a:pPr lvl="1"/>
            <a:r>
              <a:rPr lang="en-US" sz="2400" dirty="0">
                <a:latin typeface="Book Antiqua" panose="02040602050305030304" pitchFamily="18" charset="0"/>
              </a:rPr>
              <a:t>The Affordable Care Act (ACA) allowed Medicaid Expansion to cover low income working adults without dependent children.</a:t>
            </a:r>
          </a:p>
          <a:p>
            <a:r>
              <a:rPr lang="en-US" sz="2400" dirty="0">
                <a:latin typeface="Book Antiqua" panose="02040602050305030304" pitchFamily="18" charset="0"/>
              </a:rPr>
              <a:t>Mandated and optional </a:t>
            </a:r>
            <a:r>
              <a:rPr lang="en-US" sz="2400" dirty="0" smtClean="0">
                <a:latin typeface="Book Antiqua" panose="02040602050305030304" pitchFamily="18" charset="0"/>
              </a:rPr>
              <a:t/>
            </a:r>
            <a:br>
              <a:rPr lang="en-US" sz="2400" dirty="0" smtClean="0">
                <a:latin typeface="Book Antiqua" panose="02040602050305030304" pitchFamily="18" charset="0"/>
              </a:rPr>
            </a:br>
            <a:r>
              <a:rPr lang="en-US" sz="2400" dirty="0" smtClean="0">
                <a:latin typeface="Book Antiqua" panose="02040602050305030304" pitchFamily="18" charset="0"/>
              </a:rPr>
              <a:t>services</a:t>
            </a:r>
            <a:endParaRPr lang="en-US" sz="2400" dirty="0">
              <a:latin typeface="Book Antiqua" panose="02040602050305030304" pitchFamily="18"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653" r="61213"/>
          <a:stretch/>
        </p:blipFill>
        <p:spPr>
          <a:xfrm>
            <a:off x="-28575" y="0"/>
            <a:ext cx="2428875" cy="68580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9240" y="5981918"/>
            <a:ext cx="1577960" cy="51338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8448" y="5981918"/>
            <a:ext cx="2140752" cy="593084"/>
          </a:xfrm>
          <a:prstGeom prst="rect">
            <a:avLst/>
          </a:prstGeom>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49999" t="11524" r="1390" b="14810"/>
          <a:stretch/>
        </p:blipFill>
        <p:spPr>
          <a:xfrm>
            <a:off x="6774648" y="3322494"/>
            <a:ext cx="2140752" cy="2566456"/>
          </a:xfrm>
          <a:prstGeom prst="rect">
            <a:avLst/>
          </a:prstGeom>
          <a:effectLst>
            <a:softEdge rad="101600"/>
          </a:effectLst>
        </p:spPr>
      </p:pic>
    </p:spTree>
    <p:extLst>
      <p:ext uri="{BB962C8B-B14F-4D97-AF65-F5344CB8AC3E}">
        <p14:creationId xmlns:p14="http://schemas.microsoft.com/office/powerpoint/2010/main" val="1178392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228601"/>
            <a:ext cx="4724400" cy="3581400"/>
          </a:xfrm>
        </p:spPr>
        <p:txBody>
          <a:bodyPr>
            <a:noAutofit/>
          </a:bodyPr>
          <a:lstStyle/>
          <a:p>
            <a:pPr marL="0" indent="0">
              <a:buNone/>
            </a:pPr>
            <a:r>
              <a:rPr lang="en-US" b="1" dirty="0">
                <a:solidFill>
                  <a:schemeClr val="accent1">
                    <a:lumMod val="75000"/>
                  </a:schemeClr>
                </a:solidFill>
                <a:latin typeface="Book Antiqua" panose="02040602050305030304" pitchFamily="18" charset="0"/>
              </a:rPr>
              <a:t>Mandated </a:t>
            </a:r>
            <a:r>
              <a:rPr lang="en-US" b="1" dirty="0" smtClean="0">
                <a:solidFill>
                  <a:schemeClr val="accent1">
                    <a:lumMod val="75000"/>
                  </a:schemeClr>
                </a:solidFill>
                <a:latin typeface="Book Antiqua" panose="02040602050305030304" pitchFamily="18" charset="0"/>
              </a:rPr>
              <a:t>Services</a:t>
            </a:r>
            <a:endParaRPr lang="en-US" dirty="0" smtClean="0">
              <a:solidFill>
                <a:schemeClr val="accent1">
                  <a:lumMod val="75000"/>
                </a:schemeClr>
              </a:solidFill>
              <a:latin typeface="Book Antiqua" panose="02040602050305030304" pitchFamily="18" charset="0"/>
            </a:endParaRPr>
          </a:p>
          <a:p>
            <a:pPr lvl="0"/>
            <a:r>
              <a:rPr lang="en-US" sz="2400" dirty="0" smtClean="0">
                <a:latin typeface="Book Antiqua" panose="02040602050305030304" pitchFamily="18" charset="0"/>
              </a:rPr>
              <a:t>Inpatient </a:t>
            </a:r>
            <a:r>
              <a:rPr lang="en-US" sz="2400" dirty="0">
                <a:latin typeface="Book Antiqua" panose="02040602050305030304" pitchFamily="18" charset="0"/>
              </a:rPr>
              <a:t>hospital services</a:t>
            </a:r>
          </a:p>
          <a:p>
            <a:pPr lvl="0"/>
            <a:r>
              <a:rPr lang="en-US" sz="2400" dirty="0">
                <a:latin typeface="Book Antiqua" panose="02040602050305030304" pitchFamily="18" charset="0"/>
              </a:rPr>
              <a:t>Outpatient hospital services</a:t>
            </a:r>
          </a:p>
          <a:p>
            <a:pPr lvl="0"/>
            <a:r>
              <a:rPr lang="en-US" sz="2400" dirty="0">
                <a:latin typeface="Book Antiqua" panose="02040602050305030304" pitchFamily="18" charset="0"/>
              </a:rPr>
              <a:t>EPSDT: Early and Periodic Screening, Diagnostic and Treatment Services</a:t>
            </a:r>
          </a:p>
          <a:p>
            <a:pPr lvl="0"/>
            <a:r>
              <a:rPr lang="en-US" sz="2400" dirty="0">
                <a:latin typeface="Book Antiqua" panose="02040602050305030304" pitchFamily="18" charset="0"/>
              </a:rPr>
              <a:t>Nursing facility Services</a:t>
            </a:r>
          </a:p>
          <a:p>
            <a:pPr lvl="0"/>
            <a:r>
              <a:rPr lang="en-US" sz="2400" dirty="0">
                <a:latin typeface="Book Antiqua" panose="02040602050305030304" pitchFamily="18" charset="0"/>
              </a:rPr>
              <a:t>Home health services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653" r="61213"/>
          <a:stretch/>
        </p:blipFill>
        <p:spPr>
          <a:xfrm>
            <a:off x="-28575" y="0"/>
            <a:ext cx="2428875" cy="68580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9240" y="5981918"/>
            <a:ext cx="1577960" cy="51338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8448" y="5981918"/>
            <a:ext cx="2140752" cy="593084"/>
          </a:xfrm>
          <a:prstGeom prst="rect">
            <a:avLst/>
          </a:prstGeom>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r="15278"/>
          <a:stretch/>
        </p:blipFill>
        <p:spPr>
          <a:xfrm>
            <a:off x="6327943" y="3420618"/>
            <a:ext cx="2587457" cy="2522982"/>
          </a:xfrm>
          <a:prstGeom prst="rect">
            <a:avLst/>
          </a:prstGeom>
          <a:effectLst>
            <a:softEdge rad="88900"/>
          </a:effectLst>
        </p:spPr>
      </p:pic>
    </p:spTree>
    <p:extLst>
      <p:ext uri="{BB962C8B-B14F-4D97-AF65-F5344CB8AC3E}">
        <p14:creationId xmlns:p14="http://schemas.microsoft.com/office/powerpoint/2010/main" val="1918847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9240" y="228600"/>
            <a:ext cx="4610100" cy="3657600"/>
          </a:xfrm>
        </p:spPr>
        <p:txBody>
          <a:bodyPr>
            <a:noAutofit/>
          </a:bodyPr>
          <a:lstStyle/>
          <a:p>
            <a:pPr marL="0" indent="0">
              <a:buNone/>
            </a:pPr>
            <a:r>
              <a:rPr lang="en-US" b="1" dirty="0">
                <a:solidFill>
                  <a:schemeClr val="accent1">
                    <a:lumMod val="75000"/>
                  </a:schemeClr>
                </a:solidFill>
                <a:latin typeface="Book Antiqua" panose="02040602050305030304" pitchFamily="18" charset="0"/>
              </a:rPr>
              <a:t>Mandated </a:t>
            </a:r>
            <a:r>
              <a:rPr lang="en-US" b="1" dirty="0" smtClean="0">
                <a:solidFill>
                  <a:schemeClr val="accent1">
                    <a:lumMod val="75000"/>
                  </a:schemeClr>
                </a:solidFill>
                <a:latin typeface="Book Antiqua" panose="02040602050305030304" pitchFamily="18" charset="0"/>
              </a:rPr>
              <a:t>Services</a:t>
            </a:r>
            <a:endParaRPr lang="en-US" dirty="0" smtClean="0">
              <a:solidFill>
                <a:schemeClr val="accent1">
                  <a:lumMod val="75000"/>
                </a:schemeClr>
              </a:solidFill>
              <a:latin typeface="Book Antiqua" panose="02040602050305030304" pitchFamily="18" charset="0"/>
            </a:endParaRPr>
          </a:p>
          <a:p>
            <a:pPr lvl="0"/>
            <a:r>
              <a:rPr lang="en-US" sz="2400" dirty="0" smtClean="0">
                <a:latin typeface="Book Antiqua" panose="02040602050305030304" pitchFamily="18" charset="0"/>
              </a:rPr>
              <a:t>Physician </a:t>
            </a:r>
            <a:r>
              <a:rPr lang="en-US" sz="2400" dirty="0">
                <a:latin typeface="Book Antiqua" panose="02040602050305030304" pitchFamily="18" charset="0"/>
              </a:rPr>
              <a:t>services</a:t>
            </a:r>
          </a:p>
          <a:p>
            <a:pPr lvl="0"/>
            <a:r>
              <a:rPr lang="en-US" sz="2400" dirty="0">
                <a:latin typeface="Book Antiqua" panose="02040602050305030304" pitchFamily="18" charset="0"/>
              </a:rPr>
              <a:t>Rural health clinic services</a:t>
            </a:r>
          </a:p>
          <a:p>
            <a:pPr lvl="0"/>
            <a:r>
              <a:rPr lang="en-US" sz="2400" dirty="0">
                <a:latin typeface="Book Antiqua" panose="02040602050305030304" pitchFamily="18" charset="0"/>
              </a:rPr>
              <a:t>Federally qualified health center services</a:t>
            </a:r>
          </a:p>
          <a:p>
            <a:pPr lvl="0"/>
            <a:r>
              <a:rPr lang="en-US" sz="2400" dirty="0">
                <a:latin typeface="Book Antiqua" panose="02040602050305030304" pitchFamily="18" charset="0"/>
              </a:rPr>
              <a:t>Laboratory and X-ray services</a:t>
            </a:r>
          </a:p>
          <a:p>
            <a:pPr lvl="0"/>
            <a:r>
              <a:rPr lang="en-US" sz="2400" dirty="0" smtClean="0">
                <a:latin typeface="Book Antiqua" panose="02040602050305030304" pitchFamily="18" charset="0"/>
              </a:rPr>
              <a:t>Non-emergency transportation </a:t>
            </a:r>
            <a:r>
              <a:rPr lang="en-US" sz="2400" dirty="0">
                <a:latin typeface="Book Antiqua" panose="02040602050305030304" pitchFamily="18" charset="0"/>
              </a:rPr>
              <a:t>to services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653" r="61213"/>
          <a:stretch/>
        </p:blipFill>
        <p:spPr>
          <a:xfrm>
            <a:off x="-28575" y="0"/>
            <a:ext cx="2428875" cy="68580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9240" y="5981918"/>
            <a:ext cx="1577960" cy="51338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8448" y="5981918"/>
            <a:ext cx="2140752" cy="593084"/>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3100" y="3886200"/>
            <a:ext cx="3086100" cy="2057400"/>
          </a:xfrm>
          <a:prstGeom prst="rect">
            <a:avLst/>
          </a:prstGeom>
          <a:effectLst>
            <a:softEdge rad="114300"/>
          </a:effectLst>
        </p:spPr>
      </p:pic>
    </p:spTree>
    <p:extLst>
      <p:ext uri="{BB962C8B-B14F-4D97-AF65-F5344CB8AC3E}">
        <p14:creationId xmlns:p14="http://schemas.microsoft.com/office/powerpoint/2010/main" val="787154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381001"/>
            <a:ext cx="4191000" cy="5029199"/>
          </a:xfrm>
        </p:spPr>
        <p:txBody>
          <a:bodyPr>
            <a:noAutofit/>
          </a:bodyPr>
          <a:lstStyle/>
          <a:p>
            <a:pPr marL="0" indent="0">
              <a:buNone/>
            </a:pPr>
            <a:r>
              <a:rPr lang="en-US" b="1" dirty="0">
                <a:solidFill>
                  <a:schemeClr val="accent1">
                    <a:lumMod val="75000"/>
                  </a:schemeClr>
                </a:solidFill>
                <a:latin typeface="Book Antiqua" panose="02040602050305030304" pitchFamily="18" charset="0"/>
              </a:rPr>
              <a:t>Optional </a:t>
            </a:r>
            <a:r>
              <a:rPr lang="en-US" b="1" dirty="0" smtClean="0">
                <a:solidFill>
                  <a:schemeClr val="accent1">
                    <a:lumMod val="75000"/>
                  </a:schemeClr>
                </a:solidFill>
                <a:latin typeface="Book Antiqua" panose="02040602050305030304" pitchFamily="18" charset="0"/>
              </a:rPr>
              <a:t>Services</a:t>
            </a:r>
            <a:endParaRPr lang="en-US" dirty="0" smtClean="0">
              <a:solidFill>
                <a:schemeClr val="accent1">
                  <a:lumMod val="75000"/>
                </a:schemeClr>
              </a:solidFill>
              <a:latin typeface="Book Antiqua" panose="02040602050305030304" pitchFamily="18" charset="0"/>
            </a:endParaRPr>
          </a:p>
          <a:p>
            <a:pPr lvl="0"/>
            <a:r>
              <a:rPr lang="en-US" sz="2400" dirty="0" smtClean="0">
                <a:latin typeface="Book Antiqua" panose="02040602050305030304" pitchFamily="18" charset="0"/>
              </a:rPr>
              <a:t>Prescription </a:t>
            </a:r>
            <a:r>
              <a:rPr lang="en-US" sz="2400" dirty="0">
                <a:latin typeface="Book Antiqua" panose="02040602050305030304" pitchFamily="18" charset="0"/>
              </a:rPr>
              <a:t>drugs</a:t>
            </a:r>
          </a:p>
          <a:p>
            <a:pPr lvl="0"/>
            <a:r>
              <a:rPr lang="en-US" sz="2400" dirty="0">
                <a:latin typeface="Book Antiqua" panose="02040602050305030304" pitchFamily="18" charset="0"/>
              </a:rPr>
              <a:t>Clinic services</a:t>
            </a:r>
          </a:p>
          <a:p>
            <a:pPr lvl="0"/>
            <a:r>
              <a:rPr lang="en-US" sz="2400" dirty="0">
                <a:latin typeface="Book Antiqua" panose="02040602050305030304" pitchFamily="18" charset="0"/>
              </a:rPr>
              <a:t>Physical therapy</a:t>
            </a:r>
          </a:p>
          <a:p>
            <a:pPr lvl="0"/>
            <a:r>
              <a:rPr lang="en-US" sz="2400" dirty="0">
                <a:latin typeface="Book Antiqua" panose="02040602050305030304" pitchFamily="18" charset="0"/>
              </a:rPr>
              <a:t>Occupational therapy</a:t>
            </a:r>
          </a:p>
          <a:p>
            <a:pPr lvl="0"/>
            <a:r>
              <a:rPr lang="en-US" sz="2400" dirty="0">
                <a:latin typeface="Book Antiqua" panose="02040602050305030304" pitchFamily="18" charset="0"/>
              </a:rPr>
              <a:t>Speech, hearing and language disorder services</a:t>
            </a:r>
          </a:p>
          <a:p>
            <a:pPr lvl="0"/>
            <a:r>
              <a:rPr lang="en-US" sz="2400" dirty="0">
                <a:latin typeface="Book Antiqua" panose="02040602050305030304" pitchFamily="18" charset="0"/>
              </a:rPr>
              <a:t>Respiratory care services</a:t>
            </a:r>
          </a:p>
          <a:p>
            <a:pPr lvl="0"/>
            <a:r>
              <a:rPr lang="en-US" sz="2400" dirty="0">
                <a:latin typeface="Book Antiqua" panose="02040602050305030304" pitchFamily="18" charset="0"/>
              </a:rPr>
              <a:t>Other diagnostic, screening and rehabilitative services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653" r="61213"/>
          <a:stretch/>
        </p:blipFill>
        <p:spPr>
          <a:xfrm>
            <a:off x="-28575" y="0"/>
            <a:ext cx="2428875" cy="6858000"/>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4538" t="-1269" r="20114" b="1269"/>
          <a:stretch/>
        </p:blipFill>
        <p:spPr>
          <a:xfrm>
            <a:off x="6765452" y="3429000"/>
            <a:ext cx="2302348" cy="2037068"/>
          </a:xfrm>
          <a:prstGeom prst="rect">
            <a:avLst/>
          </a:prstGeom>
          <a:effectLst>
            <a:softEdge rad="101600"/>
          </a:effec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9240" y="5981918"/>
            <a:ext cx="1577960" cy="513388"/>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8448" y="5981918"/>
            <a:ext cx="2140752" cy="593084"/>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22890" t="6027" r="16997"/>
          <a:stretch/>
        </p:blipFill>
        <p:spPr>
          <a:xfrm>
            <a:off x="6660926" y="609600"/>
            <a:ext cx="2406874" cy="2508403"/>
          </a:xfrm>
          <a:prstGeom prst="rect">
            <a:avLst/>
          </a:prstGeom>
          <a:effectLst>
            <a:softEdge rad="101600"/>
          </a:effectLst>
        </p:spPr>
      </p:pic>
    </p:spTree>
    <p:extLst>
      <p:ext uri="{BB962C8B-B14F-4D97-AF65-F5344CB8AC3E}">
        <p14:creationId xmlns:p14="http://schemas.microsoft.com/office/powerpoint/2010/main" val="3436060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833" t="2154" r="-833" b="85997"/>
          <a:stretch/>
        </p:blipFill>
        <p:spPr>
          <a:xfrm>
            <a:off x="0" y="-76200"/>
            <a:ext cx="9220200" cy="845185"/>
          </a:xfrm>
          <a:prstGeom prst="rect">
            <a:avLst/>
          </a:prstGeom>
        </p:spPr>
      </p:pic>
      <p:sp>
        <p:nvSpPr>
          <p:cNvPr id="3" name="Text Placeholder 2"/>
          <p:cNvSpPr>
            <a:spLocks noGrp="1"/>
          </p:cNvSpPr>
          <p:nvPr>
            <p:ph type="body" idx="1"/>
          </p:nvPr>
        </p:nvSpPr>
        <p:spPr>
          <a:xfrm>
            <a:off x="1219200" y="914618"/>
            <a:ext cx="6847622" cy="2591353"/>
          </a:xfrm>
        </p:spPr>
        <p:txBody>
          <a:bodyPr>
            <a:noAutofit/>
          </a:bodyPr>
          <a:lstStyle/>
          <a:p>
            <a:pPr marL="342900" indent="-342900">
              <a:buFont typeface="Arial" panose="020B0604020202020204" pitchFamily="34" charset="0"/>
              <a:buChar char="•"/>
            </a:pPr>
            <a:endParaRPr lang="en-US" sz="2400" dirty="0" smtClean="0">
              <a:solidFill>
                <a:schemeClr val="tx2">
                  <a:lumMod val="75000"/>
                </a:schemeClr>
              </a:solidFill>
              <a:latin typeface="Book Antiqua" panose="02040602050305030304" pitchFamily="18" charset="0"/>
            </a:endParaRPr>
          </a:p>
          <a:p>
            <a:r>
              <a:rPr lang="en-US" sz="3200" b="1" dirty="0" smtClean="0">
                <a:solidFill>
                  <a:schemeClr val="accent1">
                    <a:lumMod val="75000"/>
                  </a:schemeClr>
                </a:solidFill>
                <a:latin typeface="Book Antiqua" panose="02040602050305030304" pitchFamily="18" charset="0"/>
              </a:rPr>
              <a:t>Objectives</a:t>
            </a:r>
          </a:p>
          <a:p>
            <a:pPr marL="342900" indent="-342900">
              <a:buFont typeface="Arial" panose="020B0604020202020204" pitchFamily="34" charset="0"/>
              <a:buChar char="•"/>
            </a:pPr>
            <a:r>
              <a:rPr lang="en-US" sz="2400" dirty="0" smtClean="0">
                <a:solidFill>
                  <a:schemeClr val="tx1"/>
                </a:solidFill>
                <a:latin typeface="Book Antiqua" panose="02040602050305030304" pitchFamily="18" charset="0"/>
              </a:rPr>
              <a:t>To </a:t>
            </a:r>
            <a:r>
              <a:rPr lang="en-US" sz="2400" dirty="0">
                <a:solidFill>
                  <a:schemeClr val="tx1"/>
                </a:solidFill>
                <a:latin typeface="Book Antiqua" panose="02040602050305030304" pitchFamily="18" charset="0"/>
              </a:rPr>
              <a:t>discuss incentives for state government to offer services for individuals with brain injury</a:t>
            </a:r>
          </a:p>
          <a:p>
            <a:pPr marL="342900" indent="-342900">
              <a:buFont typeface="Arial" panose="020B0604020202020204" pitchFamily="34" charset="0"/>
              <a:buChar char="•"/>
            </a:pPr>
            <a:r>
              <a:rPr lang="en-US" sz="2400" dirty="0">
                <a:solidFill>
                  <a:schemeClr val="tx1"/>
                </a:solidFill>
                <a:latin typeface="Book Antiqua" panose="02040602050305030304" pitchFamily="18" charset="0"/>
              </a:rPr>
              <a:t>To provide overview of funding services and resources to support service delivery</a:t>
            </a:r>
          </a:p>
          <a:p>
            <a:pPr marL="342900" indent="-342900">
              <a:buFont typeface="Arial" panose="020B0604020202020204" pitchFamily="34" charset="0"/>
              <a:buChar char="•"/>
            </a:pPr>
            <a:r>
              <a:rPr lang="en-US" sz="2400" dirty="0">
                <a:solidFill>
                  <a:schemeClr val="tx1"/>
                </a:solidFill>
                <a:latin typeface="Book Antiqua" panose="02040602050305030304" pitchFamily="18" charset="0"/>
              </a:rPr>
              <a:t>To provide tips for pursuing </a:t>
            </a:r>
            <a:r>
              <a:rPr lang="en-US" sz="2400" dirty="0" smtClean="0">
                <a:solidFill>
                  <a:schemeClr val="tx1"/>
                </a:solidFill>
                <a:latin typeface="Book Antiqua" panose="02040602050305030304" pitchFamily="18" charset="0"/>
              </a:rPr>
              <a:t>funding</a:t>
            </a:r>
            <a:endParaRPr lang="en-US" sz="2400" dirty="0">
              <a:solidFill>
                <a:schemeClr val="tx1"/>
              </a:solidFill>
              <a:latin typeface="Book Antiqua" panose="02040602050305030304" pitchFamily="18"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5981918"/>
            <a:ext cx="1577960" cy="5133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8448" y="5981918"/>
            <a:ext cx="2140752" cy="593084"/>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t="32013" b="19967"/>
          <a:stretch/>
        </p:blipFill>
        <p:spPr>
          <a:xfrm>
            <a:off x="1434406" y="3657600"/>
            <a:ext cx="6337994" cy="2178685"/>
          </a:xfrm>
          <a:prstGeom prst="rect">
            <a:avLst/>
          </a:prstGeom>
          <a:effectLst>
            <a:softEdge rad="101600"/>
          </a:effectLst>
        </p:spPr>
      </p:pic>
    </p:spTree>
    <p:extLst>
      <p:ext uri="{BB962C8B-B14F-4D97-AF65-F5344CB8AC3E}">
        <p14:creationId xmlns:p14="http://schemas.microsoft.com/office/powerpoint/2010/main" val="1996576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304801"/>
            <a:ext cx="4572000" cy="3581400"/>
          </a:xfrm>
        </p:spPr>
        <p:txBody>
          <a:bodyPr>
            <a:noAutofit/>
          </a:bodyPr>
          <a:lstStyle/>
          <a:p>
            <a:pPr marL="0" indent="0">
              <a:buNone/>
            </a:pPr>
            <a:r>
              <a:rPr lang="en-US" b="1" dirty="0">
                <a:solidFill>
                  <a:schemeClr val="accent1">
                    <a:lumMod val="75000"/>
                  </a:schemeClr>
                </a:solidFill>
                <a:latin typeface="Book Antiqua" panose="02040602050305030304" pitchFamily="18" charset="0"/>
              </a:rPr>
              <a:t>Optional Services</a:t>
            </a:r>
            <a:endParaRPr lang="en-US" dirty="0">
              <a:solidFill>
                <a:schemeClr val="accent1">
                  <a:lumMod val="75000"/>
                </a:schemeClr>
              </a:solidFill>
              <a:latin typeface="Book Antiqua" panose="02040602050305030304" pitchFamily="18" charset="0"/>
            </a:endParaRPr>
          </a:p>
          <a:p>
            <a:pPr lvl="0"/>
            <a:r>
              <a:rPr lang="en-US" sz="2400" dirty="0" smtClean="0">
                <a:latin typeface="Book Antiqua" panose="02040602050305030304" pitchFamily="18" charset="0"/>
              </a:rPr>
              <a:t>Home </a:t>
            </a:r>
            <a:r>
              <a:rPr lang="en-US" sz="2400" dirty="0">
                <a:latin typeface="Book Antiqua" panose="02040602050305030304" pitchFamily="18" charset="0"/>
              </a:rPr>
              <a:t>and Community-based Services</a:t>
            </a:r>
          </a:p>
          <a:p>
            <a:pPr lvl="0"/>
            <a:r>
              <a:rPr lang="en-US" sz="2400" dirty="0">
                <a:latin typeface="Book Antiqua" panose="02040602050305030304" pitchFamily="18" charset="0"/>
              </a:rPr>
              <a:t>Case management</a:t>
            </a:r>
          </a:p>
          <a:p>
            <a:r>
              <a:rPr lang="en-US" sz="2400" dirty="0">
                <a:latin typeface="Book Antiqua" panose="02040602050305030304" pitchFamily="18" charset="0"/>
              </a:rPr>
              <a:t>Private duty nursing</a:t>
            </a:r>
          </a:p>
          <a:p>
            <a:r>
              <a:rPr lang="en-US" sz="2400" dirty="0">
                <a:latin typeface="Book Antiqua" panose="02040602050305030304" pitchFamily="18" charset="0"/>
              </a:rPr>
              <a:t>Personal care</a:t>
            </a:r>
          </a:p>
          <a:p>
            <a:r>
              <a:rPr lang="en-US" sz="2400" dirty="0">
                <a:latin typeface="Book Antiqua" panose="02040602050305030304" pitchFamily="18" charset="0"/>
              </a:rPr>
              <a:t>Health homes for </a:t>
            </a:r>
            <a:r>
              <a:rPr lang="en-US" sz="2400" dirty="0" smtClean="0">
                <a:latin typeface="Book Antiqua" panose="02040602050305030304" pitchFamily="18" charset="0"/>
              </a:rPr>
              <a:t/>
            </a:r>
            <a:br>
              <a:rPr lang="en-US" sz="2400" dirty="0" smtClean="0">
                <a:latin typeface="Book Antiqua" panose="02040602050305030304" pitchFamily="18" charset="0"/>
              </a:rPr>
            </a:br>
            <a:r>
              <a:rPr lang="en-US" sz="2400" dirty="0" smtClean="0">
                <a:latin typeface="Book Antiqua" panose="02040602050305030304" pitchFamily="18" charset="0"/>
              </a:rPr>
              <a:t>chronic </a:t>
            </a:r>
            <a:r>
              <a:rPr lang="en-US" sz="2400" dirty="0">
                <a:latin typeface="Book Antiqua" panose="02040602050305030304" pitchFamily="18" charset="0"/>
              </a:rPr>
              <a:t>conditions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653" r="61213"/>
          <a:stretch/>
        </p:blipFill>
        <p:spPr>
          <a:xfrm>
            <a:off x="-28575" y="0"/>
            <a:ext cx="2428875" cy="68580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9240" y="5981918"/>
            <a:ext cx="1577960" cy="51338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8448" y="5981918"/>
            <a:ext cx="2140752" cy="593084"/>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50000"/>
          <a:stretch/>
        </p:blipFill>
        <p:spPr>
          <a:xfrm>
            <a:off x="6305550" y="2480350"/>
            <a:ext cx="2609850" cy="3479797"/>
          </a:xfrm>
          <a:prstGeom prst="rect">
            <a:avLst/>
          </a:prstGeom>
          <a:effectLst>
            <a:softEdge rad="127000"/>
          </a:effectLst>
        </p:spPr>
      </p:pic>
    </p:spTree>
    <p:extLst>
      <p:ext uri="{BB962C8B-B14F-4D97-AF65-F5344CB8AC3E}">
        <p14:creationId xmlns:p14="http://schemas.microsoft.com/office/powerpoint/2010/main" val="2157160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9400" y="228600"/>
            <a:ext cx="5105400" cy="3200400"/>
          </a:xfrm>
        </p:spPr>
        <p:txBody>
          <a:bodyPr>
            <a:noAutofit/>
          </a:bodyPr>
          <a:lstStyle/>
          <a:p>
            <a:pPr marL="0" lvl="0" indent="0">
              <a:buNone/>
            </a:pPr>
            <a:r>
              <a:rPr lang="en-US" b="1" dirty="0">
                <a:solidFill>
                  <a:schemeClr val="accent1">
                    <a:lumMod val="75000"/>
                  </a:schemeClr>
                </a:solidFill>
                <a:latin typeface="Book Antiqua" panose="02040602050305030304" pitchFamily="18" charset="0"/>
              </a:rPr>
              <a:t>Medicaid State </a:t>
            </a:r>
            <a:r>
              <a:rPr lang="en-US" b="1" dirty="0" smtClean="0">
                <a:solidFill>
                  <a:schemeClr val="accent1">
                    <a:lumMod val="75000"/>
                  </a:schemeClr>
                </a:solidFill>
                <a:latin typeface="Book Antiqua" panose="02040602050305030304" pitchFamily="18" charset="0"/>
              </a:rPr>
              <a:t>Plan</a:t>
            </a:r>
          </a:p>
          <a:p>
            <a:pPr marL="0" indent="0">
              <a:buNone/>
            </a:pPr>
            <a:r>
              <a:rPr lang="en-US" sz="2400" dirty="0">
                <a:latin typeface="Book Antiqua" panose="02040602050305030304" pitchFamily="18" charset="0"/>
              </a:rPr>
              <a:t>Designated state Medicaid agency submits State Plan which defines:</a:t>
            </a:r>
          </a:p>
          <a:p>
            <a:r>
              <a:rPr lang="en-US" sz="2400" dirty="0">
                <a:latin typeface="Book Antiqua" panose="02040602050305030304" pitchFamily="18" charset="0"/>
              </a:rPr>
              <a:t>eligibility standards; </a:t>
            </a:r>
          </a:p>
          <a:p>
            <a:r>
              <a:rPr lang="en-US" sz="2400" dirty="0">
                <a:latin typeface="Book Antiqua" panose="02040602050305030304" pitchFamily="18" charset="0"/>
              </a:rPr>
              <a:t>type, amount, duration, and scope of services; and </a:t>
            </a:r>
          </a:p>
          <a:p>
            <a:r>
              <a:rPr lang="en-US" sz="2400" dirty="0">
                <a:latin typeface="Book Antiqua" panose="02040602050305030304" pitchFamily="18" charset="0"/>
              </a:rPr>
              <a:t>the rate for payment for </a:t>
            </a:r>
            <a:r>
              <a:rPr lang="en-US" sz="2400" dirty="0" smtClean="0">
                <a:latin typeface="Book Antiqua" panose="02040602050305030304" pitchFamily="18" charset="0"/>
              </a:rPr>
              <a:t>services </a:t>
            </a:r>
            <a:endParaRPr lang="en-US" sz="2400" dirty="0">
              <a:latin typeface="Book Antiqua" panose="02040602050305030304" pitchFamily="18"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653" r="61213"/>
          <a:stretch/>
        </p:blipFill>
        <p:spPr>
          <a:xfrm>
            <a:off x="-28575" y="0"/>
            <a:ext cx="2428875" cy="68580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9240" y="5981918"/>
            <a:ext cx="1577960" cy="51338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8448" y="5981918"/>
            <a:ext cx="2140752" cy="593084"/>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8236" y="3652158"/>
            <a:ext cx="3437164" cy="2291442"/>
          </a:xfrm>
          <a:prstGeom prst="rect">
            <a:avLst/>
          </a:prstGeom>
          <a:effectLst>
            <a:softEdge rad="127000"/>
          </a:effectLst>
        </p:spPr>
      </p:pic>
    </p:spTree>
    <p:extLst>
      <p:ext uri="{BB962C8B-B14F-4D97-AF65-F5344CB8AC3E}">
        <p14:creationId xmlns:p14="http://schemas.microsoft.com/office/powerpoint/2010/main" val="32842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9400" y="304800"/>
            <a:ext cx="6019800" cy="3581400"/>
          </a:xfrm>
        </p:spPr>
        <p:txBody>
          <a:bodyPr>
            <a:noAutofit/>
          </a:bodyPr>
          <a:lstStyle/>
          <a:p>
            <a:pPr marL="0" lvl="0" indent="0">
              <a:buNone/>
            </a:pPr>
            <a:r>
              <a:rPr lang="en-US" b="1" dirty="0">
                <a:solidFill>
                  <a:schemeClr val="accent1">
                    <a:lumMod val="75000"/>
                  </a:schemeClr>
                </a:solidFill>
                <a:latin typeface="Book Antiqua" panose="02040602050305030304" pitchFamily="18" charset="0"/>
              </a:rPr>
              <a:t>HCBS Services and Waivers</a:t>
            </a:r>
            <a:endParaRPr lang="en-US" b="1" dirty="0" smtClean="0">
              <a:solidFill>
                <a:schemeClr val="accent1">
                  <a:lumMod val="75000"/>
                </a:schemeClr>
              </a:solidFill>
              <a:latin typeface="Book Antiqua" panose="02040602050305030304" pitchFamily="18" charset="0"/>
            </a:endParaRPr>
          </a:p>
          <a:p>
            <a:r>
              <a:rPr lang="en-US" sz="2400" dirty="0">
                <a:latin typeface="Book Antiqua" panose="02040602050305030304" pitchFamily="18" charset="0"/>
              </a:rPr>
              <a:t>State Plan Mandatory and Optional benefits</a:t>
            </a:r>
          </a:p>
          <a:p>
            <a:pPr lvl="1"/>
            <a:r>
              <a:rPr lang="en-US" sz="2400" dirty="0">
                <a:latin typeface="Book Antiqua" panose="02040602050305030304" pitchFamily="18" charset="0"/>
              </a:rPr>
              <a:t>Home health care</a:t>
            </a:r>
          </a:p>
          <a:p>
            <a:pPr lvl="1"/>
            <a:r>
              <a:rPr lang="en-US" sz="2400" dirty="0">
                <a:latin typeface="Book Antiqua" panose="02040602050305030304" pitchFamily="18" charset="0"/>
              </a:rPr>
              <a:t>Personal care</a:t>
            </a:r>
          </a:p>
          <a:p>
            <a:pPr lvl="1"/>
            <a:r>
              <a:rPr lang="en-US" sz="2400" dirty="0">
                <a:latin typeface="Book Antiqua" panose="02040602050305030304" pitchFamily="18" charset="0"/>
              </a:rPr>
              <a:t>Rehabilitative services </a:t>
            </a:r>
          </a:p>
          <a:p>
            <a:r>
              <a:rPr lang="en-US" sz="2400" dirty="0">
                <a:latin typeface="Book Antiqua" panose="02040602050305030304" pitchFamily="18" charset="0"/>
              </a:rPr>
              <a:t>State Plan HCBS benefit</a:t>
            </a:r>
          </a:p>
          <a:p>
            <a:r>
              <a:rPr lang="en-US" sz="2400" dirty="0">
                <a:latin typeface="Book Antiqua" panose="02040602050305030304" pitchFamily="18" charset="0"/>
              </a:rPr>
              <a:t>HCBS Waivers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653" r="61213"/>
          <a:stretch/>
        </p:blipFill>
        <p:spPr>
          <a:xfrm>
            <a:off x="-28575" y="0"/>
            <a:ext cx="2428875" cy="68580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9240" y="5981918"/>
            <a:ext cx="1577960" cy="51338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8448" y="5981918"/>
            <a:ext cx="2140752" cy="593084"/>
          </a:xfrm>
          <a:prstGeom prst="rect">
            <a:avLst/>
          </a:prstGeom>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18056" t="12500" r="-1"/>
          <a:stretch/>
        </p:blipFill>
        <p:spPr>
          <a:xfrm>
            <a:off x="5836557" y="3806125"/>
            <a:ext cx="3002643" cy="2137475"/>
          </a:xfrm>
          <a:prstGeom prst="rect">
            <a:avLst/>
          </a:prstGeom>
          <a:effectLst>
            <a:softEdge rad="101600"/>
          </a:effectLst>
        </p:spPr>
      </p:pic>
    </p:spTree>
    <p:extLst>
      <p:ext uri="{BB962C8B-B14F-4D97-AF65-F5344CB8AC3E}">
        <p14:creationId xmlns:p14="http://schemas.microsoft.com/office/powerpoint/2010/main" val="729118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304801"/>
            <a:ext cx="6400800" cy="761999"/>
          </a:xfrm>
        </p:spPr>
        <p:txBody>
          <a:bodyPr>
            <a:noAutofit/>
          </a:bodyPr>
          <a:lstStyle/>
          <a:p>
            <a:pPr marL="0" lvl="0" indent="0">
              <a:buNone/>
            </a:pPr>
            <a:r>
              <a:rPr lang="en-US" b="1" dirty="0">
                <a:solidFill>
                  <a:schemeClr val="accent1">
                    <a:lumMod val="75000"/>
                  </a:schemeClr>
                </a:solidFill>
                <a:latin typeface="Book Antiqua" panose="02040602050305030304" pitchFamily="18" charset="0"/>
              </a:rPr>
              <a:t>HCBS Services and </a:t>
            </a:r>
            <a:r>
              <a:rPr lang="en-US" b="1" dirty="0" smtClean="0">
                <a:solidFill>
                  <a:schemeClr val="accent1">
                    <a:lumMod val="75000"/>
                  </a:schemeClr>
                </a:solidFill>
                <a:latin typeface="Book Antiqua" panose="02040602050305030304" pitchFamily="18" charset="0"/>
              </a:rPr>
              <a:t>Waivers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653" r="61213"/>
          <a:stretch/>
        </p:blipFill>
        <p:spPr>
          <a:xfrm>
            <a:off x="-28575" y="0"/>
            <a:ext cx="2428875" cy="68580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9240" y="5981918"/>
            <a:ext cx="1577960" cy="51338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8448" y="5981918"/>
            <a:ext cx="2140752" cy="593084"/>
          </a:xfrm>
          <a:prstGeom prst="rect">
            <a:avLst/>
          </a:prstGeom>
        </p:spPr>
      </p:pic>
      <p:graphicFrame>
        <p:nvGraphicFramePr>
          <p:cNvPr id="13" name="Content Placeholder 3"/>
          <p:cNvGraphicFramePr>
            <a:graphicFrameLocks/>
          </p:cNvGraphicFramePr>
          <p:nvPr>
            <p:extLst>
              <p:ext uri="{D42A27DB-BD31-4B8C-83A1-F6EECF244321}">
                <p14:modId xmlns:p14="http://schemas.microsoft.com/office/powerpoint/2010/main" val="3913485978"/>
              </p:ext>
            </p:extLst>
          </p:nvPr>
        </p:nvGraphicFramePr>
        <p:xfrm>
          <a:off x="1028700" y="990600"/>
          <a:ext cx="7810500" cy="3886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557321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04801"/>
            <a:ext cx="5715000" cy="3352799"/>
          </a:xfrm>
        </p:spPr>
        <p:txBody>
          <a:bodyPr>
            <a:noAutofit/>
          </a:bodyPr>
          <a:lstStyle/>
          <a:p>
            <a:pPr marL="0" indent="0">
              <a:buNone/>
            </a:pPr>
            <a:r>
              <a:rPr lang="en-US" b="1" dirty="0">
                <a:solidFill>
                  <a:schemeClr val="accent1">
                    <a:lumMod val="75000"/>
                  </a:schemeClr>
                </a:solidFill>
                <a:latin typeface="Book Antiqua" panose="02040602050305030304" pitchFamily="18" charset="0"/>
              </a:rPr>
              <a:t>1915 </a:t>
            </a:r>
            <a:r>
              <a:rPr lang="en-US" b="1" dirty="0" smtClean="0">
                <a:solidFill>
                  <a:schemeClr val="accent1">
                    <a:lumMod val="75000"/>
                  </a:schemeClr>
                </a:solidFill>
                <a:latin typeface="Book Antiqua" panose="02040602050305030304" pitchFamily="18" charset="0"/>
              </a:rPr>
              <a:t>(c) </a:t>
            </a:r>
            <a:r>
              <a:rPr lang="en-US" b="1" dirty="0">
                <a:solidFill>
                  <a:schemeClr val="accent1">
                    <a:lumMod val="75000"/>
                  </a:schemeClr>
                </a:solidFill>
                <a:latin typeface="Book Antiqua" panose="02040602050305030304" pitchFamily="18" charset="0"/>
              </a:rPr>
              <a:t>HCBS Waiver</a:t>
            </a:r>
            <a:endParaRPr lang="en-US" b="1" baseline="30000" dirty="0" smtClean="0">
              <a:solidFill>
                <a:schemeClr val="accent1">
                  <a:lumMod val="75000"/>
                </a:schemeClr>
              </a:solidFill>
              <a:latin typeface="Book Antiqua" panose="02040602050305030304" pitchFamily="18" charset="0"/>
            </a:endParaRPr>
          </a:p>
          <a:p>
            <a:pPr marL="0" indent="0">
              <a:buNone/>
            </a:pPr>
            <a:r>
              <a:rPr lang="en-US" sz="2400" b="1" dirty="0">
                <a:latin typeface="Book Antiqua" panose="02040602050305030304" pitchFamily="18" charset="0"/>
              </a:rPr>
              <a:t>States can waive certain Medicaid requirements, including:</a:t>
            </a:r>
          </a:p>
          <a:p>
            <a:r>
              <a:rPr lang="en-US" sz="2400" dirty="0" err="1" smtClean="0">
                <a:latin typeface="Book Antiqua" panose="02040602050305030304" pitchFamily="18" charset="0"/>
              </a:rPr>
              <a:t>Statewideness</a:t>
            </a:r>
            <a:endParaRPr lang="en-US" sz="2400" dirty="0" smtClean="0">
              <a:latin typeface="Book Antiqua" panose="02040602050305030304" pitchFamily="18" charset="0"/>
            </a:endParaRPr>
          </a:p>
          <a:p>
            <a:r>
              <a:rPr lang="en-US" sz="2400" dirty="0" smtClean="0">
                <a:latin typeface="Book Antiqua" panose="02040602050305030304" pitchFamily="18" charset="0"/>
              </a:rPr>
              <a:t>Comparability </a:t>
            </a:r>
            <a:r>
              <a:rPr lang="en-US" sz="2400" dirty="0">
                <a:latin typeface="Book Antiqua" panose="02040602050305030304" pitchFamily="18" charset="0"/>
              </a:rPr>
              <a:t>of services</a:t>
            </a:r>
          </a:p>
          <a:p>
            <a:r>
              <a:rPr lang="en-US" sz="2400" dirty="0">
                <a:latin typeface="Book Antiqua" panose="02040602050305030304" pitchFamily="18" charset="0"/>
              </a:rPr>
              <a:t>Income and </a:t>
            </a:r>
            <a:r>
              <a:rPr lang="en-US" sz="2400" dirty="0" smtClean="0">
                <a:latin typeface="Book Antiqua" panose="02040602050305030304" pitchFamily="18" charset="0"/>
              </a:rPr>
              <a:t>resources </a:t>
            </a:r>
            <a:r>
              <a:rPr lang="en-US" sz="2400" dirty="0">
                <a:latin typeface="Book Antiqua" panose="02040602050305030304" pitchFamily="18" charset="0"/>
              </a:rPr>
              <a:t>rules to applicable to community</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8259"/>
          <a:stretch/>
        </p:blipFill>
        <p:spPr>
          <a:xfrm>
            <a:off x="578993" y="3429000"/>
            <a:ext cx="3078607" cy="2237179"/>
          </a:xfrm>
          <a:prstGeom prst="rect">
            <a:avLst/>
          </a:prstGeom>
          <a:effectLst>
            <a:softEdge rad="127000"/>
          </a:effectLst>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55784" t="-644" r="17082" b="644"/>
          <a:stretch/>
        </p:blipFill>
        <p:spPr>
          <a:xfrm>
            <a:off x="6715125" y="-76200"/>
            <a:ext cx="2428875" cy="693420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440" y="5981918"/>
            <a:ext cx="1577960" cy="51338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9600" y="5981918"/>
            <a:ext cx="2140752" cy="593084"/>
          </a:xfrm>
          <a:prstGeom prst="rect">
            <a:avLst/>
          </a:prstGeom>
        </p:spPr>
      </p:pic>
    </p:spTree>
    <p:extLst>
      <p:ext uri="{BB962C8B-B14F-4D97-AF65-F5344CB8AC3E}">
        <p14:creationId xmlns:p14="http://schemas.microsoft.com/office/powerpoint/2010/main" val="1239242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5867400" cy="5029200"/>
          </a:xfrm>
        </p:spPr>
        <p:txBody>
          <a:bodyPr>
            <a:noAutofit/>
          </a:bodyPr>
          <a:lstStyle/>
          <a:p>
            <a:pPr marL="0" indent="0">
              <a:buNone/>
            </a:pPr>
            <a:r>
              <a:rPr lang="en-US" b="1" dirty="0">
                <a:solidFill>
                  <a:schemeClr val="accent1">
                    <a:lumMod val="75000"/>
                  </a:schemeClr>
                </a:solidFill>
                <a:latin typeface="Book Antiqua" panose="02040602050305030304" pitchFamily="18" charset="0"/>
              </a:rPr>
              <a:t>1915 </a:t>
            </a:r>
            <a:r>
              <a:rPr lang="en-US" b="1" dirty="0" smtClean="0">
                <a:solidFill>
                  <a:schemeClr val="accent1">
                    <a:lumMod val="75000"/>
                  </a:schemeClr>
                </a:solidFill>
                <a:latin typeface="Book Antiqua" panose="02040602050305030304" pitchFamily="18" charset="0"/>
              </a:rPr>
              <a:t>(c) </a:t>
            </a:r>
            <a:r>
              <a:rPr lang="en-US" b="1" dirty="0">
                <a:solidFill>
                  <a:schemeClr val="accent1">
                    <a:lumMod val="75000"/>
                  </a:schemeClr>
                </a:solidFill>
                <a:latin typeface="Book Antiqua" panose="02040602050305030304" pitchFamily="18" charset="0"/>
              </a:rPr>
              <a:t>HCBS </a:t>
            </a:r>
            <a:r>
              <a:rPr lang="en-US" b="1" dirty="0" smtClean="0">
                <a:solidFill>
                  <a:schemeClr val="accent1">
                    <a:lumMod val="75000"/>
                  </a:schemeClr>
                </a:solidFill>
                <a:latin typeface="Book Antiqua" panose="02040602050305030304" pitchFamily="18" charset="0"/>
              </a:rPr>
              <a:t>Waiver</a:t>
            </a:r>
            <a:endParaRPr lang="en-US" dirty="0">
              <a:solidFill>
                <a:schemeClr val="accent1">
                  <a:lumMod val="75000"/>
                </a:schemeClr>
              </a:solidFill>
              <a:latin typeface="Book Antiqua" panose="02040602050305030304" pitchFamily="18" charset="0"/>
            </a:endParaRPr>
          </a:p>
          <a:p>
            <a:pPr marL="0" indent="0">
              <a:buNone/>
            </a:pPr>
            <a:r>
              <a:rPr lang="en-US" sz="2400" b="1" dirty="0">
                <a:latin typeface="Book Antiqua" panose="02040602050305030304" pitchFamily="18" charset="0"/>
              </a:rPr>
              <a:t>Must:</a:t>
            </a:r>
          </a:p>
          <a:p>
            <a:r>
              <a:rPr lang="en-US" sz="2400" dirty="0">
                <a:latin typeface="Book Antiqua" panose="02040602050305030304" pitchFamily="18" charset="0"/>
              </a:rPr>
              <a:t>Be cost neutral</a:t>
            </a:r>
          </a:p>
          <a:p>
            <a:r>
              <a:rPr lang="en-US" sz="2400" dirty="0">
                <a:latin typeface="Book Antiqua" panose="02040602050305030304" pitchFamily="18" charset="0"/>
              </a:rPr>
              <a:t>Ensure the protection </a:t>
            </a:r>
            <a:r>
              <a:rPr lang="en-US" sz="2400" dirty="0" smtClean="0">
                <a:latin typeface="Book Antiqua" panose="02040602050305030304" pitchFamily="18" charset="0"/>
              </a:rPr>
              <a:t>of </a:t>
            </a:r>
            <a:r>
              <a:rPr lang="en-US" sz="2400" dirty="0">
                <a:latin typeface="Book Antiqua" panose="02040602050305030304" pitchFamily="18" charset="0"/>
              </a:rPr>
              <a:t>people’s health and </a:t>
            </a:r>
            <a:r>
              <a:rPr lang="en-US" sz="2400" dirty="0" smtClean="0">
                <a:latin typeface="Book Antiqua" panose="02040602050305030304" pitchFamily="18" charset="0"/>
              </a:rPr>
              <a:t>welfare</a:t>
            </a:r>
            <a:endParaRPr lang="en-US" sz="2400" dirty="0">
              <a:latin typeface="Book Antiqua" panose="02040602050305030304" pitchFamily="18" charset="0"/>
            </a:endParaRPr>
          </a:p>
          <a:p>
            <a:r>
              <a:rPr lang="en-US" sz="2400" dirty="0">
                <a:latin typeface="Book Antiqua" panose="02040602050305030304" pitchFamily="18" charset="0"/>
              </a:rPr>
              <a:t>Provide adequate and reasonable provider standards to meet the needs of the target population</a:t>
            </a:r>
          </a:p>
          <a:p>
            <a:r>
              <a:rPr lang="en-US" sz="2400" dirty="0">
                <a:latin typeface="Book Antiqua" panose="02040602050305030304" pitchFamily="18" charset="0"/>
              </a:rPr>
              <a:t>Ensure that services follow </a:t>
            </a:r>
            <a:r>
              <a:rPr lang="en-US" sz="2400" dirty="0" smtClean="0">
                <a:latin typeface="Book Antiqua" panose="02040602050305030304" pitchFamily="18" charset="0"/>
              </a:rPr>
              <a:t/>
            </a:r>
            <a:br>
              <a:rPr lang="en-US" sz="2400" dirty="0" smtClean="0">
                <a:latin typeface="Book Antiqua" panose="02040602050305030304" pitchFamily="18" charset="0"/>
              </a:rPr>
            </a:br>
            <a:r>
              <a:rPr lang="en-US" sz="2400" dirty="0" smtClean="0">
                <a:latin typeface="Book Antiqua" panose="02040602050305030304" pitchFamily="18" charset="0"/>
              </a:rPr>
              <a:t>an </a:t>
            </a:r>
            <a:r>
              <a:rPr lang="en-US" sz="2400" dirty="0">
                <a:latin typeface="Book Antiqua" panose="02040602050305030304" pitchFamily="18" charset="0"/>
              </a:rPr>
              <a:t>individualized and </a:t>
            </a:r>
            <a:r>
              <a:rPr lang="en-US" sz="2400" dirty="0" smtClean="0">
                <a:latin typeface="Book Antiqua" panose="02040602050305030304" pitchFamily="18" charset="0"/>
              </a:rPr>
              <a:t/>
            </a:r>
            <a:br>
              <a:rPr lang="en-US" sz="2400" dirty="0" smtClean="0">
                <a:latin typeface="Book Antiqua" panose="02040602050305030304" pitchFamily="18" charset="0"/>
              </a:rPr>
            </a:br>
            <a:r>
              <a:rPr lang="en-US" sz="2400" dirty="0" smtClean="0">
                <a:latin typeface="Book Antiqua" panose="02040602050305030304" pitchFamily="18" charset="0"/>
              </a:rPr>
              <a:t>person-centered </a:t>
            </a:r>
            <a:r>
              <a:rPr lang="en-US" sz="2400" dirty="0">
                <a:latin typeface="Book Antiqua" panose="02040602050305030304" pitchFamily="18" charset="0"/>
              </a:rPr>
              <a:t>plan </a:t>
            </a:r>
            <a:r>
              <a:rPr lang="en-US" sz="2400" dirty="0" smtClean="0">
                <a:latin typeface="Book Antiqua" panose="02040602050305030304" pitchFamily="18" charset="0"/>
              </a:rPr>
              <a:t/>
            </a:r>
            <a:br>
              <a:rPr lang="en-US" sz="2400" dirty="0" smtClean="0">
                <a:latin typeface="Book Antiqua" panose="02040602050305030304" pitchFamily="18" charset="0"/>
              </a:rPr>
            </a:br>
            <a:r>
              <a:rPr lang="en-US" sz="2400" dirty="0" smtClean="0">
                <a:latin typeface="Book Antiqua" panose="02040602050305030304" pitchFamily="18" charset="0"/>
              </a:rPr>
              <a:t>of </a:t>
            </a:r>
            <a:r>
              <a:rPr lang="en-US" sz="2400" dirty="0">
                <a:latin typeface="Book Antiqua" panose="02040602050305030304" pitchFamily="18" charset="0"/>
              </a:rPr>
              <a:t>care</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5784" t="-644" r="17082" b="644"/>
          <a:stretch/>
        </p:blipFill>
        <p:spPr>
          <a:xfrm>
            <a:off x="6715125" y="-76200"/>
            <a:ext cx="2428875" cy="693419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440" y="5981918"/>
            <a:ext cx="1577960" cy="51338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600" y="5981918"/>
            <a:ext cx="2140752" cy="593084"/>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12668" r="3035"/>
          <a:stretch/>
        </p:blipFill>
        <p:spPr>
          <a:xfrm>
            <a:off x="4267200" y="4038600"/>
            <a:ext cx="2332647" cy="1924767"/>
          </a:xfrm>
          <a:prstGeom prst="rect">
            <a:avLst/>
          </a:prstGeom>
          <a:effectLst>
            <a:softEdge rad="127000"/>
          </a:effectLst>
        </p:spPr>
      </p:pic>
    </p:spTree>
    <p:extLst>
      <p:ext uri="{BB962C8B-B14F-4D97-AF65-F5344CB8AC3E}">
        <p14:creationId xmlns:p14="http://schemas.microsoft.com/office/powerpoint/2010/main" val="448843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5784" t="-644" r="17082" b="644"/>
          <a:stretch/>
        </p:blipFill>
        <p:spPr>
          <a:xfrm>
            <a:off x="6715125" y="-76200"/>
            <a:ext cx="2428875" cy="693419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440" y="5981918"/>
            <a:ext cx="1577960" cy="51338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5981918"/>
            <a:ext cx="2140752" cy="593084"/>
          </a:xfrm>
          <a:prstGeom prst="rect">
            <a:avLst/>
          </a:prstGeom>
        </p:spPr>
      </p:pic>
      <p:sp>
        <p:nvSpPr>
          <p:cNvPr id="5" name="Content Placeholder 2"/>
          <p:cNvSpPr txBox="1">
            <a:spLocks/>
          </p:cNvSpPr>
          <p:nvPr/>
        </p:nvSpPr>
        <p:spPr>
          <a:xfrm>
            <a:off x="457200" y="304800"/>
            <a:ext cx="5921360" cy="38862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dirty="0" smtClean="0">
                <a:solidFill>
                  <a:schemeClr val="accent1">
                    <a:lumMod val="75000"/>
                  </a:schemeClr>
                </a:solidFill>
                <a:latin typeface="Book Antiqua" panose="02040602050305030304" pitchFamily="18" charset="0"/>
              </a:rPr>
              <a:t> 1915(c) Brain Injury HCBS</a:t>
            </a:r>
          </a:p>
          <a:p>
            <a:r>
              <a:rPr lang="en-US" sz="2400" dirty="0" smtClean="0">
                <a:latin typeface="Book Antiqua" panose="02040602050305030304" pitchFamily="18" charset="0"/>
              </a:rPr>
              <a:t>Almost half of the states administer brain injury waiver programs</a:t>
            </a:r>
          </a:p>
          <a:p>
            <a:r>
              <a:rPr lang="en-US" sz="2400" dirty="0" smtClean="0">
                <a:latin typeface="Book Antiqua" panose="02040602050305030304" pitchFamily="18" charset="0"/>
              </a:rPr>
              <a:t>Most states base eligibility on nursing facility level of care</a:t>
            </a:r>
          </a:p>
          <a:p>
            <a:r>
              <a:rPr lang="en-US" sz="2400" dirty="0" smtClean="0">
                <a:latin typeface="Book Antiqua" panose="02040602050305030304" pitchFamily="18" charset="0"/>
              </a:rPr>
              <a:t>Some waivers are targeted to individuals with ABI</a:t>
            </a:r>
          </a:p>
          <a:p>
            <a:r>
              <a:rPr lang="en-US" sz="2400" dirty="0" smtClean="0">
                <a:latin typeface="Book Antiqua" panose="02040602050305030304" pitchFamily="18" charset="0"/>
              </a:rPr>
              <a:t>Vary considerably with regard to numbers served</a:t>
            </a:r>
          </a:p>
          <a:p>
            <a:pPr marL="0" indent="0">
              <a:buFont typeface="Arial" panose="020B0604020202020204" pitchFamily="34" charset="0"/>
              <a:buNone/>
            </a:pPr>
            <a:r>
              <a:rPr lang="en-US" sz="2800" baseline="30000" dirty="0" smtClean="0">
                <a:latin typeface="Book Antiqua" panose="02040602050305030304" pitchFamily="18" charset="0"/>
              </a:rPr>
              <a:t> </a:t>
            </a:r>
            <a:endParaRPr lang="en-US" sz="2800" baseline="30000" dirty="0">
              <a:latin typeface="Book Antiqua" panose="02040602050305030304" pitchFamily="18" charset="0"/>
            </a:endParaRPr>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23611" r="9723"/>
          <a:stretch/>
        </p:blipFill>
        <p:spPr>
          <a:xfrm>
            <a:off x="3810000" y="3776276"/>
            <a:ext cx="2674152" cy="2159378"/>
          </a:xfrm>
          <a:prstGeom prst="rect">
            <a:avLst/>
          </a:prstGeom>
          <a:effectLst>
            <a:softEdge rad="101600"/>
          </a:effectLst>
        </p:spPr>
      </p:pic>
    </p:spTree>
    <p:extLst>
      <p:ext uri="{BB962C8B-B14F-4D97-AF65-F5344CB8AC3E}">
        <p14:creationId xmlns:p14="http://schemas.microsoft.com/office/powerpoint/2010/main" val="3771034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5784" t="-644" r="17082" b="644"/>
          <a:stretch/>
        </p:blipFill>
        <p:spPr>
          <a:xfrm>
            <a:off x="6715125" y="-76200"/>
            <a:ext cx="2428875" cy="693419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440" y="5981918"/>
            <a:ext cx="1577960" cy="51338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5981918"/>
            <a:ext cx="2140752" cy="593084"/>
          </a:xfrm>
          <a:prstGeom prst="rect">
            <a:avLst/>
          </a:prstGeom>
        </p:spPr>
      </p:pic>
      <p:sp>
        <p:nvSpPr>
          <p:cNvPr id="5" name="Content Placeholder 2"/>
          <p:cNvSpPr txBox="1">
            <a:spLocks/>
          </p:cNvSpPr>
          <p:nvPr/>
        </p:nvSpPr>
        <p:spPr>
          <a:xfrm>
            <a:off x="533400" y="228600"/>
            <a:ext cx="5715000" cy="4419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dirty="0" smtClean="0">
                <a:solidFill>
                  <a:schemeClr val="accent1">
                    <a:lumMod val="75000"/>
                  </a:schemeClr>
                </a:solidFill>
                <a:latin typeface="Book Antiqua" panose="02040602050305030304" pitchFamily="18" charset="0"/>
              </a:rPr>
              <a:t> Brain Injury HCBS Waiver</a:t>
            </a:r>
          </a:p>
          <a:p>
            <a:r>
              <a:rPr lang="en-US" sz="2400" dirty="0" smtClean="0">
                <a:latin typeface="Book Antiqua" panose="02040602050305030304" pitchFamily="18" charset="0"/>
              </a:rPr>
              <a:t>Adult day care</a:t>
            </a:r>
          </a:p>
          <a:p>
            <a:r>
              <a:rPr lang="en-US" sz="2400" dirty="0" smtClean="0">
                <a:latin typeface="Book Antiqua" panose="02040602050305030304" pitchFamily="18" charset="0"/>
              </a:rPr>
              <a:t>Personal assistant</a:t>
            </a:r>
          </a:p>
          <a:p>
            <a:r>
              <a:rPr lang="en-US" sz="2400" dirty="0" smtClean="0">
                <a:latin typeface="Book Antiqua" panose="02040602050305030304" pitchFamily="18" charset="0"/>
              </a:rPr>
              <a:t>Case management</a:t>
            </a:r>
          </a:p>
          <a:p>
            <a:r>
              <a:rPr lang="en-US" sz="2400" dirty="0" smtClean="0">
                <a:latin typeface="Book Antiqua" panose="02040602050305030304" pitchFamily="18" charset="0"/>
              </a:rPr>
              <a:t>Cognitive rehabilitation</a:t>
            </a:r>
          </a:p>
          <a:p>
            <a:r>
              <a:rPr lang="en-US" sz="2400" dirty="0" smtClean="0">
                <a:latin typeface="Book Antiqua" panose="02040602050305030304" pitchFamily="18" charset="0"/>
              </a:rPr>
              <a:t>Homemaker</a:t>
            </a:r>
          </a:p>
          <a:p>
            <a:r>
              <a:rPr lang="en-US" sz="2400" dirty="0" smtClean="0">
                <a:latin typeface="Book Antiqua" panose="02040602050305030304" pitchFamily="18" charset="0"/>
              </a:rPr>
              <a:t>Home and vehicle </a:t>
            </a:r>
            <a:br>
              <a:rPr lang="en-US" sz="2400" dirty="0" smtClean="0">
                <a:latin typeface="Book Antiqua" panose="02040602050305030304" pitchFamily="18" charset="0"/>
              </a:rPr>
            </a:br>
            <a:r>
              <a:rPr lang="en-US" sz="2400" dirty="0" smtClean="0">
                <a:latin typeface="Book Antiqua" panose="02040602050305030304" pitchFamily="18" charset="0"/>
              </a:rPr>
              <a:t>modifications</a:t>
            </a:r>
          </a:p>
          <a:p>
            <a:r>
              <a:rPr lang="en-US" sz="2400" dirty="0" smtClean="0">
                <a:latin typeface="Book Antiqua" panose="02040602050305030304" pitchFamily="18" charset="0"/>
              </a:rPr>
              <a:t>Durable medical </a:t>
            </a:r>
            <a:br>
              <a:rPr lang="en-US" sz="2400" dirty="0" smtClean="0">
                <a:latin typeface="Book Antiqua" panose="02040602050305030304" pitchFamily="18" charset="0"/>
              </a:rPr>
            </a:br>
            <a:r>
              <a:rPr lang="en-US" sz="2400" dirty="0" smtClean="0">
                <a:latin typeface="Book Antiqua" panose="02040602050305030304" pitchFamily="18" charset="0"/>
              </a:rPr>
              <a:t>equipment</a:t>
            </a:r>
            <a:endParaRPr lang="en-US" sz="2400" dirty="0">
              <a:latin typeface="Book Antiqua" panose="02040602050305030304" pitchFamily="18"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3848" y="2943650"/>
            <a:ext cx="2445552" cy="2972518"/>
          </a:xfrm>
          <a:prstGeom prst="rect">
            <a:avLst/>
          </a:prstGeom>
          <a:effectLst>
            <a:softEdge rad="101600"/>
          </a:effectLst>
        </p:spPr>
      </p:pic>
    </p:spTree>
    <p:extLst>
      <p:ext uri="{BB962C8B-B14F-4D97-AF65-F5344CB8AC3E}">
        <p14:creationId xmlns:p14="http://schemas.microsoft.com/office/powerpoint/2010/main" val="1493509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5784" t="-644" r="17082" b="644"/>
          <a:stretch/>
        </p:blipFill>
        <p:spPr>
          <a:xfrm>
            <a:off x="6715125" y="-76200"/>
            <a:ext cx="2428875" cy="693419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440" y="5981918"/>
            <a:ext cx="1577960" cy="51338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600" y="5981918"/>
            <a:ext cx="2140752" cy="593084"/>
          </a:xfrm>
          <a:prstGeom prst="rect">
            <a:avLst/>
          </a:prstGeom>
        </p:spPr>
      </p:pic>
      <p:sp>
        <p:nvSpPr>
          <p:cNvPr id="5" name="Content Placeholder 2"/>
          <p:cNvSpPr txBox="1">
            <a:spLocks/>
          </p:cNvSpPr>
          <p:nvPr/>
        </p:nvSpPr>
        <p:spPr>
          <a:xfrm>
            <a:off x="381000" y="304800"/>
            <a:ext cx="5311761" cy="41910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accent1">
                    <a:lumMod val="75000"/>
                  </a:schemeClr>
                </a:solidFill>
                <a:latin typeface="Book Antiqua" panose="02040602050305030304" pitchFamily="18" charset="0"/>
              </a:rPr>
              <a:t> </a:t>
            </a:r>
            <a:r>
              <a:rPr lang="en-US" b="1" dirty="0" smtClean="0">
                <a:solidFill>
                  <a:schemeClr val="accent1">
                    <a:lumMod val="75000"/>
                  </a:schemeClr>
                </a:solidFill>
                <a:latin typeface="Book Antiqua" panose="02040602050305030304" pitchFamily="18" charset="0"/>
              </a:rPr>
              <a:t>Brain Injury HCBS Waiver</a:t>
            </a:r>
            <a:endParaRPr lang="en-US" dirty="0" smtClean="0">
              <a:solidFill>
                <a:schemeClr val="accent1">
                  <a:lumMod val="75000"/>
                </a:schemeClr>
              </a:solidFill>
              <a:latin typeface="Book Antiqua" panose="02040602050305030304" pitchFamily="18" charset="0"/>
            </a:endParaRPr>
          </a:p>
          <a:p>
            <a:r>
              <a:rPr lang="en-US" sz="2400" dirty="0" smtClean="0">
                <a:latin typeface="Book Antiqua" panose="02040602050305030304" pitchFamily="18" charset="0"/>
              </a:rPr>
              <a:t>Therapies</a:t>
            </a:r>
          </a:p>
          <a:p>
            <a:r>
              <a:rPr lang="en-US" sz="2400" dirty="0" smtClean="0">
                <a:latin typeface="Book Antiqua" panose="02040602050305030304" pitchFamily="18" charset="0"/>
              </a:rPr>
              <a:t>Behavioral programming</a:t>
            </a:r>
          </a:p>
          <a:p>
            <a:r>
              <a:rPr lang="en-US" sz="2400" dirty="0" smtClean="0">
                <a:latin typeface="Book Antiqua" panose="02040602050305030304" pitchFamily="18" charset="0"/>
              </a:rPr>
              <a:t>Counseling</a:t>
            </a:r>
          </a:p>
          <a:p>
            <a:r>
              <a:rPr lang="en-US" sz="2400" dirty="0" smtClean="0">
                <a:latin typeface="Book Antiqua" panose="02040602050305030304" pitchFamily="18" charset="0"/>
              </a:rPr>
              <a:t>Respite</a:t>
            </a:r>
          </a:p>
          <a:p>
            <a:r>
              <a:rPr lang="en-US" sz="2400" dirty="0" smtClean="0">
                <a:latin typeface="Book Antiqua" panose="02040602050305030304" pitchFamily="18" charset="0"/>
              </a:rPr>
              <a:t>Prevocational services</a:t>
            </a:r>
          </a:p>
          <a:p>
            <a:r>
              <a:rPr lang="en-US" sz="2400" dirty="0" smtClean="0">
                <a:latin typeface="Book Antiqua" panose="02040602050305030304" pitchFamily="18" charset="0"/>
              </a:rPr>
              <a:t>Supported employment</a:t>
            </a:r>
          </a:p>
          <a:p>
            <a:r>
              <a:rPr lang="en-US" sz="2400" dirty="0" smtClean="0">
                <a:latin typeface="Book Antiqua" panose="02040602050305030304" pitchFamily="18" charset="0"/>
              </a:rPr>
              <a:t>Personal emergency </a:t>
            </a:r>
            <a:br>
              <a:rPr lang="en-US" sz="2400" dirty="0" smtClean="0">
                <a:latin typeface="Book Antiqua" panose="02040602050305030304" pitchFamily="18" charset="0"/>
              </a:rPr>
            </a:br>
            <a:r>
              <a:rPr lang="en-US" sz="2400" dirty="0" smtClean="0">
                <a:latin typeface="Book Antiqua" panose="02040602050305030304" pitchFamily="18" charset="0"/>
              </a:rPr>
              <a:t>response systems</a:t>
            </a:r>
            <a:endParaRPr lang="en-US" sz="2400" dirty="0">
              <a:latin typeface="Book Antiqua" panose="02040602050305030304" pitchFamily="18" charset="0"/>
            </a:endParaRPr>
          </a:p>
        </p:txBody>
      </p:sp>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12164" t="13828" r="9440"/>
          <a:stretch/>
        </p:blipFill>
        <p:spPr>
          <a:xfrm>
            <a:off x="3921655" y="3810000"/>
            <a:ext cx="2707745" cy="2079389"/>
          </a:xfrm>
          <a:prstGeom prst="rect">
            <a:avLst/>
          </a:prstGeom>
          <a:effectLst>
            <a:softEdge rad="114300"/>
          </a:effectLst>
        </p:spPr>
      </p:pic>
    </p:spTree>
    <p:extLst>
      <p:ext uri="{BB962C8B-B14F-4D97-AF65-F5344CB8AC3E}">
        <p14:creationId xmlns:p14="http://schemas.microsoft.com/office/powerpoint/2010/main" val="3579140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11" t="62647" r="-928" b="14527"/>
          <a:stretch/>
        </p:blipFill>
        <p:spPr>
          <a:xfrm>
            <a:off x="-3437" y="-76200"/>
            <a:ext cx="9233162" cy="83820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5981918"/>
            <a:ext cx="1577960" cy="513388"/>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8448" y="5981918"/>
            <a:ext cx="2140752" cy="593084"/>
          </a:xfrm>
          <a:prstGeom prst="rect">
            <a:avLst/>
          </a:prstGeom>
        </p:spPr>
      </p:pic>
      <p:sp>
        <p:nvSpPr>
          <p:cNvPr id="14" name="Content Placeholder 2"/>
          <p:cNvSpPr>
            <a:spLocks noGrp="1"/>
          </p:cNvSpPr>
          <p:nvPr>
            <p:ph idx="1"/>
          </p:nvPr>
        </p:nvSpPr>
        <p:spPr>
          <a:xfrm>
            <a:off x="838200" y="816398"/>
            <a:ext cx="7543800" cy="5165520"/>
          </a:xfrm>
        </p:spPr>
        <p:txBody>
          <a:bodyPr>
            <a:noAutofit/>
          </a:bodyPr>
          <a:lstStyle/>
          <a:p>
            <a:pPr marL="0" indent="0">
              <a:buNone/>
            </a:pPr>
            <a:r>
              <a:rPr lang="en-US" b="1" dirty="0">
                <a:solidFill>
                  <a:schemeClr val="accent1">
                    <a:lumMod val="75000"/>
                  </a:schemeClr>
                </a:solidFill>
                <a:latin typeface="Book Antiqua" panose="02040602050305030304" pitchFamily="18" charset="0"/>
              </a:rPr>
              <a:t>1915(</a:t>
            </a:r>
            <a:r>
              <a:rPr lang="en-US" b="1" dirty="0" err="1">
                <a:solidFill>
                  <a:schemeClr val="accent1">
                    <a:lumMod val="75000"/>
                  </a:schemeClr>
                </a:solidFill>
                <a:latin typeface="Book Antiqua" panose="02040602050305030304" pitchFamily="18" charset="0"/>
              </a:rPr>
              <a:t>i</a:t>
            </a:r>
            <a:r>
              <a:rPr lang="en-US" b="1" dirty="0">
                <a:solidFill>
                  <a:schemeClr val="accent1">
                    <a:lumMod val="75000"/>
                  </a:schemeClr>
                </a:solidFill>
                <a:latin typeface="Book Antiqua" panose="02040602050305030304" pitchFamily="18" charset="0"/>
              </a:rPr>
              <a:t>) HCBS State Plan Option</a:t>
            </a:r>
            <a:endParaRPr lang="en-US" b="1" baseline="30000" dirty="0" smtClean="0">
              <a:solidFill>
                <a:schemeClr val="accent1">
                  <a:lumMod val="75000"/>
                </a:schemeClr>
              </a:solidFill>
              <a:latin typeface="Book Antiqua" panose="02040602050305030304" pitchFamily="18" charset="0"/>
            </a:endParaRPr>
          </a:p>
          <a:p>
            <a:pPr lvl="0"/>
            <a:r>
              <a:rPr lang="en-US" sz="2400" dirty="0">
                <a:latin typeface="Book Antiqua" panose="02040602050305030304" pitchFamily="18" charset="0"/>
              </a:rPr>
              <a:t>Target the HCBS benefit to one or more specific populations</a:t>
            </a:r>
          </a:p>
          <a:p>
            <a:pPr lvl="0"/>
            <a:r>
              <a:rPr lang="en-US" sz="2400" dirty="0">
                <a:latin typeface="Book Antiqua" panose="02040602050305030304" pitchFamily="18" charset="0"/>
              </a:rPr>
              <a:t>Establish separate additional needs-based criteria for individual HCBS</a:t>
            </a:r>
          </a:p>
          <a:p>
            <a:pPr lvl="0"/>
            <a:r>
              <a:rPr lang="en-US" sz="2400" dirty="0">
                <a:latin typeface="Book Antiqua" panose="02040602050305030304" pitchFamily="18" charset="0"/>
              </a:rPr>
              <a:t>Establish a new Medicaid eligibility group for people who get State Plan HCBS</a:t>
            </a:r>
          </a:p>
          <a:p>
            <a:pPr lvl="0"/>
            <a:r>
              <a:rPr lang="en-US" sz="2400" dirty="0">
                <a:latin typeface="Book Antiqua" panose="02040602050305030304" pitchFamily="18" charset="0"/>
              </a:rPr>
              <a:t>Define the HCBS included in the benefit, including state- defined and CMS-approved "other services" applicable to the population</a:t>
            </a:r>
          </a:p>
          <a:p>
            <a:pPr lvl="0"/>
            <a:r>
              <a:rPr lang="en-US" sz="2400" dirty="0">
                <a:latin typeface="Book Antiqua" panose="02040602050305030304" pitchFamily="18" charset="0"/>
              </a:rPr>
              <a:t>Option to allow any or all HCBS to be self-directed. </a:t>
            </a:r>
          </a:p>
          <a:p>
            <a:pPr lvl="0"/>
            <a:r>
              <a:rPr lang="en-US" sz="2400" dirty="0">
                <a:latin typeface="Book Antiqua" panose="02040602050305030304" pitchFamily="18" charset="0"/>
              </a:rPr>
              <a:t>ND includes individuals with brain injury</a:t>
            </a:r>
          </a:p>
          <a:p>
            <a:pPr marL="0" lvl="0" indent="0">
              <a:buNone/>
            </a:pPr>
            <a:r>
              <a:rPr lang="en-US" sz="2800" dirty="0">
                <a:latin typeface="Book Antiqua" panose="02040602050305030304" pitchFamily="18" charset="0"/>
              </a:rPr>
              <a:t>    </a:t>
            </a:r>
          </a:p>
        </p:txBody>
      </p:sp>
    </p:spTree>
    <p:extLst>
      <p:ext uri="{BB962C8B-B14F-4D97-AF65-F5344CB8AC3E}">
        <p14:creationId xmlns:p14="http://schemas.microsoft.com/office/powerpoint/2010/main" val="3819718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txBox="1">
            <a:spLocks/>
          </p:cNvSpPr>
          <p:nvPr/>
        </p:nvSpPr>
        <p:spPr>
          <a:xfrm>
            <a:off x="838200" y="914400"/>
            <a:ext cx="7467600" cy="3276600"/>
          </a:xfrm>
          <a:prstGeom prst="rect">
            <a:avLst/>
          </a:prstGeom>
        </p:spPr>
        <p:txBody>
          <a:bodyPr vert="horz" lIns="91440" tIns="45720" rIns="91440" bIns="45720" rtlCol="0" anchor="t">
            <a:normAutofit fontScale="55000" lnSpcReduction="20000"/>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nSpc>
                <a:spcPct val="120000"/>
              </a:lnSpc>
            </a:pPr>
            <a:r>
              <a:rPr lang="en-US" sz="5800" b="1" dirty="0">
                <a:solidFill>
                  <a:schemeClr val="accent1">
                    <a:lumMod val="75000"/>
                  </a:schemeClr>
                </a:solidFill>
                <a:latin typeface="Book Antiqua" panose="02040602050305030304" pitchFamily="18" charset="0"/>
              </a:rPr>
              <a:t>Why is Traumatic Brain Injury (TBI) </a:t>
            </a:r>
            <a:r>
              <a:rPr lang="en-US" sz="5800" b="1" dirty="0" smtClean="0">
                <a:solidFill>
                  <a:schemeClr val="accent1">
                    <a:lumMod val="75000"/>
                  </a:schemeClr>
                </a:solidFill>
                <a:latin typeface="Book Antiqua" panose="02040602050305030304" pitchFamily="18" charset="0"/>
              </a:rPr>
              <a:t/>
            </a:r>
            <a:br>
              <a:rPr lang="en-US" sz="5800" b="1" dirty="0" smtClean="0">
                <a:solidFill>
                  <a:schemeClr val="accent1">
                    <a:lumMod val="75000"/>
                  </a:schemeClr>
                </a:solidFill>
                <a:latin typeface="Book Antiqua" panose="02040602050305030304" pitchFamily="18" charset="0"/>
              </a:rPr>
            </a:br>
            <a:r>
              <a:rPr lang="en-US" sz="5800" b="1" dirty="0" smtClean="0">
                <a:solidFill>
                  <a:schemeClr val="accent1">
                    <a:lumMod val="75000"/>
                  </a:schemeClr>
                </a:solidFill>
                <a:latin typeface="Book Antiqua" panose="02040602050305030304" pitchFamily="18" charset="0"/>
              </a:rPr>
              <a:t>a </a:t>
            </a:r>
            <a:r>
              <a:rPr lang="en-US" sz="5800" b="1" dirty="0">
                <a:solidFill>
                  <a:schemeClr val="accent1">
                    <a:lumMod val="75000"/>
                  </a:schemeClr>
                </a:solidFill>
                <a:latin typeface="Book Antiqua" panose="02040602050305030304" pitchFamily="18" charset="0"/>
              </a:rPr>
              <a:t>State Government Concern</a:t>
            </a:r>
            <a:r>
              <a:rPr lang="en-US" sz="5800" b="1" dirty="0" smtClean="0">
                <a:solidFill>
                  <a:schemeClr val="accent1">
                    <a:lumMod val="75000"/>
                  </a:schemeClr>
                </a:solidFill>
                <a:latin typeface="Book Antiqua" panose="02040602050305030304" pitchFamily="18" charset="0"/>
              </a:rPr>
              <a:t>?</a:t>
            </a:r>
            <a:endParaRPr lang="en-US" sz="5800" dirty="0" smtClean="0">
              <a:solidFill>
                <a:schemeClr val="accent1">
                  <a:lumMod val="75000"/>
                </a:schemeClr>
              </a:solidFill>
              <a:latin typeface="Book Antiqua" panose="02040602050305030304" pitchFamily="18" charset="0"/>
            </a:endParaRPr>
          </a:p>
          <a:p>
            <a:pPr marL="457200" indent="-457200">
              <a:lnSpc>
                <a:spcPct val="120000"/>
              </a:lnSpc>
              <a:buFont typeface="Arial" panose="020B0604020202020204" pitchFamily="34" charset="0"/>
              <a:buChar char="•"/>
            </a:pPr>
            <a:r>
              <a:rPr lang="en-US" sz="4400" dirty="0" smtClean="0">
                <a:solidFill>
                  <a:schemeClr val="tx1"/>
                </a:solidFill>
                <a:latin typeface="Book Antiqua" panose="02040602050305030304" pitchFamily="18" charset="0"/>
              </a:rPr>
              <a:t>Leading </a:t>
            </a:r>
            <a:r>
              <a:rPr lang="en-US" sz="4400" dirty="0">
                <a:solidFill>
                  <a:schemeClr val="tx1"/>
                </a:solidFill>
                <a:latin typeface="Book Antiqua" panose="02040602050305030304" pitchFamily="18" charset="0"/>
              </a:rPr>
              <a:t>cause of death </a:t>
            </a:r>
            <a:r>
              <a:rPr lang="en-US" sz="4400" dirty="0" smtClean="0">
                <a:solidFill>
                  <a:schemeClr val="tx1"/>
                </a:solidFill>
                <a:latin typeface="Book Antiqua" panose="02040602050305030304" pitchFamily="18" charset="0"/>
              </a:rPr>
              <a:t>and </a:t>
            </a:r>
            <a:r>
              <a:rPr lang="en-US" sz="4400" dirty="0">
                <a:solidFill>
                  <a:schemeClr val="tx1"/>
                </a:solidFill>
                <a:latin typeface="Book Antiqua" panose="02040602050305030304" pitchFamily="18" charset="0"/>
              </a:rPr>
              <a:t>disability</a:t>
            </a:r>
          </a:p>
          <a:p>
            <a:pPr marL="457200" indent="-457200">
              <a:lnSpc>
                <a:spcPct val="120000"/>
              </a:lnSpc>
              <a:buFont typeface="Arial" panose="020B0604020202020204" pitchFamily="34" charset="0"/>
              <a:buChar char="•"/>
            </a:pPr>
            <a:r>
              <a:rPr lang="en-US" sz="4400" dirty="0">
                <a:solidFill>
                  <a:schemeClr val="tx1"/>
                </a:solidFill>
                <a:latin typeface="Book Antiqua" panose="02040602050305030304" pitchFamily="18" charset="0"/>
              </a:rPr>
              <a:t>Can lead to short- or </a:t>
            </a:r>
            <a:r>
              <a:rPr lang="en-US" sz="4400" dirty="0" smtClean="0">
                <a:solidFill>
                  <a:schemeClr val="tx1"/>
                </a:solidFill>
                <a:latin typeface="Book Antiqua" panose="02040602050305030304" pitchFamily="18" charset="0"/>
              </a:rPr>
              <a:t>long-term </a:t>
            </a:r>
            <a:r>
              <a:rPr lang="en-US" sz="4400" dirty="0">
                <a:solidFill>
                  <a:schemeClr val="tx1"/>
                </a:solidFill>
                <a:latin typeface="Book Antiqua" panose="02040602050305030304" pitchFamily="18" charset="0"/>
              </a:rPr>
              <a:t>problems that </a:t>
            </a:r>
            <a:r>
              <a:rPr lang="en-US" sz="4400" dirty="0" smtClean="0">
                <a:solidFill>
                  <a:schemeClr val="tx1"/>
                </a:solidFill>
                <a:latin typeface="Book Antiqua" panose="02040602050305030304" pitchFamily="18" charset="0"/>
              </a:rPr>
              <a:t/>
            </a:r>
            <a:br>
              <a:rPr lang="en-US" sz="4400" dirty="0" smtClean="0">
                <a:solidFill>
                  <a:schemeClr val="tx1"/>
                </a:solidFill>
                <a:latin typeface="Book Antiqua" panose="02040602050305030304" pitchFamily="18" charset="0"/>
              </a:rPr>
            </a:br>
            <a:r>
              <a:rPr lang="en-US" sz="4400" dirty="0" smtClean="0">
                <a:solidFill>
                  <a:schemeClr val="tx1"/>
                </a:solidFill>
                <a:latin typeface="Book Antiqua" panose="02040602050305030304" pitchFamily="18" charset="0"/>
              </a:rPr>
              <a:t>may </a:t>
            </a:r>
            <a:r>
              <a:rPr lang="en-US" sz="4400" dirty="0">
                <a:solidFill>
                  <a:schemeClr val="tx1"/>
                </a:solidFill>
                <a:latin typeface="Book Antiqua" panose="02040602050305030304" pitchFamily="18" charset="0"/>
              </a:rPr>
              <a:t>affect </a:t>
            </a:r>
            <a:r>
              <a:rPr lang="en-US" sz="4400" dirty="0" smtClean="0">
                <a:solidFill>
                  <a:schemeClr val="tx1"/>
                </a:solidFill>
                <a:latin typeface="Book Antiqua" panose="02040602050305030304" pitchFamily="18" charset="0"/>
              </a:rPr>
              <a:t>all </a:t>
            </a:r>
            <a:r>
              <a:rPr lang="en-US" sz="4400" dirty="0">
                <a:solidFill>
                  <a:schemeClr val="tx1"/>
                </a:solidFill>
                <a:latin typeface="Book Antiqua" panose="02040602050305030304" pitchFamily="18" charset="0"/>
              </a:rPr>
              <a:t>aspects of a person’s life</a:t>
            </a:r>
          </a:p>
          <a:p>
            <a:pPr marL="457200" indent="-457200">
              <a:lnSpc>
                <a:spcPct val="120000"/>
              </a:lnSpc>
              <a:buFont typeface="Arial" panose="020B0604020202020204" pitchFamily="34" charset="0"/>
              <a:buChar char="•"/>
            </a:pPr>
            <a:r>
              <a:rPr lang="en-US" sz="4400" dirty="0">
                <a:solidFill>
                  <a:schemeClr val="tx1"/>
                </a:solidFill>
                <a:latin typeface="Book Antiqua" panose="02040602050305030304" pitchFamily="18" charset="0"/>
              </a:rPr>
              <a:t>Impacts access to care for individuals with lower incomes and those without health insurance</a:t>
            </a:r>
          </a:p>
          <a:p>
            <a:endParaRPr lang="en-US" i="1" dirty="0" smtClean="0">
              <a:solidFill>
                <a:schemeClr val="tx1"/>
              </a:solidFill>
              <a:latin typeface="Book Antiqua" panose="02040602050305030304" pitchFamily="18" charset="0"/>
            </a:endParaRPr>
          </a:p>
          <a:p>
            <a:endParaRPr lang="en-US" i="1" dirty="0">
              <a:solidFill>
                <a:schemeClr val="tx1"/>
              </a:solidFill>
              <a:latin typeface="Book Antiqua" panose="02040602050305030304" pitchFamily="18" charset="0"/>
            </a:endParaRPr>
          </a:p>
          <a:p>
            <a:endParaRPr lang="en-US" i="1" dirty="0">
              <a:solidFill>
                <a:schemeClr val="tx1"/>
              </a:solidFill>
              <a:latin typeface="Book Antiqua" panose="020406020503050303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981918"/>
            <a:ext cx="1577960" cy="51338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8448" y="5981918"/>
            <a:ext cx="2140752" cy="593084"/>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833" t="2154" r="-833" b="85997"/>
          <a:stretch/>
        </p:blipFill>
        <p:spPr>
          <a:xfrm>
            <a:off x="0" y="-76200"/>
            <a:ext cx="9220200" cy="845185"/>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7500" y="4114800"/>
            <a:ext cx="3581400" cy="2387600"/>
          </a:xfrm>
          <a:prstGeom prst="rect">
            <a:avLst/>
          </a:prstGeom>
          <a:effectLst>
            <a:softEdge rad="88900"/>
          </a:effectLst>
        </p:spPr>
      </p:pic>
    </p:spTree>
    <p:extLst>
      <p:ext uri="{BB962C8B-B14F-4D97-AF65-F5344CB8AC3E}">
        <p14:creationId xmlns:p14="http://schemas.microsoft.com/office/powerpoint/2010/main" val="2626918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011" t="62647" r="-928" b="14527"/>
          <a:stretch/>
        </p:blipFill>
        <p:spPr>
          <a:xfrm>
            <a:off x="-3437" y="-76200"/>
            <a:ext cx="9233162" cy="83820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5981918"/>
            <a:ext cx="1577960" cy="513388"/>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8448" y="5981918"/>
            <a:ext cx="2140752" cy="593084"/>
          </a:xfrm>
          <a:prstGeom prst="rect">
            <a:avLst/>
          </a:prstGeom>
        </p:spPr>
      </p:pic>
      <p:sp>
        <p:nvSpPr>
          <p:cNvPr id="14" name="TextBox 13"/>
          <p:cNvSpPr txBox="1"/>
          <p:nvPr/>
        </p:nvSpPr>
        <p:spPr>
          <a:xfrm>
            <a:off x="1066800" y="914400"/>
            <a:ext cx="6858000" cy="3447098"/>
          </a:xfrm>
          <a:prstGeom prst="rect">
            <a:avLst/>
          </a:prstGeom>
          <a:noFill/>
        </p:spPr>
        <p:txBody>
          <a:bodyPr wrap="square" rtlCol="0">
            <a:spAutoFit/>
          </a:bodyPr>
          <a:lstStyle/>
          <a:p>
            <a:r>
              <a:rPr lang="en-US" sz="3200" b="1" dirty="0">
                <a:solidFill>
                  <a:schemeClr val="accent1">
                    <a:lumMod val="75000"/>
                  </a:schemeClr>
                </a:solidFill>
                <a:latin typeface="Book Antiqua" panose="02040602050305030304" pitchFamily="18" charset="0"/>
              </a:rPr>
              <a:t>1915(</a:t>
            </a:r>
            <a:r>
              <a:rPr lang="en-US" sz="3200" b="1" dirty="0" err="1">
                <a:solidFill>
                  <a:schemeClr val="accent1">
                    <a:lumMod val="75000"/>
                  </a:schemeClr>
                </a:solidFill>
                <a:latin typeface="Book Antiqua" panose="02040602050305030304" pitchFamily="18" charset="0"/>
              </a:rPr>
              <a:t>i</a:t>
            </a:r>
            <a:r>
              <a:rPr lang="en-US" sz="3200" b="1" dirty="0">
                <a:solidFill>
                  <a:schemeClr val="accent1">
                    <a:lumMod val="75000"/>
                  </a:schemeClr>
                </a:solidFill>
                <a:latin typeface="Book Antiqua" panose="02040602050305030304" pitchFamily="18" charset="0"/>
              </a:rPr>
              <a:t>) HCBS State Plan </a:t>
            </a:r>
            <a:r>
              <a:rPr lang="en-US" sz="3200" b="1" dirty="0" smtClean="0">
                <a:solidFill>
                  <a:schemeClr val="accent1">
                    <a:lumMod val="75000"/>
                  </a:schemeClr>
                </a:solidFill>
                <a:latin typeface="Book Antiqua" panose="02040602050305030304" pitchFamily="18" charset="0"/>
              </a:rPr>
              <a:t>Option</a:t>
            </a:r>
          </a:p>
          <a:p>
            <a:r>
              <a:rPr lang="en-US" sz="2400" b="1" dirty="0">
                <a:latin typeface="Book Antiqua" panose="02040602050305030304" pitchFamily="18" charset="0"/>
              </a:rPr>
              <a:t>Typical services:</a:t>
            </a:r>
          </a:p>
          <a:p>
            <a:pPr marL="285750" indent="-285750">
              <a:buFont typeface="Arial" panose="020B0604020202020204" pitchFamily="34" charset="0"/>
              <a:buChar char="•"/>
            </a:pPr>
            <a:r>
              <a:rPr lang="en-US" sz="2400" dirty="0">
                <a:latin typeface="Book Antiqua" panose="02040602050305030304" pitchFamily="18" charset="0"/>
              </a:rPr>
              <a:t>home-based services, day services, </a:t>
            </a:r>
            <a:r>
              <a:rPr lang="en-US" sz="2400" dirty="0" smtClean="0">
                <a:latin typeface="Book Antiqua" panose="02040602050305030304" pitchFamily="18" charset="0"/>
              </a:rPr>
              <a:t>and supported </a:t>
            </a:r>
            <a:r>
              <a:rPr lang="en-US" sz="2400" dirty="0">
                <a:latin typeface="Book Antiqua" panose="02040602050305030304" pitchFamily="18" charset="0"/>
              </a:rPr>
              <a:t>employment (I/DD); case management, home-based, and </a:t>
            </a:r>
            <a:r>
              <a:rPr lang="en-US" sz="2400" dirty="0" smtClean="0">
                <a:latin typeface="Book Antiqua" panose="02040602050305030304" pitchFamily="18" charset="0"/>
              </a:rPr>
              <a:t>other mental/ behavioral </a:t>
            </a:r>
            <a:r>
              <a:rPr lang="en-US" sz="2400" dirty="0">
                <a:latin typeface="Book Antiqua" panose="02040602050305030304" pitchFamily="18" charset="0"/>
              </a:rPr>
              <a:t>health services </a:t>
            </a:r>
            <a:r>
              <a:rPr lang="en-US" sz="2400" dirty="0" smtClean="0">
                <a:latin typeface="Book Antiqua" panose="02040602050305030304" pitchFamily="18" charset="0"/>
              </a:rPr>
              <a:t>(</a:t>
            </a:r>
            <a:r>
              <a:rPr lang="en-US" sz="2400" dirty="0">
                <a:latin typeface="Book Antiqua" panose="02040602050305030304" pitchFamily="18" charset="0"/>
              </a:rPr>
              <a:t>mental illness); and home-based </a:t>
            </a:r>
            <a:r>
              <a:rPr lang="en-US" sz="2400" dirty="0" smtClean="0">
                <a:latin typeface="Book Antiqua" panose="02040602050305030304" pitchFamily="18" charset="0"/>
              </a:rPr>
              <a:t>services</a:t>
            </a:r>
            <a:r>
              <a:rPr lang="en-US" sz="2400" dirty="0">
                <a:latin typeface="Book Antiqua" panose="02040602050305030304" pitchFamily="18" charset="0"/>
              </a:rPr>
              <a:t>, day services, case management, </a:t>
            </a:r>
            <a:r>
              <a:rPr lang="en-US" sz="2400" dirty="0" smtClean="0">
                <a:latin typeface="Book Antiqua" panose="02040602050305030304" pitchFamily="18" charset="0"/>
              </a:rPr>
              <a:t>and </a:t>
            </a:r>
            <a:r>
              <a:rPr lang="en-US" sz="2400" dirty="0">
                <a:latin typeface="Book Antiqua" panose="02040602050305030304" pitchFamily="18" charset="0"/>
              </a:rPr>
              <a:t>round-the-clock services</a:t>
            </a:r>
          </a:p>
          <a:p>
            <a:endParaRPr lang="en-US" dirty="0"/>
          </a:p>
        </p:txBody>
      </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6250" t="4901" r="8332"/>
          <a:stretch/>
        </p:blipFill>
        <p:spPr>
          <a:xfrm>
            <a:off x="3077839" y="4191000"/>
            <a:ext cx="2988322" cy="2218022"/>
          </a:xfrm>
          <a:prstGeom prst="rect">
            <a:avLst/>
          </a:prstGeom>
          <a:effectLst>
            <a:softEdge rad="114300"/>
          </a:effectLst>
        </p:spPr>
      </p:pic>
    </p:spTree>
    <p:extLst>
      <p:ext uri="{BB962C8B-B14F-4D97-AF65-F5344CB8AC3E}">
        <p14:creationId xmlns:p14="http://schemas.microsoft.com/office/powerpoint/2010/main" val="3491900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011" t="62647" r="-928" b="14527"/>
          <a:stretch/>
        </p:blipFill>
        <p:spPr>
          <a:xfrm>
            <a:off x="-3437" y="-76200"/>
            <a:ext cx="9233162" cy="8382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5981918"/>
            <a:ext cx="1577960" cy="513388"/>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8448" y="5981918"/>
            <a:ext cx="2140752" cy="593084"/>
          </a:xfrm>
          <a:prstGeom prst="rect">
            <a:avLst/>
          </a:prstGeom>
        </p:spPr>
      </p:pic>
      <p:sp>
        <p:nvSpPr>
          <p:cNvPr id="8" name="Rectangle 7"/>
          <p:cNvSpPr/>
          <p:nvPr/>
        </p:nvSpPr>
        <p:spPr>
          <a:xfrm>
            <a:off x="1066800" y="838200"/>
            <a:ext cx="6705600" cy="5139869"/>
          </a:xfrm>
          <a:prstGeom prst="rect">
            <a:avLst/>
          </a:prstGeom>
        </p:spPr>
        <p:txBody>
          <a:bodyPr wrap="square">
            <a:spAutoFit/>
          </a:bodyPr>
          <a:lstStyle/>
          <a:p>
            <a:r>
              <a:rPr lang="en-US" sz="3200" b="1" dirty="0">
                <a:solidFill>
                  <a:schemeClr val="accent1">
                    <a:lumMod val="75000"/>
                  </a:schemeClr>
                </a:solidFill>
                <a:latin typeface="Book Antiqua" panose="02040602050305030304" pitchFamily="18" charset="0"/>
              </a:rPr>
              <a:t>1915(j) Self-directed Personal Assistance Services (State Plan</a:t>
            </a:r>
            <a:r>
              <a:rPr lang="en-US" sz="3200" b="1" dirty="0" smtClean="0">
                <a:solidFill>
                  <a:schemeClr val="accent1">
                    <a:lumMod val="75000"/>
                  </a:schemeClr>
                </a:solidFill>
                <a:latin typeface="Book Antiqua" panose="02040602050305030304" pitchFamily="18" charset="0"/>
              </a:rPr>
              <a:t>)</a:t>
            </a:r>
          </a:p>
          <a:p>
            <a:pPr marL="342900" lvl="0" indent="-342900">
              <a:buFont typeface="Arial" panose="020B0604020202020204" pitchFamily="34" charset="0"/>
              <a:buChar char="•"/>
            </a:pPr>
            <a:r>
              <a:rPr lang="en-US" sz="2400" dirty="0">
                <a:latin typeface="Book Antiqua" panose="02040602050305030304" pitchFamily="18" charset="0"/>
              </a:rPr>
              <a:t>Hire legally liable relatives (such as parents or spouses)</a:t>
            </a:r>
          </a:p>
          <a:p>
            <a:pPr marL="342900" lvl="0" indent="-342900">
              <a:buFont typeface="Arial" panose="020B0604020202020204" pitchFamily="34" charset="0"/>
              <a:buChar char="•"/>
            </a:pPr>
            <a:r>
              <a:rPr lang="en-US" sz="2400" dirty="0">
                <a:latin typeface="Book Antiqua" panose="02040602050305030304" pitchFamily="18" charset="0"/>
              </a:rPr>
              <a:t>Manage a cash disbursement</a:t>
            </a:r>
          </a:p>
          <a:p>
            <a:pPr marL="342900" lvl="0" indent="-342900">
              <a:buFont typeface="Arial" panose="020B0604020202020204" pitchFamily="34" charset="0"/>
              <a:buChar char="•"/>
            </a:pPr>
            <a:r>
              <a:rPr lang="en-US" sz="2400" dirty="0">
                <a:latin typeface="Book Antiqua" panose="02040602050305030304" pitchFamily="18" charset="0"/>
              </a:rPr>
              <a:t>Purchase goods, supports, services, or supplies that increase their independence or substitute for human help (to the extent they'd otherwise have to pay for human help)</a:t>
            </a:r>
          </a:p>
          <a:p>
            <a:pPr marL="342900" lvl="0" indent="-342900">
              <a:buFont typeface="Arial" panose="020B0604020202020204" pitchFamily="34" charset="0"/>
              <a:buChar char="•"/>
            </a:pPr>
            <a:r>
              <a:rPr lang="en-US" sz="2400" dirty="0">
                <a:latin typeface="Book Antiqua" panose="02040602050305030304" pitchFamily="18" charset="0"/>
              </a:rPr>
              <a:t>Use a discretionary amount of their budget to purchase items not otherwise listed in the budget or reserved for permissible purchases</a:t>
            </a:r>
          </a:p>
          <a:p>
            <a:endParaRPr lang="en-US" sz="2400" dirty="0">
              <a:latin typeface="Book Antiqua" panose="02040602050305030304" pitchFamily="18" charset="0"/>
            </a:endParaRPr>
          </a:p>
        </p:txBody>
      </p:sp>
    </p:spTree>
    <p:extLst>
      <p:ext uri="{BB962C8B-B14F-4D97-AF65-F5344CB8AC3E}">
        <p14:creationId xmlns:p14="http://schemas.microsoft.com/office/powerpoint/2010/main" val="1265691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011" t="62647" r="-928" b="14527"/>
          <a:stretch/>
        </p:blipFill>
        <p:spPr>
          <a:xfrm>
            <a:off x="-3437" y="-76200"/>
            <a:ext cx="9233162" cy="8382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5981918"/>
            <a:ext cx="1577960" cy="51338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8448" y="5981918"/>
            <a:ext cx="2140752" cy="593084"/>
          </a:xfrm>
          <a:prstGeom prst="rect">
            <a:avLst/>
          </a:prstGeom>
        </p:spPr>
      </p:pic>
      <p:sp>
        <p:nvSpPr>
          <p:cNvPr id="14" name="TextBox 13"/>
          <p:cNvSpPr txBox="1"/>
          <p:nvPr/>
        </p:nvSpPr>
        <p:spPr>
          <a:xfrm>
            <a:off x="1219200" y="838200"/>
            <a:ext cx="6629400" cy="3693319"/>
          </a:xfrm>
          <a:prstGeom prst="rect">
            <a:avLst/>
          </a:prstGeom>
          <a:noFill/>
        </p:spPr>
        <p:txBody>
          <a:bodyPr wrap="square" rtlCol="0">
            <a:spAutoFit/>
          </a:bodyPr>
          <a:lstStyle/>
          <a:p>
            <a:r>
              <a:rPr lang="en-US" sz="3200" b="1" dirty="0">
                <a:solidFill>
                  <a:schemeClr val="accent1">
                    <a:lumMod val="75000"/>
                  </a:schemeClr>
                </a:solidFill>
                <a:latin typeface="Book Antiqua" panose="02040602050305030304" pitchFamily="18" charset="0"/>
              </a:rPr>
              <a:t>1915(k) Community First Choice Option State Plan </a:t>
            </a:r>
            <a:endParaRPr lang="en-US" sz="3200" b="1" dirty="0" smtClean="0">
              <a:solidFill>
                <a:schemeClr val="accent1">
                  <a:lumMod val="75000"/>
                </a:schemeClr>
              </a:solidFill>
              <a:latin typeface="Book Antiqua" panose="02040602050305030304" pitchFamily="18" charset="0"/>
            </a:endParaRPr>
          </a:p>
          <a:p>
            <a:pPr marL="285750" lvl="0" indent="-285750">
              <a:buFont typeface="Arial" panose="020B0604020202020204" pitchFamily="34" charset="0"/>
              <a:buChar char="•"/>
            </a:pPr>
            <a:r>
              <a:rPr lang="en-US" sz="2400" dirty="0">
                <a:latin typeface="Book Antiqua" panose="02040602050305030304" pitchFamily="18" charset="0"/>
              </a:rPr>
              <a:t>6% increase in matching federal dollars (FMAP) for HCBS provided under State Plan</a:t>
            </a:r>
          </a:p>
          <a:p>
            <a:pPr marL="285750" lvl="0" indent="-285750">
              <a:buFont typeface="Arial" panose="020B0604020202020204" pitchFamily="34" charset="0"/>
              <a:buChar char="•"/>
            </a:pPr>
            <a:r>
              <a:rPr lang="en-US" sz="2400" dirty="0">
                <a:latin typeface="Book Antiqua" panose="02040602050305030304" pitchFamily="18" charset="0"/>
              </a:rPr>
              <a:t>No time limit or expiration date</a:t>
            </a:r>
          </a:p>
          <a:p>
            <a:pPr marL="285750" lvl="0" indent="-285750">
              <a:buFont typeface="Arial" panose="020B0604020202020204" pitchFamily="34" charset="0"/>
              <a:buChar char="•"/>
            </a:pPr>
            <a:r>
              <a:rPr lang="en-US" sz="2400" dirty="0">
                <a:latin typeface="Book Antiqua" panose="02040602050305030304" pitchFamily="18" charset="0"/>
              </a:rPr>
              <a:t>Statewide eligibility</a:t>
            </a:r>
          </a:p>
          <a:p>
            <a:pPr marL="285750" lvl="0" indent="-285750">
              <a:buFont typeface="Arial" panose="020B0604020202020204" pitchFamily="34" charset="0"/>
              <a:buChar char="•"/>
            </a:pPr>
            <a:r>
              <a:rPr lang="en-US" sz="2400" dirty="0">
                <a:latin typeface="Book Antiqua" panose="02040602050305030304" pitchFamily="18" charset="0"/>
              </a:rPr>
              <a:t>Applied in 5 states; OR covers individuals with TBI</a:t>
            </a:r>
          </a:p>
          <a:p>
            <a:endParaRPr lang="en-US" dirty="0"/>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7500" y="4260105"/>
            <a:ext cx="3352800" cy="2235201"/>
          </a:xfrm>
          <a:prstGeom prst="rect">
            <a:avLst/>
          </a:prstGeom>
          <a:effectLst>
            <a:softEdge rad="101600"/>
          </a:effectLst>
        </p:spPr>
      </p:pic>
    </p:spTree>
    <p:extLst>
      <p:ext uri="{BB962C8B-B14F-4D97-AF65-F5344CB8AC3E}">
        <p14:creationId xmlns:p14="http://schemas.microsoft.com/office/powerpoint/2010/main" val="3843441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011" t="62647" r="-928" b="14527"/>
          <a:stretch/>
        </p:blipFill>
        <p:spPr>
          <a:xfrm>
            <a:off x="0" y="-76200"/>
            <a:ext cx="9233162" cy="83820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5981918"/>
            <a:ext cx="1577960" cy="513388"/>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8448" y="5981918"/>
            <a:ext cx="2140752" cy="593084"/>
          </a:xfrm>
          <a:prstGeom prst="rect">
            <a:avLst/>
          </a:prstGeom>
        </p:spPr>
      </p:pic>
      <p:sp>
        <p:nvSpPr>
          <p:cNvPr id="2" name="TextBox 1"/>
          <p:cNvSpPr txBox="1"/>
          <p:nvPr/>
        </p:nvSpPr>
        <p:spPr>
          <a:xfrm>
            <a:off x="838200" y="855107"/>
            <a:ext cx="7467600" cy="4555093"/>
          </a:xfrm>
          <a:prstGeom prst="rect">
            <a:avLst/>
          </a:prstGeom>
          <a:noFill/>
        </p:spPr>
        <p:txBody>
          <a:bodyPr wrap="square" rtlCol="0">
            <a:spAutoFit/>
          </a:bodyPr>
          <a:lstStyle/>
          <a:p>
            <a:r>
              <a:rPr lang="en-US" sz="3200" b="1" dirty="0">
                <a:solidFill>
                  <a:schemeClr val="accent1">
                    <a:lumMod val="75000"/>
                  </a:schemeClr>
                </a:solidFill>
                <a:latin typeface="Book Antiqua" panose="02040602050305030304" pitchFamily="18" charset="0"/>
              </a:rPr>
              <a:t>HCBS Settings </a:t>
            </a:r>
            <a:r>
              <a:rPr lang="en-US" sz="3200" b="1" dirty="0" smtClean="0">
                <a:solidFill>
                  <a:schemeClr val="accent1">
                    <a:lumMod val="75000"/>
                  </a:schemeClr>
                </a:solidFill>
                <a:latin typeface="Book Antiqua" panose="02040602050305030304" pitchFamily="18" charset="0"/>
              </a:rPr>
              <a:t>Rule</a:t>
            </a:r>
          </a:p>
          <a:p>
            <a:pPr marL="285750" lvl="0" indent="-285750" fontAlgn="t">
              <a:buFont typeface="Arial" panose="020B0604020202020204" pitchFamily="34" charset="0"/>
              <a:buChar char="•"/>
            </a:pPr>
            <a:r>
              <a:rPr lang="en-US" sz="2400" dirty="0">
                <a:latin typeface="Book Antiqua" panose="02040602050305030304" pitchFamily="18" charset="0"/>
              </a:rPr>
              <a:t>Defines person-centered planning </a:t>
            </a:r>
            <a:r>
              <a:rPr lang="en-US" sz="2400" dirty="0" smtClean="0">
                <a:latin typeface="Book Antiqua" panose="02040602050305030304" pitchFamily="18" charset="0"/>
              </a:rPr>
              <a:t>requirements</a:t>
            </a:r>
            <a:endParaRPr lang="en-US" sz="2400" dirty="0">
              <a:latin typeface="Book Antiqua" panose="02040602050305030304" pitchFamily="18" charset="0"/>
            </a:endParaRPr>
          </a:p>
          <a:p>
            <a:pPr marL="285750" lvl="0" indent="-285750" fontAlgn="t">
              <a:buFont typeface="Arial" panose="020B0604020202020204" pitchFamily="34" charset="0"/>
              <a:buChar char="•"/>
            </a:pPr>
            <a:r>
              <a:rPr lang="en-US" sz="2400" dirty="0">
                <a:latin typeface="Book Antiqua" panose="02040602050305030304" pitchFamily="18" charset="0"/>
              </a:rPr>
              <a:t>Provides states with the option to combine multiple target populations into one waiver to facilitate and streamline administration of HCBS </a:t>
            </a:r>
            <a:r>
              <a:rPr lang="en-US" sz="2400" dirty="0" smtClean="0">
                <a:latin typeface="Book Antiqua" panose="02040602050305030304" pitchFamily="18" charset="0"/>
              </a:rPr>
              <a:t>waivers</a:t>
            </a:r>
            <a:endParaRPr lang="en-US" sz="2400" dirty="0">
              <a:latin typeface="Book Antiqua" panose="02040602050305030304" pitchFamily="18" charset="0"/>
            </a:endParaRPr>
          </a:p>
          <a:p>
            <a:pPr marL="285750" lvl="0" indent="-285750" fontAlgn="t">
              <a:buFont typeface="Arial" panose="020B0604020202020204" pitchFamily="34" charset="0"/>
              <a:buChar char="•"/>
            </a:pPr>
            <a:r>
              <a:rPr lang="en-US" sz="2400" dirty="0">
                <a:latin typeface="Book Antiqua" panose="02040602050305030304" pitchFamily="18" charset="0"/>
              </a:rPr>
              <a:t>Clarifies the timing of amendments and public input requirements when states propose modifications to HCBS waiver programs and service </a:t>
            </a:r>
            <a:r>
              <a:rPr lang="en-US" sz="2400" dirty="0" smtClean="0">
                <a:latin typeface="Book Antiqua" panose="02040602050305030304" pitchFamily="18" charset="0"/>
              </a:rPr>
              <a:t>rates</a:t>
            </a:r>
          </a:p>
          <a:p>
            <a:pPr marL="285750" lvl="0" indent="-285750" fontAlgn="t">
              <a:buFont typeface="Arial" panose="020B0604020202020204" pitchFamily="34" charset="0"/>
              <a:buChar char="•"/>
            </a:pPr>
            <a:r>
              <a:rPr lang="en-US" sz="2400" dirty="0" smtClean="0">
                <a:latin typeface="Book Antiqua" panose="02040602050305030304" pitchFamily="18" charset="0"/>
              </a:rPr>
              <a:t>Provides </a:t>
            </a:r>
            <a:r>
              <a:rPr lang="en-US" sz="2400" dirty="0">
                <a:latin typeface="Book Antiqua" panose="02040602050305030304" pitchFamily="18" charset="0"/>
              </a:rPr>
              <a:t>CMS with additional </a:t>
            </a:r>
            <a:r>
              <a:rPr lang="en-US" sz="2400" dirty="0" smtClean="0">
                <a:latin typeface="Book Antiqua" panose="02040602050305030304" pitchFamily="18" charset="0"/>
              </a:rPr>
              <a:t>compliance </a:t>
            </a:r>
            <a:r>
              <a:rPr lang="en-US" sz="2400" dirty="0">
                <a:latin typeface="Book Antiqua" panose="02040602050305030304" pitchFamily="18" charset="0"/>
              </a:rPr>
              <a:t>options for HCBS </a:t>
            </a:r>
            <a:r>
              <a:rPr lang="en-US" sz="2400" dirty="0" smtClean="0">
                <a:latin typeface="Book Antiqua" panose="02040602050305030304" pitchFamily="18" charset="0"/>
              </a:rPr>
              <a:t>programs</a:t>
            </a:r>
            <a:endParaRPr lang="en-US" sz="2400" dirty="0">
              <a:latin typeface="Book Antiqua" panose="02040602050305030304" pitchFamily="18" charset="0"/>
            </a:endParaRPr>
          </a:p>
          <a:p>
            <a:endParaRPr lang="en-US" dirty="0"/>
          </a:p>
        </p:txBody>
      </p:sp>
    </p:spTree>
    <p:extLst>
      <p:ext uri="{BB962C8B-B14F-4D97-AF65-F5344CB8AC3E}">
        <p14:creationId xmlns:p14="http://schemas.microsoft.com/office/powerpoint/2010/main" val="31595379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011" t="75098" r="-928" b="-2074"/>
          <a:stretch/>
        </p:blipFill>
        <p:spPr>
          <a:xfrm>
            <a:off x="-3437" y="0"/>
            <a:ext cx="9233162" cy="9906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981918"/>
            <a:ext cx="1577960" cy="51338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8448" y="5981918"/>
            <a:ext cx="2140752" cy="593084"/>
          </a:xfrm>
          <a:prstGeom prst="rect">
            <a:avLst/>
          </a:prstGeom>
        </p:spPr>
      </p:pic>
      <p:sp>
        <p:nvSpPr>
          <p:cNvPr id="5" name="TextBox 4"/>
          <p:cNvSpPr txBox="1"/>
          <p:nvPr/>
        </p:nvSpPr>
        <p:spPr>
          <a:xfrm>
            <a:off x="1066800" y="1143000"/>
            <a:ext cx="6705600" cy="3077766"/>
          </a:xfrm>
          <a:prstGeom prst="rect">
            <a:avLst/>
          </a:prstGeom>
          <a:noFill/>
        </p:spPr>
        <p:txBody>
          <a:bodyPr wrap="square" rtlCol="0">
            <a:spAutoFit/>
          </a:bodyPr>
          <a:lstStyle/>
          <a:p>
            <a:r>
              <a:rPr lang="en-US" sz="3200" b="1" dirty="0">
                <a:solidFill>
                  <a:schemeClr val="accent1">
                    <a:lumMod val="75000"/>
                  </a:schemeClr>
                </a:solidFill>
                <a:latin typeface="Book Antiqua" panose="02040602050305030304" pitchFamily="18" charset="0"/>
              </a:rPr>
              <a:t>Conflict-Free Case </a:t>
            </a:r>
            <a:r>
              <a:rPr lang="en-US" sz="3200" b="1" dirty="0" smtClean="0">
                <a:solidFill>
                  <a:schemeClr val="accent1">
                    <a:lumMod val="75000"/>
                  </a:schemeClr>
                </a:solidFill>
                <a:latin typeface="Book Antiqua" panose="02040602050305030304" pitchFamily="18" charset="0"/>
              </a:rPr>
              <a:t>management</a:t>
            </a:r>
          </a:p>
          <a:p>
            <a:r>
              <a:rPr lang="en-US" sz="2400" b="1" dirty="0" smtClean="0">
                <a:latin typeface="Book Antiqua" panose="02040602050305030304" pitchFamily="18" charset="0"/>
              </a:rPr>
              <a:t>Conflict </a:t>
            </a:r>
            <a:r>
              <a:rPr lang="en-US" sz="2400" b="1" dirty="0">
                <a:latin typeface="Book Antiqua" panose="02040602050305030304" pitchFamily="18" charset="0"/>
              </a:rPr>
              <a:t>of Interest Definition</a:t>
            </a:r>
            <a:r>
              <a:rPr lang="en-US" sz="2400" dirty="0">
                <a:latin typeface="Book Antiqua" panose="02040602050305030304" pitchFamily="18" charset="0"/>
              </a:rPr>
              <a:t>: </a:t>
            </a:r>
            <a:r>
              <a:rPr lang="en-US" sz="2400" i="1" dirty="0">
                <a:latin typeface="Book Antiqua" panose="02040602050305030304" pitchFamily="18" charset="0"/>
              </a:rPr>
              <a:t>a real or seeming incompatibility between the private interests and the official responsibilities of a person in trust. In other words, a conflict of interest is when a person has competing influences that could affect a decision or action (CMS). </a:t>
            </a:r>
          </a:p>
          <a:p>
            <a:endParaRPr lang="en-US" dirty="0"/>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14411" r="5660"/>
          <a:stretch/>
        </p:blipFill>
        <p:spPr>
          <a:xfrm>
            <a:off x="2895600" y="4267200"/>
            <a:ext cx="3317784" cy="2286000"/>
          </a:xfrm>
          <a:prstGeom prst="rect">
            <a:avLst/>
          </a:prstGeom>
          <a:effectLst>
            <a:softEdge rad="101600"/>
          </a:effectLst>
        </p:spPr>
      </p:pic>
    </p:spTree>
    <p:extLst>
      <p:ext uri="{BB962C8B-B14F-4D97-AF65-F5344CB8AC3E}">
        <p14:creationId xmlns:p14="http://schemas.microsoft.com/office/powerpoint/2010/main" val="34609510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011" t="75098" r="-928" b="-2074"/>
          <a:stretch/>
        </p:blipFill>
        <p:spPr>
          <a:xfrm>
            <a:off x="-3437" y="0"/>
            <a:ext cx="9233162" cy="9906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5981918"/>
            <a:ext cx="1577960" cy="51338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8448" y="5981918"/>
            <a:ext cx="2140752" cy="593084"/>
          </a:xfrm>
          <a:prstGeom prst="rect">
            <a:avLst/>
          </a:prstGeom>
        </p:spPr>
      </p:pic>
      <p:sp>
        <p:nvSpPr>
          <p:cNvPr id="5" name="TextBox 4"/>
          <p:cNvSpPr txBox="1"/>
          <p:nvPr/>
        </p:nvSpPr>
        <p:spPr>
          <a:xfrm>
            <a:off x="762000" y="1066800"/>
            <a:ext cx="7848600" cy="3508653"/>
          </a:xfrm>
          <a:prstGeom prst="rect">
            <a:avLst/>
          </a:prstGeom>
          <a:noFill/>
        </p:spPr>
        <p:txBody>
          <a:bodyPr wrap="square" rtlCol="0">
            <a:spAutoFit/>
          </a:bodyPr>
          <a:lstStyle/>
          <a:p>
            <a:r>
              <a:rPr lang="en-US" sz="3200" b="1" dirty="0">
                <a:solidFill>
                  <a:schemeClr val="accent1">
                    <a:lumMod val="75000"/>
                  </a:schemeClr>
                </a:solidFill>
                <a:latin typeface="Book Antiqua" panose="02040602050305030304" pitchFamily="18" charset="0"/>
              </a:rPr>
              <a:t>Section 1115 </a:t>
            </a:r>
            <a:r>
              <a:rPr lang="en-US" sz="3200" b="1" dirty="0" smtClean="0">
                <a:solidFill>
                  <a:schemeClr val="accent1">
                    <a:lumMod val="75000"/>
                  </a:schemeClr>
                </a:solidFill>
                <a:latin typeface="Book Antiqua" panose="02040602050305030304" pitchFamily="18" charset="0"/>
              </a:rPr>
              <a:t>Waivers</a:t>
            </a:r>
          </a:p>
          <a:p>
            <a:pPr marL="342900" lvl="0" indent="-342900">
              <a:buFont typeface="Arial" panose="020B0604020202020204" pitchFamily="34" charset="0"/>
              <a:buChar char="•"/>
            </a:pPr>
            <a:r>
              <a:rPr lang="en-US" sz="2400" dirty="0">
                <a:latin typeface="Book Antiqua" panose="02040602050305030304" pitchFamily="18" charset="0"/>
              </a:rPr>
              <a:t>Allow broad changes to Medicaid policy, that can apply to large geographic regions and populations</a:t>
            </a:r>
          </a:p>
          <a:p>
            <a:pPr marL="342900" lvl="0" indent="-342900">
              <a:buFont typeface="Arial" panose="020B0604020202020204" pitchFamily="34" charset="0"/>
              <a:buChar char="•"/>
            </a:pPr>
            <a:r>
              <a:rPr lang="en-US" sz="2400" dirty="0">
                <a:latin typeface="Book Antiqua" panose="02040602050305030304" pitchFamily="18" charset="0"/>
              </a:rPr>
              <a:t>No longer a goal to expand coverage (2017)</a:t>
            </a:r>
          </a:p>
          <a:p>
            <a:pPr marL="342900" lvl="0" indent="-342900">
              <a:buFont typeface="Arial" panose="020B0604020202020204" pitchFamily="34" charset="0"/>
              <a:buChar char="•"/>
            </a:pPr>
            <a:r>
              <a:rPr lang="en-US" sz="2400" dirty="0">
                <a:latin typeface="Book Antiqua" panose="02040602050305030304" pitchFamily="18" charset="0"/>
              </a:rPr>
              <a:t>Allows waiver proposals to condition Medicaid on meeting a work requirement (2018)</a:t>
            </a:r>
          </a:p>
          <a:p>
            <a:pPr marL="342900" lvl="0" indent="-342900">
              <a:buFont typeface="Arial" panose="020B0604020202020204" pitchFamily="34" charset="0"/>
              <a:buChar char="•"/>
            </a:pPr>
            <a:r>
              <a:rPr lang="en-US" sz="2400" dirty="0">
                <a:latin typeface="Book Antiqua" panose="02040602050305030304" pitchFamily="18" charset="0"/>
              </a:rPr>
              <a:t>Used to address opioid epidemic as well as broader behavioral health initiatives</a:t>
            </a:r>
          </a:p>
          <a:p>
            <a:pPr marL="285750" indent="-285750">
              <a:buFont typeface="Arial" panose="020B0604020202020204" pitchFamily="34" charset="0"/>
              <a:buChar char="•"/>
            </a:pPr>
            <a:endParaRPr lang="en-US" dirty="0"/>
          </a:p>
        </p:txBody>
      </p:sp>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6321" r="8621"/>
          <a:stretch/>
        </p:blipFill>
        <p:spPr>
          <a:xfrm>
            <a:off x="3162300" y="4343400"/>
            <a:ext cx="2819400" cy="2209800"/>
          </a:xfrm>
          <a:prstGeom prst="rect">
            <a:avLst/>
          </a:prstGeom>
          <a:effectLst>
            <a:softEdge rad="114300"/>
          </a:effectLst>
        </p:spPr>
      </p:pic>
    </p:spTree>
    <p:extLst>
      <p:ext uri="{BB962C8B-B14F-4D97-AF65-F5344CB8AC3E}">
        <p14:creationId xmlns:p14="http://schemas.microsoft.com/office/powerpoint/2010/main" val="3533487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7136" r="35730"/>
          <a:stretch/>
        </p:blipFill>
        <p:spPr>
          <a:xfrm>
            <a:off x="-28575" y="0"/>
            <a:ext cx="2428875"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9240" y="5981918"/>
            <a:ext cx="1577960" cy="51338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8448" y="5981918"/>
            <a:ext cx="2140752" cy="593084"/>
          </a:xfrm>
          <a:prstGeom prst="rect">
            <a:avLst/>
          </a:prstGeom>
        </p:spPr>
      </p:pic>
      <p:sp>
        <p:nvSpPr>
          <p:cNvPr id="5" name="TextBox 4"/>
          <p:cNvSpPr txBox="1"/>
          <p:nvPr/>
        </p:nvSpPr>
        <p:spPr>
          <a:xfrm>
            <a:off x="2689240" y="228600"/>
            <a:ext cx="6149960" cy="4308872"/>
          </a:xfrm>
          <a:prstGeom prst="rect">
            <a:avLst/>
          </a:prstGeom>
          <a:noFill/>
        </p:spPr>
        <p:txBody>
          <a:bodyPr wrap="square" rtlCol="0">
            <a:spAutoFit/>
          </a:bodyPr>
          <a:lstStyle/>
          <a:p>
            <a:r>
              <a:rPr lang="en-US" sz="3200" b="1" dirty="0">
                <a:solidFill>
                  <a:schemeClr val="accent1">
                    <a:lumMod val="75000"/>
                  </a:schemeClr>
                </a:solidFill>
                <a:latin typeface="Book Antiqua" panose="02040602050305030304" pitchFamily="18" charset="0"/>
              </a:rPr>
              <a:t>Section 1332 State </a:t>
            </a:r>
            <a:r>
              <a:rPr lang="en-US" sz="3200" b="1" dirty="0" smtClean="0">
                <a:solidFill>
                  <a:schemeClr val="accent1">
                    <a:lumMod val="75000"/>
                  </a:schemeClr>
                </a:solidFill>
                <a:latin typeface="Book Antiqua" panose="02040602050305030304" pitchFamily="18" charset="0"/>
              </a:rPr>
              <a:t/>
            </a:r>
            <a:br>
              <a:rPr lang="en-US" sz="3200" b="1" dirty="0" smtClean="0">
                <a:solidFill>
                  <a:schemeClr val="accent1">
                    <a:lumMod val="75000"/>
                  </a:schemeClr>
                </a:solidFill>
                <a:latin typeface="Book Antiqua" panose="02040602050305030304" pitchFamily="18" charset="0"/>
              </a:rPr>
            </a:br>
            <a:r>
              <a:rPr lang="en-US" sz="3200" b="1" dirty="0" smtClean="0">
                <a:solidFill>
                  <a:schemeClr val="accent1">
                    <a:lumMod val="75000"/>
                  </a:schemeClr>
                </a:solidFill>
                <a:latin typeface="Book Antiqua" panose="02040602050305030304" pitchFamily="18" charset="0"/>
              </a:rPr>
              <a:t>Innovation Waiver</a:t>
            </a:r>
          </a:p>
          <a:p>
            <a:pPr marL="285750" indent="-285750">
              <a:buFont typeface="Arial" panose="020B0604020202020204" pitchFamily="34" charset="0"/>
              <a:buChar char="•"/>
            </a:pPr>
            <a:r>
              <a:rPr lang="en-US" sz="2400" dirty="0">
                <a:latin typeface="Book Antiqua" panose="02040602050305030304" pitchFamily="18" charset="0"/>
              </a:rPr>
              <a:t>Now known as “State Relief and Empowerment Waiver”</a:t>
            </a:r>
          </a:p>
          <a:p>
            <a:pPr marL="285750" indent="-285750">
              <a:buFont typeface="Arial" panose="020B0604020202020204" pitchFamily="34" charset="0"/>
              <a:buChar char="•"/>
            </a:pPr>
            <a:r>
              <a:rPr lang="en-US" sz="2400" dirty="0">
                <a:latin typeface="Book Antiqua" panose="02040602050305030304" pitchFamily="18" charset="0"/>
              </a:rPr>
              <a:t>New rules prioritize private coverage over public coverage</a:t>
            </a:r>
          </a:p>
          <a:p>
            <a:pPr marL="285750" indent="-285750">
              <a:buFont typeface="Arial" panose="020B0604020202020204" pitchFamily="34" charset="0"/>
              <a:buChar char="•"/>
            </a:pPr>
            <a:r>
              <a:rPr lang="en-US" sz="2400" dirty="0">
                <a:latin typeface="Book Antiqua" panose="02040602050305030304" pitchFamily="18" charset="0"/>
              </a:rPr>
              <a:t>“Coverage” is re-defined to include plans that do not comply with ACA rules, including short-term, limited duration plans and association health plans </a:t>
            </a:r>
          </a:p>
          <a:p>
            <a:endParaRPr lang="en-US"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7200" y="4359967"/>
            <a:ext cx="2431248" cy="1621951"/>
          </a:xfrm>
          <a:prstGeom prst="rect">
            <a:avLst/>
          </a:prstGeom>
          <a:effectLst>
            <a:softEdge rad="101600"/>
          </a:effectLst>
        </p:spPr>
      </p:pic>
    </p:spTree>
    <p:extLst>
      <p:ext uri="{BB962C8B-B14F-4D97-AF65-F5344CB8AC3E}">
        <p14:creationId xmlns:p14="http://schemas.microsoft.com/office/powerpoint/2010/main" val="2850526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7136" r="35730"/>
          <a:stretch/>
        </p:blipFill>
        <p:spPr>
          <a:xfrm>
            <a:off x="-28575" y="0"/>
            <a:ext cx="2428875"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9240" y="5981918"/>
            <a:ext cx="1577960" cy="51338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8448" y="5981918"/>
            <a:ext cx="2140752" cy="593084"/>
          </a:xfrm>
          <a:prstGeom prst="rect">
            <a:avLst/>
          </a:prstGeom>
        </p:spPr>
      </p:pic>
      <p:sp>
        <p:nvSpPr>
          <p:cNvPr id="5" name="TextBox 4"/>
          <p:cNvSpPr txBox="1"/>
          <p:nvPr/>
        </p:nvSpPr>
        <p:spPr>
          <a:xfrm>
            <a:off x="2841640" y="152400"/>
            <a:ext cx="5464160" cy="4308872"/>
          </a:xfrm>
          <a:prstGeom prst="rect">
            <a:avLst/>
          </a:prstGeom>
          <a:noFill/>
        </p:spPr>
        <p:txBody>
          <a:bodyPr wrap="square" rtlCol="0">
            <a:spAutoFit/>
          </a:bodyPr>
          <a:lstStyle/>
          <a:p>
            <a:r>
              <a:rPr lang="en-US" sz="3200" b="1" dirty="0">
                <a:solidFill>
                  <a:schemeClr val="accent1">
                    <a:lumMod val="75000"/>
                  </a:schemeClr>
                </a:solidFill>
                <a:latin typeface="Book Antiqua" panose="02040602050305030304" pitchFamily="18" charset="0"/>
              </a:rPr>
              <a:t>Other State and Federal </a:t>
            </a:r>
            <a:r>
              <a:rPr lang="en-US" sz="3200" b="1" dirty="0" smtClean="0">
                <a:solidFill>
                  <a:schemeClr val="accent1">
                    <a:lumMod val="75000"/>
                  </a:schemeClr>
                </a:solidFill>
                <a:latin typeface="Book Antiqua" panose="02040602050305030304" pitchFamily="18" charset="0"/>
              </a:rPr>
              <a:t>Programs</a:t>
            </a:r>
          </a:p>
          <a:p>
            <a:pPr marL="285750" indent="-285750">
              <a:buFont typeface="Arial" panose="020B0604020202020204" pitchFamily="34" charset="0"/>
              <a:buChar char="•"/>
            </a:pPr>
            <a:r>
              <a:rPr lang="en-US" sz="2400" dirty="0">
                <a:latin typeface="Book Antiqua" panose="02040602050305030304" pitchFamily="18" charset="0"/>
              </a:rPr>
              <a:t>Other disability waiver programs (I/DD, physical disabilities, private duty nursing)</a:t>
            </a:r>
          </a:p>
          <a:p>
            <a:pPr marL="285750" indent="-285750">
              <a:buFont typeface="Arial" panose="020B0604020202020204" pitchFamily="34" charset="0"/>
              <a:buChar char="•"/>
            </a:pPr>
            <a:r>
              <a:rPr lang="en-US" sz="2400" dirty="0">
                <a:latin typeface="Book Antiqua" panose="02040602050305030304" pitchFamily="18" charset="0"/>
              </a:rPr>
              <a:t>Special Health Care Needs (Title V)</a:t>
            </a:r>
          </a:p>
          <a:p>
            <a:pPr marL="285750" indent="-285750">
              <a:buFont typeface="Arial" panose="020B0604020202020204" pitchFamily="34" charset="0"/>
              <a:buChar char="•"/>
            </a:pPr>
            <a:r>
              <a:rPr lang="en-US" sz="2400" dirty="0">
                <a:latin typeface="Book Antiqua" panose="02040602050305030304" pitchFamily="18" charset="0"/>
              </a:rPr>
              <a:t>Vocational Rehabilitation</a:t>
            </a:r>
          </a:p>
          <a:p>
            <a:pPr marL="285750" indent="-285750">
              <a:buFont typeface="Arial" panose="020B0604020202020204" pitchFamily="34" charset="0"/>
              <a:buChar char="•"/>
            </a:pPr>
            <a:r>
              <a:rPr lang="en-US" sz="2400" dirty="0">
                <a:latin typeface="Book Antiqua" panose="02040602050305030304" pitchFamily="18" charset="0"/>
              </a:rPr>
              <a:t>Behavioral Health</a:t>
            </a:r>
          </a:p>
          <a:p>
            <a:pPr marL="285750" indent="-285750">
              <a:buFont typeface="Arial" panose="020B0604020202020204" pitchFamily="34" charset="0"/>
              <a:buChar char="•"/>
            </a:pPr>
            <a:r>
              <a:rPr lang="en-US" sz="2400" dirty="0">
                <a:latin typeface="Book Antiqua" panose="02040602050305030304" pitchFamily="18" charset="0"/>
              </a:rPr>
              <a:t>Medicaid administrative case management/State Plan services</a:t>
            </a:r>
          </a:p>
          <a:p>
            <a:endParaRPr lang="en-US" dirty="0"/>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2565" r="7691"/>
          <a:stretch/>
        </p:blipFill>
        <p:spPr>
          <a:xfrm>
            <a:off x="4274352" y="4157124"/>
            <a:ext cx="2507448" cy="1862676"/>
          </a:xfrm>
          <a:prstGeom prst="rect">
            <a:avLst/>
          </a:prstGeom>
          <a:effectLst>
            <a:softEdge rad="101600"/>
          </a:effectLst>
        </p:spPr>
      </p:pic>
    </p:spTree>
    <p:extLst>
      <p:ext uri="{BB962C8B-B14F-4D97-AF65-F5344CB8AC3E}">
        <p14:creationId xmlns:p14="http://schemas.microsoft.com/office/powerpoint/2010/main" val="33913311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7136" r="35730"/>
          <a:stretch/>
        </p:blipFill>
        <p:spPr>
          <a:xfrm>
            <a:off x="-28575" y="0"/>
            <a:ext cx="2428875"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9240" y="5981918"/>
            <a:ext cx="1577960" cy="51338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8448" y="5981918"/>
            <a:ext cx="2140752" cy="593084"/>
          </a:xfrm>
          <a:prstGeom prst="rect">
            <a:avLst/>
          </a:prstGeom>
        </p:spPr>
      </p:pic>
      <p:sp>
        <p:nvSpPr>
          <p:cNvPr id="5" name="TextBox 4"/>
          <p:cNvSpPr txBox="1"/>
          <p:nvPr/>
        </p:nvSpPr>
        <p:spPr>
          <a:xfrm>
            <a:off x="2743200" y="228600"/>
            <a:ext cx="5638800" cy="3447098"/>
          </a:xfrm>
          <a:prstGeom prst="rect">
            <a:avLst/>
          </a:prstGeom>
          <a:noFill/>
        </p:spPr>
        <p:txBody>
          <a:bodyPr wrap="square" rtlCol="0">
            <a:spAutoFit/>
          </a:bodyPr>
          <a:lstStyle/>
          <a:p>
            <a:r>
              <a:rPr lang="en-US" sz="3200" b="1" dirty="0">
                <a:solidFill>
                  <a:schemeClr val="accent1">
                    <a:lumMod val="75000"/>
                  </a:schemeClr>
                </a:solidFill>
                <a:latin typeface="Book Antiqua" panose="02040602050305030304" pitchFamily="18" charset="0"/>
              </a:rPr>
              <a:t>Federal </a:t>
            </a:r>
            <a:r>
              <a:rPr lang="en-US" sz="3200" b="1" dirty="0" smtClean="0">
                <a:solidFill>
                  <a:schemeClr val="accent1">
                    <a:lumMod val="75000"/>
                  </a:schemeClr>
                </a:solidFill>
                <a:latin typeface="Book Antiqua" panose="02040602050305030304" pitchFamily="18" charset="0"/>
              </a:rPr>
              <a:t>Grants</a:t>
            </a:r>
          </a:p>
          <a:p>
            <a:pPr marL="285750" indent="-285750">
              <a:buFont typeface="Arial" panose="020B0604020202020204" pitchFamily="34" charset="0"/>
              <a:buChar char="•"/>
            </a:pPr>
            <a:r>
              <a:rPr lang="en-US" sz="2400" dirty="0">
                <a:latin typeface="Book Antiqua" panose="02040602050305030304" pitchFamily="18" charset="0"/>
              </a:rPr>
              <a:t>Money Follows the Person Demonstration Grants</a:t>
            </a:r>
          </a:p>
          <a:p>
            <a:pPr marL="285750" indent="-285750">
              <a:buFont typeface="Arial" panose="020B0604020202020204" pitchFamily="34" charset="0"/>
              <a:buChar char="•"/>
            </a:pPr>
            <a:r>
              <a:rPr lang="en-US" sz="2400" dirty="0">
                <a:latin typeface="Book Antiqua" panose="02040602050305030304" pitchFamily="18" charset="0"/>
              </a:rPr>
              <a:t>Administration for Community Living (ACL) TBI State Partnership Program grants</a:t>
            </a:r>
          </a:p>
          <a:p>
            <a:pPr marL="285750" indent="-285750">
              <a:buFont typeface="Arial" panose="020B0604020202020204" pitchFamily="34" charset="0"/>
              <a:buChar char="•"/>
            </a:pPr>
            <a:r>
              <a:rPr lang="en-US" sz="2400" dirty="0">
                <a:latin typeface="Book Antiqua" panose="02040602050305030304" pitchFamily="18" charset="0"/>
              </a:rPr>
              <a:t>Other ACL opportunities (e.g., respite coalition grants, older Americans act)</a:t>
            </a:r>
          </a:p>
          <a:p>
            <a:endParaRPr lang="en-US"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44581" y="3760021"/>
            <a:ext cx="3161069" cy="2107379"/>
          </a:xfrm>
          <a:prstGeom prst="rect">
            <a:avLst/>
          </a:prstGeom>
          <a:effectLst>
            <a:softEdge rad="114300"/>
          </a:effectLst>
        </p:spPr>
      </p:pic>
    </p:spTree>
    <p:extLst>
      <p:ext uri="{BB962C8B-B14F-4D97-AF65-F5344CB8AC3E}">
        <p14:creationId xmlns:p14="http://schemas.microsoft.com/office/powerpoint/2010/main" val="17759509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7136" r="35730"/>
          <a:stretch/>
        </p:blipFill>
        <p:spPr>
          <a:xfrm>
            <a:off x="-28575" y="0"/>
            <a:ext cx="2428875"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9240" y="5981918"/>
            <a:ext cx="1577960" cy="51338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8448" y="5981918"/>
            <a:ext cx="2140752" cy="593084"/>
          </a:xfrm>
          <a:prstGeom prst="rect">
            <a:avLst/>
          </a:prstGeom>
        </p:spPr>
      </p:pic>
      <p:sp>
        <p:nvSpPr>
          <p:cNvPr id="5" name="TextBox 4"/>
          <p:cNvSpPr txBox="1"/>
          <p:nvPr/>
        </p:nvSpPr>
        <p:spPr>
          <a:xfrm>
            <a:off x="2689240" y="228600"/>
            <a:ext cx="6302360" cy="3877985"/>
          </a:xfrm>
          <a:prstGeom prst="rect">
            <a:avLst/>
          </a:prstGeom>
          <a:noFill/>
        </p:spPr>
        <p:txBody>
          <a:bodyPr wrap="square" rtlCol="0">
            <a:spAutoFit/>
          </a:bodyPr>
          <a:lstStyle/>
          <a:p>
            <a:r>
              <a:rPr lang="en-US" sz="3200" b="1" dirty="0">
                <a:solidFill>
                  <a:schemeClr val="accent1">
                    <a:lumMod val="75000"/>
                  </a:schemeClr>
                </a:solidFill>
                <a:latin typeface="Book Antiqua" panose="02040602050305030304" pitchFamily="18" charset="0"/>
              </a:rPr>
              <a:t>NASHIA and </a:t>
            </a:r>
            <a:r>
              <a:rPr lang="en-US" sz="3200" b="1" dirty="0" smtClean="0">
                <a:solidFill>
                  <a:schemeClr val="accent1">
                    <a:lumMod val="75000"/>
                  </a:schemeClr>
                </a:solidFill>
                <a:latin typeface="Book Antiqua" panose="02040602050305030304" pitchFamily="18" charset="0"/>
              </a:rPr>
              <a:t>Resources</a:t>
            </a:r>
          </a:p>
          <a:p>
            <a:pPr marL="285750" indent="-285750">
              <a:buFont typeface="Arial" panose="020B0604020202020204" pitchFamily="34" charset="0"/>
              <a:buChar char="•"/>
            </a:pPr>
            <a:r>
              <a:rPr lang="en-US" sz="2400" b="1" dirty="0">
                <a:latin typeface="Book Antiqua" panose="02040602050305030304" pitchFamily="18" charset="0"/>
              </a:rPr>
              <a:t>TBI </a:t>
            </a:r>
            <a:r>
              <a:rPr lang="en-US" sz="2400" b="1" dirty="0" smtClean="0">
                <a:latin typeface="Book Antiqua" panose="02040602050305030304" pitchFamily="18" charset="0"/>
              </a:rPr>
              <a:t>TARC: </a:t>
            </a:r>
            <a:r>
              <a:rPr lang="en-US" sz="2400" dirty="0" smtClean="0">
                <a:latin typeface="Book Antiqua" panose="02040602050305030304" pitchFamily="18" charset="0"/>
              </a:rPr>
              <a:t>https</a:t>
            </a:r>
            <a:r>
              <a:rPr lang="en-US" sz="2400" dirty="0">
                <a:latin typeface="Book Antiqua" panose="02040602050305030304" pitchFamily="18" charset="0"/>
              </a:rPr>
              <a:t>://www.hsri.org/project/traumatic-brain-injury-technical-assistance-and-resource-center</a:t>
            </a:r>
          </a:p>
          <a:p>
            <a:pPr marL="285750" indent="-285750">
              <a:buFont typeface="Arial" panose="020B0604020202020204" pitchFamily="34" charset="0"/>
              <a:buChar char="•"/>
            </a:pPr>
            <a:r>
              <a:rPr lang="en-US" sz="2400" b="1" dirty="0">
                <a:latin typeface="Book Antiqua" panose="02040602050305030304" pitchFamily="18" charset="0"/>
              </a:rPr>
              <a:t>NCAPPS</a:t>
            </a:r>
            <a:r>
              <a:rPr lang="en-US" sz="2400" dirty="0">
                <a:latin typeface="Book Antiqua" panose="02040602050305030304" pitchFamily="18" charset="0"/>
              </a:rPr>
              <a:t>: https://ncapps.acl.gov/home.html</a:t>
            </a:r>
          </a:p>
          <a:p>
            <a:pPr marL="285750" indent="-285750">
              <a:buFont typeface="Arial" panose="020B0604020202020204" pitchFamily="34" charset="0"/>
              <a:buChar char="•"/>
            </a:pPr>
            <a:r>
              <a:rPr lang="en-US" sz="2400" b="1" dirty="0">
                <a:latin typeface="Book Antiqua" panose="02040602050305030304" pitchFamily="18" charset="0"/>
              </a:rPr>
              <a:t>National Disability</a:t>
            </a:r>
            <a:r>
              <a:rPr lang="en-US" sz="2400" dirty="0">
                <a:latin typeface="Book Antiqua" panose="02040602050305030304" pitchFamily="18" charset="0"/>
              </a:rPr>
              <a:t> </a:t>
            </a:r>
            <a:r>
              <a:rPr lang="en-US" sz="2400" b="1" dirty="0">
                <a:latin typeface="Book Antiqua" panose="02040602050305030304" pitchFamily="18" charset="0"/>
              </a:rPr>
              <a:t>Employment TAC</a:t>
            </a:r>
            <a:r>
              <a:rPr lang="en-US" sz="2400" dirty="0">
                <a:latin typeface="Book Antiqua" panose="02040602050305030304" pitchFamily="18" charset="0"/>
              </a:rPr>
              <a:t> </a:t>
            </a:r>
          </a:p>
          <a:p>
            <a:pPr marL="285750" indent="-285750">
              <a:buFont typeface="Arial" panose="020B0604020202020204" pitchFamily="34" charset="0"/>
              <a:buChar char="•"/>
            </a:pPr>
            <a:r>
              <a:rPr lang="en-US" sz="2400" b="1" dirty="0">
                <a:latin typeface="Book Antiqua" panose="02040602050305030304" pitchFamily="18" charset="0"/>
              </a:rPr>
              <a:t>NASHIA</a:t>
            </a:r>
            <a:r>
              <a:rPr lang="en-US" sz="2400" dirty="0">
                <a:latin typeface="Book Antiqua" panose="02040602050305030304" pitchFamily="18" charset="0"/>
              </a:rPr>
              <a:t>: www.nashia.org</a:t>
            </a:r>
          </a:p>
          <a:p>
            <a:endParaRPr lang="en-US" dirty="0"/>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9091" t="6629" r="2273"/>
          <a:stretch/>
        </p:blipFill>
        <p:spPr>
          <a:xfrm>
            <a:off x="4114800" y="3847883"/>
            <a:ext cx="2971800" cy="2095717"/>
          </a:xfrm>
          <a:prstGeom prst="rect">
            <a:avLst/>
          </a:prstGeom>
          <a:effectLst>
            <a:softEdge rad="114300"/>
          </a:effectLst>
        </p:spPr>
      </p:pic>
    </p:spTree>
    <p:extLst>
      <p:ext uri="{BB962C8B-B14F-4D97-AF65-F5344CB8AC3E}">
        <p14:creationId xmlns:p14="http://schemas.microsoft.com/office/powerpoint/2010/main" val="3972237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981918"/>
            <a:ext cx="1577960" cy="51338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8448" y="5981918"/>
            <a:ext cx="2140752" cy="593084"/>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833" t="2154" r="-833" b="85997"/>
          <a:stretch/>
        </p:blipFill>
        <p:spPr>
          <a:xfrm>
            <a:off x="0" y="-76200"/>
            <a:ext cx="9220200" cy="845185"/>
          </a:xfrm>
          <a:prstGeom prst="rect">
            <a:avLst/>
          </a:prstGeom>
        </p:spPr>
      </p:pic>
      <p:sp>
        <p:nvSpPr>
          <p:cNvPr id="6" name="Text Placeholder 2"/>
          <p:cNvSpPr txBox="1">
            <a:spLocks/>
          </p:cNvSpPr>
          <p:nvPr/>
        </p:nvSpPr>
        <p:spPr>
          <a:xfrm>
            <a:off x="457200" y="874931"/>
            <a:ext cx="5791200" cy="4992469"/>
          </a:xfrm>
          <a:prstGeom prst="rect">
            <a:avLst/>
          </a:prstGeom>
        </p:spPr>
        <p:txBody>
          <a:bodyPr vert="horz" lIns="91440" tIns="45720" rIns="91440" bIns="45720" rtlCol="0" anchor="t">
            <a:normAutofit lnSpcReduction="10000"/>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sz="3200" b="1" dirty="0">
                <a:solidFill>
                  <a:schemeClr val="accent1">
                    <a:lumMod val="75000"/>
                  </a:schemeClr>
                </a:solidFill>
                <a:latin typeface="Book Antiqua" panose="02040602050305030304" pitchFamily="18" charset="0"/>
              </a:rPr>
              <a:t>TBI Affects</a:t>
            </a:r>
          </a:p>
          <a:p>
            <a:pPr marL="342900" indent="-342900">
              <a:buFont typeface="Arial" panose="020B0604020202020204" pitchFamily="34" charset="0"/>
              <a:buChar char="•"/>
            </a:pPr>
            <a:r>
              <a:rPr lang="en-US" sz="2400" dirty="0" smtClean="0">
                <a:solidFill>
                  <a:schemeClr val="tx1"/>
                </a:solidFill>
                <a:latin typeface="Book Antiqua" panose="02040602050305030304" pitchFamily="18" charset="0"/>
              </a:rPr>
              <a:t>Short- </a:t>
            </a:r>
            <a:r>
              <a:rPr lang="en-US" sz="2400" dirty="0">
                <a:solidFill>
                  <a:schemeClr val="tx1"/>
                </a:solidFill>
                <a:latin typeface="Book Antiqua" panose="02040602050305030304" pitchFamily="18" charset="0"/>
              </a:rPr>
              <a:t>or long-term problems that </a:t>
            </a:r>
            <a:r>
              <a:rPr lang="en-US" sz="2400" dirty="0" smtClean="0">
                <a:solidFill>
                  <a:schemeClr val="tx1"/>
                </a:solidFill>
                <a:latin typeface="Book Antiqua" panose="02040602050305030304" pitchFamily="18" charset="0"/>
              </a:rPr>
              <a:t/>
            </a:r>
            <a:br>
              <a:rPr lang="en-US" sz="2400" dirty="0" smtClean="0">
                <a:solidFill>
                  <a:schemeClr val="tx1"/>
                </a:solidFill>
                <a:latin typeface="Book Antiqua" panose="02040602050305030304" pitchFamily="18" charset="0"/>
              </a:rPr>
            </a:br>
            <a:r>
              <a:rPr lang="en-US" sz="2400" dirty="0" smtClean="0">
                <a:solidFill>
                  <a:schemeClr val="tx1"/>
                </a:solidFill>
                <a:latin typeface="Book Antiqua" panose="02040602050305030304" pitchFamily="18" charset="0"/>
              </a:rPr>
              <a:t>may </a:t>
            </a:r>
            <a:r>
              <a:rPr lang="en-US" sz="2400" dirty="0">
                <a:solidFill>
                  <a:schemeClr val="tx1"/>
                </a:solidFill>
                <a:latin typeface="Book Antiqua" panose="02040602050305030304" pitchFamily="18" charset="0"/>
              </a:rPr>
              <a:t>affect the ability to work, </a:t>
            </a:r>
            <a:r>
              <a:rPr lang="en-US" sz="2400" dirty="0" smtClean="0">
                <a:solidFill>
                  <a:schemeClr val="tx1"/>
                </a:solidFill>
                <a:latin typeface="Book Antiqua" panose="02040602050305030304" pitchFamily="18" charset="0"/>
              </a:rPr>
              <a:t/>
            </a:r>
            <a:br>
              <a:rPr lang="en-US" sz="2400" dirty="0" smtClean="0">
                <a:solidFill>
                  <a:schemeClr val="tx1"/>
                </a:solidFill>
                <a:latin typeface="Book Antiqua" panose="02040602050305030304" pitchFamily="18" charset="0"/>
              </a:rPr>
            </a:br>
            <a:r>
              <a:rPr lang="en-US" sz="2400" dirty="0" smtClean="0">
                <a:solidFill>
                  <a:schemeClr val="tx1"/>
                </a:solidFill>
                <a:latin typeface="Book Antiqua" panose="02040602050305030304" pitchFamily="18" charset="0"/>
              </a:rPr>
              <a:t>attend school</a:t>
            </a:r>
            <a:r>
              <a:rPr lang="en-US" sz="2400" dirty="0">
                <a:solidFill>
                  <a:schemeClr val="tx1"/>
                </a:solidFill>
                <a:latin typeface="Book Antiqua" panose="02040602050305030304" pitchFamily="18" charset="0"/>
              </a:rPr>
              <a:t>, </a:t>
            </a:r>
            <a:r>
              <a:rPr lang="en-US" sz="2400" dirty="0" smtClean="0">
                <a:solidFill>
                  <a:schemeClr val="tx1"/>
                </a:solidFill>
                <a:latin typeface="Book Antiqua" panose="02040602050305030304" pitchFamily="18" charset="0"/>
              </a:rPr>
              <a:t>navigate home </a:t>
            </a:r>
            <a:r>
              <a:rPr lang="en-US" sz="2400" dirty="0">
                <a:solidFill>
                  <a:schemeClr val="tx1"/>
                </a:solidFill>
                <a:latin typeface="Book Antiqua" panose="02040602050305030304" pitchFamily="18" charset="0"/>
              </a:rPr>
              <a:t>and community, </a:t>
            </a:r>
            <a:r>
              <a:rPr lang="en-US" sz="2400" dirty="0" smtClean="0">
                <a:solidFill>
                  <a:schemeClr val="tx1"/>
                </a:solidFill>
                <a:latin typeface="Book Antiqua" panose="02040602050305030304" pitchFamily="18" charset="0"/>
              </a:rPr>
              <a:t>maintain relationships </a:t>
            </a:r>
            <a:r>
              <a:rPr lang="en-US" sz="2400" dirty="0">
                <a:solidFill>
                  <a:schemeClr val="tx1"/>
                </a:solidFill>
                <a:latin typeface="Book Antiqua" panose="02040602050305030304" pitchFamily="18" charset="0"/>
              </a:rPr>
              <a:t>with others, activities </a:t>
            </a:r>
            <a:r>
              <a:rPr lang="en-US" sz="2400" dirty="0" smtClean="0">
                <a:solidFill>
                  <a:schemeClr val="tx1"/>
                </a:solidFill>
                <a:latin typeface="Book Antiqua" panose="02040602050305030304" pitchFamily="18" charset="0"/>
              </a:rPr>
              <a:t>of </a:t>
            </a:r>
            <a:r>
              <a:rPr lang="en-US" sz="2400" dirty="0">
                <a:solidFill>
                  <a:schemeClr val="tx1"/>
                </a:solidFill>
                <a:latin typeface="Book Antiqua" panose="02040602050305030304" pitchFamily="18" charset="0"/>
              </a:rPr>
              <a:t>daily </a:t>
            </a:r>
            <a:r>
              <a:rPr lang="en-US" sz="2400" dirty="0" smtClean="0">
                <a:solidFill>
                  <a:schemeClr val="tx1"/>
                </a:solidFill>
                <a:latin typeface="Book Antiqua" panose="02040602050305030304" pitchFamily="18" charset="0"/>
              </a:rPr>
              <a:t/>
            </a:r>
            <a:br>
              <a:rPr lang="en-US" sz="2400" dirty="0" smtClean="0">
                <a:solidFill>
                  <a:schemeClr val="tx1"/>
                </a:solidFill>
                <a:latin typeface="Book Antiqua" panose="02040602050305030304" pitchFamily="18" charset="0"/>
              </a:rPr>
            </a:br>
            <a:r>
              <a:rPr lang="en-US" sz="2400" dirty="0" smtClean="0">
                <a:solidFill>
                  <a:schemeClr val="tx1"/>
                </a:solidFill>
                <a:latin typeface="Book Antiqua" panose="02040602050305030304" pitchFamily="18" charset="0"/>
              </a:rPr>
              <a:t>living (ADLs)</a:t>
            </a:r>
            <a:endParaRPr lang="en-US" sz="2400" dirty="0">
              <a:solidFill>
                <a:schemeClr val="tx1"/>
              </a:solidFill>
              <a:latin typeface="Book Antiqua" panose="02040602050305030304" pitchFamily="18" charset="0"/>
            </a:endParaRPr>
          </a:p>
          <a:p>
            <a:pPr marL="342900" indent="-342900">
              <a:buFont typeface="Arial" panose="020B0604020202020204" pitchFamily="34" charset="0"/>
              <a:buChar char="•"/>
            </a:pPr>
            <a:r>
              <a:rPr lang="en-US" sz="2400" dirty="0">
                <a:solidFill>
                  <a:schemeClr val="tx1"/>
                </a:solidFill>
                <a:latin typeface="Book Antiqua" panose="02040602050305030304" pitchFamily="18" charset="0"/>
              </a:rPr>
              <a:t>High risk groups:</a:t>
            </a:r>
          </a:p>
          <a:p>
            <a:pPr marL="800100" lvl="1" indent="-342900">
              <a:buFont typeface="Book Antiqua" panose="02040602050305030304" pitchFamily="18" charset="0"/>
              <a:buChar char="−"/>
            </a:pPr>
            <a:r>
              <a:rPr lang="en-US" sz="2400" dirty="0" smtClean="0">
                <a:solidFill>
                  <a:schemeClr val="tx1"/>
                </a:solidFill>
                <a:latin typeface="Book Antiqua" panose="02040602050305030304" pitchFamily="18" charset="0"/>
              </a:rPr>
              <a:t>Older </a:t>
            </a:r>
            <a:r>
              <a:rPr lang="en-US" sz="2400" dirty="0">
                <a:solidFill>
                  <a:schemeClr val="tx1"/>
                </a:solidFill>
                <a:latin typeface="Book Antiqua" panose="02040602050305030304" pitchFamily="18" charset="0"/>
              </a:rPr>
              <a:t>adults and young </a:t>
            </a:r>
            <a:r>
              <a:rPr lang="en-US" sz="2400" dirty="0" smtClean="0">
                <a:solidFill>
                  <a:schemeClr val="tx1"/>
                </a:solidFill>
                <a:latin typeface="Book Antiqua" panose="02040602050305030304" pitchFamily="18" charset="0"/>
              </a:rPr>
              <a:t>children </a:t>
            </a:r>
            <a:r>
              <a:rPr lang="en-US" sz="2400" dirty="0">
                <a:solidFill>
                  <a:schemeClr val="tx1"/>
                </a:solidFill>
                <a:latin typeface="Book Antiqua" panose="02040602050305030304" pitchFamily="18" charset="0"/>
              </a:rPr>
              <a:t>due to falls</a:t>
            </a:r>
          </a:p>
          <a:p>
            <a:pPr marL="800100" lvl="1" indent="-342900">
              <a:buFont typeface="Book Antiqua" panose="02040602050305030304" pitchFamily="18" charset="0"/>
              <a:buChar char="−"/>
            </a:pPr>
            <a:r>
              <a:rPr lang="en-US" sz="2400" dirty="0" smtClean="0">
                <a:solidFill>
                  <a:schemeClr val="tx1"/>
                </a:solidFill>
                <a:latin typeface="Book Antiqua" panose="02040602050305030304" pitchFamily="18" charset="0"/>
              </a:rPr>
              <a:t>Young </a:t>
            </a:r>
            <a:r>
              <a:rPr lang="en-US" sz="2400" dirty="0">
                <a:solidFill>
                  <a:schemeClr val="tx1"/>
                </a:solidFill>
                <a:latin typeface="Book Antiqua" panose="02040602050305030304" pitchFamily="18" charset="0"/>
              </a:rPr>
              <a:t>adults (15-44 yrs. of age) </a:t>
            </a:r>
            <a:r>
              <a:rPr lang="en-US" sz="2400" dirty="0" smtClean="0">
                <a:solidFill>
                  <a:schemeClr val="tx1"/>
                </a:solidFill>
                <a:latin typeface="Book Antiqua" panose="02040602050305030304" pitchFamily="18" charset="0"/>
              </a:rPr>
              <a:t> </a:t>
            </a:r>
            <a:br>
              <a:rPr lang="en-US" sz="2400" dirty="0" smtClean="0">
                <a:solidFill>
                  <a:schemeClr val="tx1"/>
                </a:solidFill>
                <a:latin typeface="Book Antiqua" panose="02040602050305030304" pitchFamily="18" charset="0"/>
              </a:rPr>
            </a:br>
            <a:r>
              <a:rPr lang="en-US" sz="2400" dirty="0" smtClean="0">
                <a:solidFill>
                  <a:schemeClr val="tx1"/>
                </a:solidFill>
                <a:latin typeface="Book Antiqua" panose="02040602050305030304" pitchFamily="18" charset="0"/>
              </a:rPr>
              <a:t>leading </a:t>
            </a:r>
            <a:r>
              <a:rPr lang="en-US" sz="2400" dirty="0">
                <a:solidFill>
                  <a:schemeClr val="tx1"/>
                </a:solidFill>
                <a:latin typeface="Book Antiqua" panose="02040602050305030304" pitchFamily="18" charset="0"/>
              </a:rPr>
              <a:t>cause of hospitalizations </a:t>
            </a:r>
            <a:r>
              <a:rPr lang="en-US" sz="2400" dirty="0" smtClean="0">
                <a:solidFill>
                  <a:schemeClr val="tx1"/>
                </a:solidFill>
                <a:latin typeface="Book Antiqua" panose="02040602050305030304" pitchFamily="18" charset="0"/>
              </a:rPr>
              <a:t>due </a:t>
            </a:r>
            <a:r>
              <a:rPr lang="en-US" sz="2400" dirty="0">
                <a:solidFill>
                  <a:schemeClr val="tx1"/>
                </a:solidFill>
                <a:latin typeface="Book Antiqua" panose="02040602050305030304" pitchFamily="18" charset="0"/>
              </a:rPr>
              <a:t>to motor vehicle crashes</a:t>
            </a:r>
          </a:p>
          <a:p>
            <a:endParaRPr lang="en-US" i="1" dirty="0">
              <a:solidFill>
                <a:schemeClr val="tx1"/>
              </a:solidFill>
              <a:latin typeface="Book Antiqua" panose="02040602050305030304" pitchFamily="18" charset="0"/>
            </a:endParaRPr>
          </a:p>
          <a:p>
            <a:endParaRPr lang="en-US" i="1" dirty="0">
              <a:solidFill>
                <a:schemeClr val="tx1"/>
              </a:solidFill>
              <a:latin typeface="Book Antiqua" panose="02040602050305030304" pitchFamily="18" charset="0"/>
            </a:endParaRPr>
          </a:p>
        </p:txBody>
      </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3774" t="3174" r="28302" b="-3174"/>
          <a:stretch/>
        </p:blipFill>
        <p:spPr>
          <a:xfrm>
            <a:off x="6248400" y="1066800"/>
            <a:ext cx="2819400" cy="2220669"/>
          </a:xfrm>
          <a:prstGeom prst="rect">
            <a:avLst/>
          </a:prstGeom>
          <a:effectLst>
            <a:softEdge rad="76200"/>
          </a:effectLst>
        </p:spPr>
      </p:pic>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l="23214" t="102" r="5357" b="5674"/>
          <a:stretch/>
        </p:blipFill>
        <p:spPr>
          <a:xfrm>
            <a:off x="6417584" y="3352800"/>
            <a:ext cx="2650216" cy="2286000"/>
          </a:xfrm>
          <a:prstGeom prst="rect">
            <a:avLst/>
          </a:prstGeom>
          <a:effectLst>
            <a:softEdge rad="76200"/>
          </a:effectLst>
        </p:spPr>
      </p:pic>
    </p:spTree>
    <p:extLst>
      <p:ext uri="{BB962C8B-B14F-4D97-AF65-F5344CB8AC3E}">
        <p14:creationId xmlns:p14="http://schemas.microsoft.com/office/powerpoint/2010/main" val="17154717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934283"/>
            <a:ext cx="7620000" cy="4247317"/>
          </a:xfrm>
          <a:prstGeom prst="rect">
            <a:avLst/>
          </a:prstGeom>
          <a:noFill/>
        </p:spPr>
        <p:txBody>
          <a:bodyPr wrap="square" rtlCol="0">
            <a:spAutoFit/>
          </a:bodyPr>
          <a:lstStyle/>
          <a:p>
            <a:r>
              <a:rPr lang="en-US" sz="3200" b="1" dirty="0" smtClean="0">
                <a:solidFill>
                  <a:schemeClr val="accent1">
                    <a:lumMod val="75000"/>
                  </a:schemeClr>
                </a:solidFill>
                <a:latin typeface="Book Antiqua" panose="02040602050305030304" pitchFamily="18" charset="0"/>
              </a:rPr>
              <a:t>Summary</a:t>
            </a:r>
          </a:p>
          <a:p>
            <a:pPr marL="285750" lvl="0" indent="-285750">
              <a:buFont typeface="Arial" panose="020B0604020202020204" pitchFamily="34" charset="0"/>
              <a:buChar char="•"/>
            </a:pPr>
            <a:r>
              <a:rPr lang="en-US" sz="2400" dirty="0">
                <a:latin typeface="Book Antiqua" panose="02040602050305030304" pitchFamily="18" charset="0"/>
              </a:rPr>
              <a:t>Half of the states have implemented separate Medicaid HCBS, with three states administering more than one brain injury waiver program</a:t>
            </a:r>
          </a:p>
          <a:p>
            <a:pPr marL="285750" lvl="0" indent="-285750">
              <a:buFont typeface="Arial" panose="020B0604020202020204" pitchFamily="34" charset="0"/>
              <a:buChar char="•"/>
            </a:pPr>
            <a:r>
              <a:rPr lang="en-US" sz="2400" dirty="0">
                <a:latin typeface="Book Antiqua" panose="02040602050305030304" pitchFamily="18" charset="0"/>
              </a:rPr>
              <a:t>Almost half of the states have enacted trust </a:t>
            </a:r>
            <a:r>
              <a:rPr lang="en-US" sz="2400" dirty="0" smtClean="0">
                <a:latin typeface="Book Antiqua" panose="02040602050305030304" pitchFamily="18" charset="0"/>
              </a:rPr>
              <a:t/>
            </a:r>
            <a:br>
              <a:rPr lang="en-US" sz="2400" dirty="0" smtClean="0">
                <a:latin typeface="Book Antiqua" panose="02040602050305030304" pitchFamily="18" charset="0"/>
              </a:rPr>
            </a:br>
            <a:r>
              <a:rPr lang="en-US" sz="2400" dirty="0" smtClean="0">
                <a:latin typeface="Book Antiqua" panose="02040602050305030304" pitchFamily="18" charset="0"/>
              </a:rPr>
              <a:t>fund </a:t>
            </a:r>
            <a:r>
              <a:rPr lang="en-US" sz="2400" dirty="0">
                <a:latin typeface="Book Antiqua" panose="02040602050305030304" pitchFamily="18" charset="0"/>
              </a:rPr>
              <a:t>programs</a:t>
            </a:r>
          </a:p>
          <a:p>
            <a:pPr marL="285750" lvl="0" indent="-285750">
              <a:buFont typeface="Arial" panose="020B0604020202020204" pitchFamily="34" charset="0"/>
              <a:buChar char="•"/>
            </a:pPr>
            <a:r>
              <a:rPr lang="en-US" sz="2400" dirty="0">
                <a:latin typeface="Book Antiqua" panose="02040602050305030304" pitchFamily="18" charset="0"/>
              </a:rPr>
              <a:t>A few states have the benefit of state revenue appropriation specifically for a TBI/ABI program that offers services, supports and service coordination (e.g., AK, MA, MO, ND, NC, and VA)</a:t>
            </a:r>
          </a:p>
          <a:p>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011" t="62647" r="-928" b="14527"/>
          <a:stretch/>
        </p:blipFill>
        <p:spPr>
          <a:xfrm>
            <a:off x="-3437" y="-76200"/>
            <a:ext cx="9233162" cy="8382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981918"/>
            <a:ext cx="1577960" cy="51338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8448" y="5981918"/>
            <a:ext cx="2140752" cy="593084"/>
          </a:xfrm>
          <a:prstGeom prst="rect">
            <a:avLst/>
          </a:prstGeom>
        </p:spPr>
      </p:pic>
    </p:spTree>
    <p:extLst>
      <p:ext uri="{BB962C8B-B14F-4D97-AF65-F5344CB8AC3E}">
        <p14:creationId xmlns:p14="http://schemas.microsoft.com/office/powerpoint/2010/main" val="11418987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011" t="62647" r="-928" b="14527"/>
          <a:stretch/>
        </p:blipFill>
        <p:spPr>
          <a:xfrm>
            <a:off x="-3437" y="-76200"/>
            <a:ext cx="9233162" cy="8382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981918"/>
            <a:ext cx="1577960" cy="51338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8448" y="5981918"/>
            <a:ext cx="2140752" cy="593084"/>
          </a:xfrm>
          <a:prstGeom prst="rect">
            <a:avLst/>
          </a:prstGeom>
        </p:spPr>
      </p:pic>
      <p:sp>
        <p:nvSpPr>
          <p:cNvPr id="9" name="TextBox 8"/>
          <p:cNvSpPr txBox="1"/>
          <p:nvPr/>
        </p:nvSpPr>
        <p:spPr>
          <a:xfrm>
            <a:off x="838200" y="998815"/>
            <a:ext cx="7315200" cy="3877985"/>
          </a:xfrm>
          <a:prstGeom prst="rect">
            <a:avLst/>
          </a:prstGeom>
          <a:noFill/>
        </p:spPr>
        <p:txBody>
          <a:bodyPr wrap="square" rtlCol="0">
            <a:spAutoFit/>
          </a:bodyPr>
          <a:lstStyle/>
          <a:p>
            <a:pPr lvl="0"/>
            <a:r>
              <a:rPr lang="en-US" sz="3200" b="1" dirty="0" smtClean="0">
                <a:solidFill>
                  <a:schemeClr val="accent1">
                    <a:lumMod val="75000"/>
                  </a:schemeClr>
                </a:solidFill>
                <a:latin typeface="Book Antiqua" panose="02040602050305030304" pitchFamily="18" charset="0"/>
                <a:cs typeface="Arial" panose="020B0604020202020204" pitchFamily="34" charset="0"/>
              </a:rPr>
              <a:t>Summary</a:t>
            </a:r>
          </a:p>
          <a:p>
            <a:pPr marL="285750" lvl="0" indent="-285750">
              <a:buFont typeface="Arial" panose="020B0604020202020204" pitchFamily="34" charset="0"/>
              <a:buChar char="•"/>
            </a:pPr>
            <a:r>
              <a:rPr lang="en-US" sz="2400" dirty="0" smtClean="0">
                <a:latin typeface="Book Antiqua" panose="02040602050305030304" pitchFamily="18" charset="0"/>
                <a:cs typeface="Arial" panose="020B0604020202020204" pitchFamily="34" charset="0"/>
              </a:rPr>
              <a:t>1 </a:t>
            </a:r>
            <a:r>
              <a:rPr lang="en-US" sz="2400" dirty="0">
                <a:latin typeface="Book Antiqua" panose="02040602050305030304" pitchFamily="18" charset="0"/>
                <a:cs typeface="Arial" panose="020B0604020202020204" pitchFamily="34" charset="0"/>
              </a:rPr>
              <a:t>state provides services thru the state’s Medicaid 1915(k) plan (OR)</a:t>
            </a:r>
          </a:p>
          <a:p>
            <a:pPr marL="285750" lvl="0" indent="-285750">
              <a:buFont typeface="Arial" panose="020B0604020202020204" pitchFamily="34" charset="0"/>
              <a:buChar char="•"/>
            </a:pPr>
            <a:r>
              <a:rPr lang="en-US" sz="2400" dirty="0">
                <a:latin typeface="Book Antiqua" panose="02040602050305030304" pitchFamily="18" charset="0"/>
                <a:cs typeface="Arial" panose="020B0604020202020204" pitchFamily="34" charset="0"/>
              </a:rPr>
              <a:t>1 state received approval for the 1915(</a:t>
            </a:r>
            <a:r>
              <a:rPr lang="en-US" sz="2400" dirty="0" err="1">
                <a:latin typeface="Book Antiqua" panose="02040602050305030304" pitchFamily="18" charset="0"/>
                <a:cs typeface="Arial" panose="020B0604020202020204" pitchFamily="34" charset="0"/>
              </a:rPr>
              <a:t>i</a:t>
            </a:r>
            <a:r>
              <a:rPr lang="en-US" sz="2400" dirty="0">
                <a:latin typeface="Book Antiqua" panose="02040602050305030304" pitchFamily="18" charset="0"/>
                <a:cs typeface="Arial" panose="020B0604020202020204" pitchFamily="34" charset="0"/>
              </a:rPr>
              <a:t>) HCBS State Plan that includes individuals with brain injury, in addition to individuals with behavioral health needs (ND)</a:t>
            </a:r>
          </a:p>
          <a:p>
            <a:pPr marL="285750" lvl="0" indent="-285750">
              <a:buFont typeface="Arial" panose="020B0604020202020204" pitchFamily="34" charset="0"/>
              <a:buChar char="•"/>
            </a:pPr>
            <a:r>
              <a:rPr lang="en-US" sz="2400" dirty="0">
                <a:latin typeface="Book Antiqua" panose="02040602050305030304" pitchFamily="18" charset="0"/>
                <a:cs typeface="Arial" panose="020B0604020202020204" pitchFamily="34" charset="0"/>
              </a:rPr>
              <a:t>27 states receive federal ACL TBI Partnership Program grants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808974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011" t="62647" r="-928" b="14527"/>
          <a:stretch/>
        </p:blipFill>
        <p:spPr>
          <a:xfrm>
            <a:off x="-3437" y="-76200"/>
            <a:ext cx="9233162" cy="8382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981918"/>
            <a:ext cx="1577960" cy="51338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8448" y="5981918"/>
            <a:ext cx="2140752" cy="593084"/>
          </a:xfrm>
          <a:prstGeom prst="rect">
            <a:avLst/>
          </a:prstGeom>
        </p:spPr>
      </p:pic>
      <p:sp>
        <p:nvSpPr>
          <p:cNvPr id="5" name="Rectangle 4"/>
          <p:cNvSpPr/>
          <p:nvPr/>
        </p:nvSpPr>
        <p:spPr>
          <a:xfrm>
            <a:off x="838200" y="971014"/>
            <a:ext cx="6781800" cy="3600986"/>
          </a:xfrm>
          <a:prstGeom prst="rect">
            <a:avLst/>
          </a:prstGeom>
        </p:spPr>
        <p:txBody>
          <a:bodyPr wrap="square">
            <a:spAutoFit/>
          </a:bodyPr>
          <a:lstStyle/>
          <a:p>
            <a:r>
              <a:rPr lang="en-US" sz="3200" b="1" dirty="0">
                <a:solidFill>
                  <a:schemeClr val="accent1">
                    <a:lumMod val="75000"/>
                  </a:schemeClr>
                </a:solidFill>
                <a:latin typeface="Book Antiqua" panose="02040602050305030304" pitchFamily="18" charset="0"/>
              </a:rPr>
              <a:t>Summary</a:t>
            </a:r>
          </a:p>
          <a:p>
            <a:pPr marL="171450" lvl="0" indent="-171450">
              <a:buFont typeface="Arial" panose="020B0604020202020204" pitchFamily="34" charset="0"/>
              <a:buChar char="•"/>
            </a:pPr>
            <a:r>
              <a:rPr lang="en-US" sz="2400" dirty="0">
                <a:latin typeface="Book Antiqua" panose="02040602050305030304" pitchFamily="18" charset="0"/>
                <a:cs typeface="Arial" panose="020B0604020202020204" pitchFamily="34" charset="0"/>
              </a:rPr>
              <a:t>At least 4 states (IA, MA, MO and VT) use or have used MFP program to transition people with brain injury from nursing homes to community-based programs</a:t>
            </a:r>
          </a:p>
          <a:p>
            <a:pPr marL="171450" lvl="0" indent="-171450">
              <a:buFont typeface="Arial" panose="020B0604020202020204" pitchFamily="34" charset="0"/>
              <a:buChar char="•"/>
            </a:pPr>
            <a:r>
              <a:rPr lang="en-US" sz="2400" dirty="0">
                <a:latin typeface="Book Antiqua" panose="02040602050305030304" pitchFamily="18" charset="0"/>
                <a:cs typeface="Arial" panose="020B0604020202020204" pitchFamily="34" charset="0"/>
              </a:rPr>
              <a:t>States work with existing state programs to expand and improve services through training, screening, and identifying resources that are available to individuals with brain injury</a:t>
            </a:r>
          </a:p>
        </p:txBody>
      </p:sp>
    </p:spTree>
    <p:extLst>
      <p:ext uri="{BB962C8B-B14F-4D97-AF65-F5344CB8AC3E}">
        <p14:creationId xmlns:p14="http://schemas.microsoft.com/office/powerpoint/2010/main" val="5454160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011" t="62647" r="-928" b="14527"/>
          <a:stretch/>
        </p:blipFill>
        <p:spPr>
          <a:xfrm>
            <a:off x="-3437" y="-76200"/>
            <a:ext cx="9233162" cy="8382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981918"/>
            <a:ext cx="1577960" cy="51338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8448" y="5981918"/>
            <a:ext cx="2140752" cy="593084"/>
          </a:xfrm>
          <a:prstGeom prst="rect">
            <a:avLst/>
          </a:prstGeom>
        </p:spPr>
      </p:pic>
      <p:sp>
        <p:nvSpPr>
          <p:cNvPr id="5" name="Rectangle 4"/>
          <p:cNvSpPr/>
          <p:nvPr/>
        </p:nvSpPr>
        <p:spPr>
          <a:xfrm>
            <a:off x="914400" y="968038"/>
            <a:ext cx="7391400" cy="3908762"/>
          </a:xfrm>
          <a:prstGeom prst="rect">
            <a:avLst/>
          </a:prstGeom>
        </p:spPr>
        <p:txBody>
          <a:bodyPr wrap="square">
            <a:spAutoFit/>
          </a:bodyPr>
          <a:lstStyle/>
          <a:p>
            <a:r>
              <a:rPr lang="en-US" sz="3200" b="1" dirty="0">
                <a:solidFill>
                  <a:schemeClr val="accent1">
                    <a:lumMod val="75000"/>
                  </a:schemeClr>
                </a:solidFill>
                <a:latin typeface="Book Antiqua" panose="02040602050305030304" pitchFamily="18" charset="0"/>
              </a:rPr>
              <a:t>Tips and </a:t>
            </a:r>
            <a:r>
              <a:rPr lang="en-US" sz="3200" b="1" dirty="0" smtClean="0">
                <a:solidFill>
                  <a:schemeClr val="accent1">
                    <a:lumMod val="75000"/>
                  </a:schemeClr>
                </a:solidFill>
                <a:latin typeface="Book Antiqua" panose="02040602050305030304" pitchFamily="18" charset="0"/>
              </a:rPr>
              <a:t>Considerations</a:t>
            </a:r>
          </a:p>
          <a:p>
            <a:pPr marL="342900" lvl="0" indent="-342900">
              <a:buFont typeface="Arial" panose="020B0604020202020204" pitchFamily="34" charset="0"/>
              <a:buChar char="•"/>
            </a:pPr>
            <a:r>
              <a:rPr lang="en-US" sz="2400" dirty="0">
                <a:latin typeface="Book Antiqua" panose="02040602050305030304" pitchFamily="18" charset="0"/>
              </a:rPr>
              <a:t>Is data available to help determine the extent </a:t>
            </a:r>
            <a:r>
              <a:rPr lang="en-US" sz="2400" dirty="0" smtClean="0">
                <a:latin typeface="Book Antiqua" panose="02040602050305030304" pitchFamily="18" charset="0"/>
              </a:rPr>
              <a:t/>
            </a:r>
            <a:br>
              <a:rPr lang="en-US" sz="2400" dirty="0" smtClean="0">
                <a:latin typeface="Book Antiqua" panose="02040602050305030304" pitchFamily="18" charset="0"/>
              </a:rPr>
            </a:br>
            <a:r>
              <a:rPr lang="en-US" sz="2400" dirty="0" smtClean="0">
                <a:latin typeface="Book Antiqua" panose="02040602050305030304" pitchFamily="18" charset="0"/>
              </a:rPr>
              <a:t>of </a:t>
            </a:r>
            <a:r>
              <a:rPr lang="en-US" sz="2400" dirty="0">
                <a:latin typeface="Book Antiqua" panose="02040602050305030304" pitchFamily="18" charset="0"/>
              </a:rPr>
              <a:t>TBI and the needs of individuals?</a:t>
            </a:r>
          </a:p>
          <a:p>
            <a:pPr marL="342900" lvl="0" indent="-342900">
              <a:buFont typeface="Arial" panose="020B0604020202020204" pitchFamily="34" charset="0"/>
              <a:buChar char="•"/>
            </a:pPr>
            <a:r>
              <a:rPr lang="en-US" sz="2400" dirty="0">
                <a:latin typeface="Book Antiqua" panose="02040602050305030304" pitchFamily="18" charset="0"/>
              </a:rPr>
              <a:t>Are there ways to assess how many individuals with brain injury may be in institutional settings (e.g., nursing homes, correctional facilities)?</a:t>
            </a:r>
          </a:p>
          <a:p>
            <a:pPr marL="342900" lvl="0" indent="-342900">
              <a:buFont typeface="Arial" panose="020B0604020202020204" pitchFamily="34" charset="0"/>
              <a:buChar char="•"/>
            </a:pPr>
            <a:r>
              <a:rPr lang="en-US" sz="2400" dirty="0">
                <a:latin typeface="Book Antiqua" panose="02040602050305030304" pitchFamily="18" charset="0"/>
              </a:rPr>
              <a:t>Is there a state agency which would be amenable to developing and administering services and programs for brain injury? </a:t>
            </a:r>
            <a:endParaRPr lang="en-US" sz="2400" dirty="0" smtClean="0">
              <a:latin typeface="Book Antiqua" panose="02040602050305030304" pitchFamily="18" charset="0"/>
            </a:endParaRPr>
          </a:p>
          <a:p>
            <a:pPr marL="342900" lvl="0" indent="-342900">
              <a:buFont typeface="Arial" panose="020B0604020202020204" pitchFamily="34" charset="0"/>
              <a:buChar char="•"/>
            </a:pPr>
            <a:r>
              <a:rPr lang="en-US" sz="2400" dirty="0" smtClean="0">
                <a:latin typeface="Book Antiqua" panose="02040602050305030304" pitchFamily="18" charset="0"/>
              </a:rPr>
              <a:t>Is </a:t>
            </a:r>
            <a:r>
              <a:rPr lang="en-US" sz="2400" dirty="0">
                <a:latin typeface="Book Antiqua" panose="02040602050305030304" pitchFamily="18" charset="0"/>
              </a:rPr>
              <a:t>there infrastructure to support new programs?</a:t>
            </a:r>
          </a:p>
        </p:txBody>
      </p:sp>
    </p:spTree>
    <p:extLst>
      <p:ext uri="{BB962C8B-B14F-4D97-AF65-F5344CB8AC3E}">
        <p14:creationId xmlns:p14="http://schemas.microsoft.com/office/powerpoint/2010/main" val="27981778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011" t="62647" r="-928" b="14527"/>
          <a:stretch/>
        </p:blipFill>
        <p:spPr>
          <a:xfrm>
            <a:off x="-3437" y="-76200"/>
            <a:ext cx="9233162" cy="8382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5981918"/>
            <a:ext cx="1577960" cy="51338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8448" y="5981918"/>
            <a:ext cx="2140752" cy="593084"/>
          </a:xfrm>
          <a:prstGeom prst="rect">
            <a:avLst/>
          </a:prstGeom>
        </p:spPr>
      </p:pic>
      <p:sp>
        <p:nvSpPr>
          <p:cNvPr id="5" name="TextBox 4"/>
          <p:cNvSpPr txBox="1"/>
          <p:nvPr/>
        </p:nvSpPr>
        <p:spPr>
          <a:xfrm>
            <a:off x="914400" y="914400"/>
            <a:ext cx="7391400" cy="3816429"/>
          </a:xfrm>
          <a:prstGeom prst="rect">
            <a:avLst/>
          </a:prstGeom>
          <a:noFill/>
        </p:spPr>
        <p:txBody>
          <a:bodyPr wrap="square" rtlCol="0">
            <a:spAutoFit/>
          </a:bodyPr>
          <a:lstStyle/>
          <a:p>
            <a:pPr lvl="0"/>
            <a:r>
              <a:rPr lang="en-US" sz="3200" b="1" dirty="0" smtClean="0">
                <a:solidFill>
                  <a:schemeClr val="accent1">
                    <a:lumMod val="75000"/>
                  </a:schemeClr>
                </a:solidFill>
                <a:latin typeface="Book Antiqua" panose="02040602050305030304" pitchFamily="18" charset="0"/>
              </a:rPr>
              <a:t>Tips and Considerations</a:t>
            </a:r>
          </a:p>
          <a:p>
            <a:pPr marL="285750" lvl="0" indent="-285750">
              <a:buFont typeface="Arial" panose="020B0604020202020204" pitchFamily="34" charset="0"/>
              <a:buChar char="•"/>
            </a:pPr>
            <a:r>
              <a:rPr lang="en-US" sz="2400" dirty="0" smtClean="0">
                <a:latin typeface="Book Antiqua" panose="02040602050305030304" pitchFamily="18" charset="0"/>
              </a:rPr>
              <a:t>Are </a:t>
            </a:r>
            <a:r>
              <a:rPr lang="en-US" sz="2400" dirty="0">
                <a:latin typeface="Book Antiqua" panose="02040602050305030304" pitchFamily="18" charset="0"/>
              </a:rPr>
              <a:t>there existing state and community programs that would be willing to expand to accommodate individuals with brain injury?</a:t>
            </a:r>
          </a:p>
          <a:p>
            <a:pPr marL="285750" lvl="0" indent="-285750">
              <a:buFont typeface="Arial" panose="020B0604020202020204" pitchFamily="34" charset="0"/>
              <a:buChar char="•"/>
            </a:pPr>
            <a:r>
              <a:rPr lang="en-US" sz="2400" dirty="0">
                <a:latin typeface="Book Antiqua" panose="02040602050305030304" pitchFamily="18" charset="0"/>
              </a:rPr>
              <a:t>Are there state efforts to change or expand Medicaid LTSS which could provide the opportunity to ensure that TBI is included?</a:t>
            </a:r>
          </a:p>
          <a:p>
            <a:pPr marL="285750" lvl="0" indent="-285750">
              <a:buFont typeface="Arial" panose="020B0604020202020204" pitchFamily="34" charset="0"/>
              <a:buChar char="•"/>
            </a:pPr>
            <a:r>
              <a:rPr lang="en-US" sz="2400" dirty="0">
                <a:latin typeface="Book Antiqua" panose="02040602050305030304" pitchFamily="18" charset="0"/>
              </a:rPr>
              <a:t>Are there champions and advocates to assist?</a:t>
            </a:r>
          </a:p>
          <a:p>
            <a:pPr marL="285750" lvl="0" indent="-285750">
              <a:buFont typeface="Arial" panose="020B0604020202020204" pitchFamily="34" charset="0"/>
              <a:buChar char="•"/>
            </a:pPr>
            <a:r>
              <a:rPr lang="en-US" sz="2400" dirty="0">
                <a:latin typeface="Book Antiqua" panose="02040602050305030304" pitchFamily="18" charset="0"/>
              </a:rPr>
              <a:t>Are there opportunities to form coalitions to assist?</a:t>
            </a:r>
          </a:p>
          <a:p>
            <a:endParaRPr lang="en-US" dirty="0"/>
          </a:p>
        </p:txBody>
      </p:sp>
    </p:spTree>
    <p:extLst>
      <p:ext uri="{BB962C8B-B14F-4D97-AF65-F5344CB8AC3E}">
        <p14:creationId xmlns:p14="http://schemas.microsoft.com/office/powerpoint/2010/main" val="2719673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981918"/>
            <a:ext cx="1577960" cy="51338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8448" y="5981918"/>
            <a:ext cx="2140752" cy="593084"/>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833" t="2154" r="-833" b="85997"/>
          <a:stretch/>
        </p:blipFill>
        <p:spPr>
          <a:xfrm>
            <a:off x="0" y="-76200"/>
            <a:ext cx="9220200" cy="845185"/>
          </a:xfrm>
          <a:prstGeom prst="rect">
            <a:avLst/>
          </a:prstGeom>
        </p:spPr>
      </p:pic>
      <p:sp>
        <p:nvSpPr>
          <p:cNvPr id="10" name="Text Placeholder 2"/>
          <p:cNvSpPr txBox="1">
            <a:spLocks/>
          </p:cNvSpPr>
          <p:nvPr/>
        </p:nvSpPr>
        <p:spPr>
          <a:xfrm>
            <a:off x="1371600" y="838200"/>
            <a:ext cx="6400800" cy="4038601"/>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sz="3200" b="1" dirty="0">
                <a:solidFill>
                  <a:schemeClr val="accent1">
                    <a:lumMod val="75000"/>
                  </a:schemeClr>
                </a:solidFill>
                <a:latin typeface="Book Antiqua" panose="02040602050305030304" pitchFamily="18" charset="0"/>
              </a:rPr>
              <a:t>Overall impact may result in:</a:t>
            </a:r>
          </a:p>
          <a:p>
            <a:pPr marL="457200" lvl="0" indent="-457200">
              <a:buFont typeface="Arial" panose="020B0604020202020204" pitchFamily="34" charset="0"/>
              <a:buChar char="•"/>
            </a:pPr>
            <a:r>
              <a:rPr lang="en-US" sz="2400" dirty="0" smtClean="0">
                <a:solidFill>
                  <a:schemeClr val="tx2">
                    <a:lumMod val="75000"/>
                  </a:schemeClr>
                </a:solidFill>
                <a:latin typeface="Book Antiqua" panose="02040602050305030304" pitchFamily="18" charset="0"/>
              </a:rPr>
              <a:t>Unemployment </a:t>
            </a:r>
            <a:r>
              <a:rPr lang="en-US" sz="2400" dirty="0">
                <a:solidFill>
                  <a:schemeClr val="tx2">
                    <a:lumMod val="75000"/>
                  </a:schemeClr>
                </a:solidFill>
                <a:latin typeface="Book Antiqua" panose="02040602050305030304" pitchFamily="18" charset="0"/>
              </a:rPr>
              <a:t>and income loss</a:t>
            </a:r>
          </a:p>
          <a:p>
            <a:pPr marL="457200" lvl="0" indent="-457200">
              <a:buFont typeface="Arial" panose="020B0604020202020204" pitchFamily="34" charset="0"/>
              <a:buChar char="•"/>
            </a:pPr>
            <a:r>
              <a:rPr lang="en-US" sz="2400" dirty="0">
                <a:solidFill>
                  <a:schemeClr val="tx2">
                    <a:lumMod val="75000"/>
                  </a:schemeClr>
                </a:solidFill>
                <a:latin typeface="Book Antiqua" panose="02040602050305030304" pitchFamily="18" charset="0"/>
              </a:rPr>
              <a:t>Homelessness</a:t>
            </a:r>
          </a:p>
          <a:p>
            <a:pPr marL="457200" lvl="0" indent="-457200">
              <a:buFont typeface="Arial" panose="020B0604020202020204" pitchFamily="34" charset="0"/>
              <a:buChar char="•"/>
            </a:pPr>
            <a:r>
              <a:rPr lang="en-US" sz="2400" dirty="0">
                <a:solidFill>
                  <a:schemeClr val="tx2">
                    <a:lumMod val="75000"/>
                  </a:schemeClr>
                </a:solidFill>
                <a:latin typeface="Book Antiqua" panose="02040602050305030304" pitchFamily="18" charset="0"/>
              </a:rPr>
              <a:t>Incarceration</a:t>
            </a:r>
          </a:p>
          <a:p>
            <a:pPr marL="457200" lvl="0" indent="-457200">
              <a:buFont typeface="Arial" panose="020B0604020202020204" pitchFamily="34" charset="0"/>
              <a:buChar char="•"/>
            </a:pPr>
            <a:r>
              <a:rPr lang="en-US" sz="2400" dirty="0">
                <a:solidFill>
                  <a:schemeClr val="tx2">
                    <a:lumMod val="75000"/>
                  </a:schemeClr>
                </a:solidFill>
                <a:latin typeface="Book Antiqua" panose="02040602050305030304" pitchFamily="18" charset="0"/>
              </a:rPr>
              <a:t>Institutional and nursing </a:t>
            </a:r>
            <a:r>
              <a:rPr lang="en-US" sz="2400" dirty="0" smtClean="0">
                <a:solidFill>
                  <a:schemeClr val="tx2">
                    <a:lumMod val="75000"/>
                  </a:schemeClr>
                </a:solidFill>
                <a:latin typeface="Book Antiqua" panose="02040602050305030304" pitchFamily="18" charset="0"/>
              </a:rPr>
              <a:t>home placement</a:t>
            </a:r>
            <a:endParaRPr lang="en-US" sz="2400" dirty="0">
              <a:solidFill>
                <a:schemeClr val="tx2">
                  <a:lumMod val="75000"/>
                </a:schemeClr>
              </a:solidFill>
              <a:latin typeface="Book Antiqua" panose="02040602050305030304" pitchFamily="18" charset="0"/>
            </a:endParaRPr>
          </a:p>
          <a:p>
            <a:endParaRPr lang="en-US" i="1" dirty="0">
              <a:solidFill>
                <a:schemeClr val="tx1"/>
              </a:solidFill>
              <a:latin typeface="Book Antiqua" panose="02040602050305030304" pitchFamily="18" charset="0"/>
            </a:endParaRPr>
          </a:p>
          <a:p>
            <a:endParaRPr lang="en-US" i="1" dirty="0">
              <a:solidFill>
                <a:schemeClr val="tx1"/>
              </a:solidFill>
              <a:latin typeface="Book Antiqua" panose="02040602050305030304" pitchFamily="18" charset="0"/>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5837" r="16336"/>
          <a:stretch/>
        </p:blipFill>
        <p:spPr>
          <a:xfrm>
            <a:off x="2895601" y="3509342"/>
            <a:ext cx="3321324" cy="2846374"/>
          </a:xfrm>
          <a:prstGeom prst="rect">
            <a:avLst/>
          </a:prstGeom>
          <a:effectLst>
            <a:softEdge rad="101600"/>
          </a:effectLst>
        </p:spPr>
      </p:pic>
    </p:spTree>
    <p:extLst>
      <p:ext uri="{BB962C8B-B14F-4D97-AF65-F5344CB8AC3E}">
        <p14:creationId xmlns:p14="http://schemas.microsoft.com/office/powerpoint/2010/main" val="1640802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981918"/>
            <a:ext cx="1577960" cy="51338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8448" y="5981918"/>
            <a:ext cx="2140752" cy="593084"/>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833" t="2154" r="-833" b="85997"/>
          <a:stretch/>
        </p:blipFill>
        <p:spPr>
          <a:xfrm>
            <a:off x="0" y="-76200"/>
            <a:ext cx="9220200" cy="845185"/>
          </a:xfrm>
          <a:prstGeom prst="rect">
            <a:avLst/>
          </a:prstGeom>
        </p:spPr>
      </p:pic>
      <p:sp>
        <p:nvSpPr>
          <p:cNvPr id="12" name="Text Placeholder 2"/>
          <p:cNvSpPr txBox="1">
            <a:spLocks/>
          </p:cNvSpPr>
          <p:nvPr/>
        </p:nvSpPr>
        <p:spPr>
          <a:xfrm>
            <a:off x="1143000" y="990601"/>
            <a:ext cx="5943600" cy="41910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sz="3500" b="1" dirty="0">
                <a:solidFill>
                  <a:schemeClr val="accent1">
                    <a:lumMod val="75000"/>
                  </a:schemeClr>
                </a:solidFill>
                <a:latin typeface="Book Antiqua" panose="02040602050305030304" pitchFamily="18" charset="0"/>
              </a:rPr>
              <a:t>State incentives for </a:t>
            </a:r>
            <a:r>
              <a:rPr lang="en-US" sz="3500" b="1" dirty="0" smtClean="0">
                <a:solidFill>
                  <a:schemeClr val="accent1">
                    <a:lumMod val="75000"/>
                  </a:schemeClr>
                </a:solidFill>
                <a:latin typeface="Book Antiqua" panose="02040602050305030304" pitchFamily="18" charset="0"/>
              </a:rPr>
              <a:t>funding</a:t>
            </a:r>
            <a:endParaRPr lang="en-US" sz="3500" dirty="0" smtClean="0">
              <a:solidFill>
                <a:schemeClr val="accent1">
                  <a:lumMod val="75000"/>
                </a:schemeClr>
              </a:solidFill>
              <a:latin typeface="Book Antiqua" panose="02040602050305030304" pitchFamily="18" charset="0"/>
            </a:endParaRPr>
          </a:p>
          <a:p>
            <a:pPr marL="342900" indent="-342900">
              <a:buFont typeface="Arial" panose="020B0604020202020204" pitchFamily="34" charset="0"/>
              <a:buChar char="•"/>
            </a:pPr>
            <a:r>
              <a:rPr lang="en-US" sz="2400" dirty="0" smtClean="0">
                <a:solidFill>
                  <a:schemeClr val="tx1"/>
                </a:solidFill>
                <a:latin typeface="Book Antiqua" panose="02040602050305030304" pitchFamily="18" charset="0"/>
              </a:rPr>
              <a:t>Costs </a:t>
            </a:r>
            <a:r>
              <a:rPr lang="en-US" sz="2400" dirty="0">
                <a:solidFill>
                  <a:schemeClr val="tx1"/>
                </a:solidFill>
                <a:latin typeface="Book Antiqua" panose="02040602050305030304" pitchFamily="18" charset="0"/>
              </a:rPr>
              <a:t>savings</a:t>
            </a:r>
          </a:p>
          <a:p>
            <a:pPr marL="857250" lvl="2" indent="-457200">
              <a:buFont typeface="Book Antiqua" panose="02040602050305030304" pitchFamily="18" charset="0"/>
              <a:buChar char="−"/>
            </a:pPr>
            <a:r>
              <a:rPr lang="en-US" sz="2400" dirty="0" smtClean="0">
                <a:solidFill>
                  <a:schemeClr val="tx1"/>
                </a:solidFill>
                <a:latin typeface="Book Antiqua" panose="02040602050305030304" pitchFamily="18" charset="0"/>
              </a:rPr>
              <a:t>Inappropriate </a:t>
            </a:r>
            <a:r>
              <a:rPr lang="en-US" sz="2400" dirty="0">
                <a:solidFill>
                  <a:schemeClr val="tx1"/>
                </a:solidFill>
                <a:latin typeface="Book Antiqua" panose="02040602050305030304" pitchFamily="18" charset="0"/>
              </a:rPr>
              <a:t>placements</a:t>
            </a:r>
          </a:p>
          <a:p>
            <a:pPr marL="857250" lvl="2" indent="-457200">
              <a:buFont typeface="Book Antiqua" panose="02040602050305030304" pitchFamily="18" charset="0"/>
              <a:buChar char="−"/>
            </a:pPr>
            <a:r>
              <a:rPr lang="en-US" sz="2400" dirty="0" smtClean="0">
                <a:solidFill>
                  <a:schemeClr val="tx1"/>
                </a:solidFill>
                <a:latin typeface="Book Antiqua" panose="02040602050305030304" pitchFamily="18" charset="0"/>
              </a:rPr>
              <a:t>Out-of-state </a:t>
            </a:r>
            <a:r>
              <a:rPr lang="en-US" sz="2400" dirty="0">
                <a:solidFill>
                  <a:schemeClr val="tx1"/>
                </a:solidFill>
                <a:latin typeface="Book Antiqua" panose="02040602050305030304" pitchFamily="18" charset="0"/>
              </a:rPr>
              <a:t>placements</a:t>
            </a:r>
          </a:p>
          <a:p>
            <a:pPr marL="457200" lvl="2" indent="-457200">
              <a:buFont typeface="Arial" panose="020B0604020202020204" pitchFamily="34" charset="0"/>
              <a:buChar char="•"/>
            </a:pPr>
            <a:r>
              <a:rPr lang="en-US" sz="2400" dirty="0">
                <a:solidFill>
                  <a:schemeClr val="tx1"/>
                </a:solidFill>
                <a:latin typeface="Book Antiqua" panose="02040602050305030304" pitchFamily="18" charset="0"/>
              </a:rPr>
              <a:t>Olmstead Decision</a:t>
            </a:r>
          </a:p>
          <a:p>
            <a:pPr marL="914400" lvl="3" indent="-457200">
              <a:buFont typeface="Book Antiqua" panose="02040602050305030304" pitchFamily="18" charset="0"/>
              <a:buChar char="−"/>
            </a:pPr>
            <a:r>
              <a:rPr lang="en-US" sz="2400" dirty="0" smtClean="0">
                <a:solidFill>
                  <a:schemeClr val="tx1"/>
                </a:solidFill>
                <a:latin typeface="Book Antiqua" panose="02040602050305030304" pitchFamily="18" charset="0"/>
              </a:rPr>
              <a:t>Community </a:t>
            </a:r>
            <a:r>
              <a:rPr lang="en-US" sz="2400" dirty="0">
                <a:solidFill>
                  <a:schemeClr val="tx1"/>
                </a:solidFill>
                <a:latin typeface="Book Antiqua" panose="02040602050305030304" pitchFamily="18" charset="0"/>
              </a:rPr>
              <a:t>alternatives</a:t>
            </a:r>
          </a:p>
          <a:p>
            <a:pPr marL="914400" lvl="3" indent="-457200">
              <a:buFont typeface="Book Antiqua" panose="02040602050305030304" pitchFamily="18" charset="0"/>
              <a:buChar char="−"/>
            </a:pPr>
            <a:r>
              <a:rPr lang="en-US" sz="2400" dirty="0" smtClean="0">
                <a:solidFill>
                  <a:schemeClr val="tx1"/>
                </a:solidFill>
                <a:latin typeface="Book Antiqua" panose="02040602050305030304" pitchFamily="18" charset="0"/>
              </a:rPr>
              <a:t>Lawsuits</a:t>
            </a:r>
            <a:endParaRPr lang="en-US" sz="2400" dirty="0">
              <a:solidFill>
                <a:schemeClr val="tx1"/>
              </a:solidFill>
              <a:latin typeface="Book Antiqua" panose="02040602050305030304" pitchFamily="18" charset="0"/>
            </a:endParaRPr>
          </a:p>
          <a:p>
            <a:pPr marL="342900" indent="-342900">
              <a:buFont typeface="Arial" panose="020B0604020202020204" pitchFamily="34" charset="0"/>
              <a:buChar char="•"/>
            </a:pPr>
            <a:r>
              <a:rPr lang="en-US" sz="2400" dirty="0">
                <a:solidFill>
                  <a:schemeClr val="tx1"/>
                </a:solidFill>
                <a:latin typeface="Book Antiqua" panose="02040602050305030304" pitchFamily="18" charset="0"/>
              </a:rPr>
              <a:t>Data, State Planning</a:t>
            </a:r>
          </a:p>
          <a:p>
            <a:pPr marL="342900" indent="-342900">
              <a:buFont typeface="Arial" panose="020B0604020202020204" pitchFamily="34" charset="0"/>
              <a:buChar char="•"/>
            </a:pPr>
            <a:r>
              <a:rPr lang="en-US" sz="2400" dirty="0">
                <a:solidFill>
                  <a:schemeClr val="tx1"/>
                </a:solidFill>
                <a:latin typeface="Book Antiqua" panose="02040602050305030304" pitchFamily="18" charset="0"/>
              </a:rPr>
              <a:t>Strong advocacy</a:t>
            </a:r>
          </a:p>
          <a:p>
            <a:pPr marL="342900" indent="-342900">
              <a:buFont typeface="Arial" panose="020B0604020202020204" pitchFamily="34" charset="0"/>
              <a:buChar char="•"/>
            </a:pPr>
            <a:endParaRPr lang="en-US" sz="2400" i="1" dirty="0">
              <a:solidFill>
                <a:schemeClr val="tx1"/>
              </a:solidFill>
              <a:latin typeface="Book Antiqua" panose="02040602050305030304" pitchFamily="18" charset="0"/>
            </a:endParaRPr>
          </a:p>
          <a:p>
            <a:pPr marL="342900" indent="-342900">
              <a:buFont typeface="Arial" panose="020B0604020202020204" pitchFamily="34" charset="0"/>
              <a:buChar char="•"/>
            </a:pPr>
            <a:endParaRPr lang="en-US" sz="2400" i="1" dirty="0">
              <a:solidFill>
                <a:schemeClr val="tx1"/>
              </a:solidFill>
              <a:latin typeface="Book Antiqua" panose="02040602050305030304" pitchFamily="18" charset="0"/>
            </a:endParaRPr>
          </a:p>
        </p:txBody>
      </p:sp>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13444" t="4031" r="18160"/>
          <a:stretch/>
        </p:blipFill>
        <p:spPr>
          <a:xfrm>
            <a:off x="5900119" y="1676400"/>
            <a:ext cx="3015281" cy="2821888"/>
          </a:xfrm>
          <a:prstGeom prst="rect">
            <a:avLst/>
          </a:prstGeom>
          <a:effectLst>
            <a:softEdge rad="127000"/>
          </a:effectLst>
        </p:spPr>
      </p:pic>
    </p:spTree>
    <p:extLst>
      <p:ext uri="{BB962C8B-B14F-4D97-AF65-F5344CB8AC3E}">
        <p14:creationId xmlns:p14="http://schemas.microsoft.com/office/powerpoint/2010/main" val="2945792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981918"/>
            <a:ext cx="1577960" cy="51338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8448" y="5981918"/>
            <a:ext cx="2140752" cy="593084"/>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833" t="2154" r="-833" b="85997"/>
          <a:stretch/>
        </p:blipFill>
        <p:spPr>
          <a:xfrm>
            <a:off x="0" y="-76200"/>
            <a:ext cx="9220200" cy="845185"/>
          </a:xfrm>
          <a:prstGeom prst="rect">
            <a:avLst/>
          </a:prstGeom>
        </p:spPr>
      </p:pic>
      <p:graphicFrame>
        <p:nvGraphicFramePr>
          <p:cNvPr id="13" name="Content Placeholder 5"/>
          <p:cNvGraphicFramePr>
            <a:graphicFrameLocks/>
          </p:cNvGraphicFramePr>
          <p:nvPr>
            <p:extLst>
              <p:ext uri="{D42A27DB-BD31-4B8C-83A1-F6EECF244321}">
                <p14:modId xmlns:p14="http://schemas.microsoft.com/office/powerpoint/2010/main" val="4221177106"/>
              </p:ext>
            </p:extLst>
          </p:nvPr>
        </p:nvGraphicFramePr>
        <p:xfrm>
          <a:off x="990600" y="1062528"/>
          <a:ext cx="7239000" cy="358567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4" name="TextBox 13"/>
          <p:cNvSpPr txBox="1"/>
          <p:nvPr/>
        </p:nvSpPr>
        <p:spPr>
          <a:xfrm>
            <a:off x="685800" y="863025"/>
            <a:ext cx="7772400" cy="584775"/>
          </a:xfrm>
          <a:prstGeom prst="rect">
            <a:avLst/>
          </a:prstGeom>
          <a:noFill/>
        </p:spPr>
        <p:txBody>
          <a:bodyPr wrap="square" rtlCol="0">
            <a:spAutoFit/>
          </a:bodyPr>
          <a:lstStyle/>
          <a:p>
            <a:pPr algn="ctr"/>
            <a:r>
              <a:rPr lang="en-US" sz="3200" b="1" dirty="0">
                <a:solidFill>
                  <a:schemeClr val="accent1">
                    <a:lumMod val="75000"/>
                  </a:schemeClr>
                </a:solidFill>
                <a:latin typeface="Book Antiqua" panose="02040602050305030304" pitchFamily="18" charset="0"/>
              </a:rPr>
              <a:t>Type of Services Needed</a:t>
            </a:r>
          </a:p>
        </p:txBody>
      </p:sp>
      <p:pic>
        <p:nvPicPr>
          <p:cNvPr id="15" name="Picture 14"/>
          <p:cNvPicPr>
            <a:picLocks noChangeAspect="1"/>
          </p:cNvPicPr>
          <p:nvPr/>
        </p:nvPicPr>
        <p:blipFill rotWithShape="1">
          <a:blip r:embed="rId11" cstate="print">
            <a:extLst>
              <a:ext uri="{28A0092B-C50C-407E-A947-70E740481C1C}">
                <a14:useLocalDpi xmlns:a14="http://schemas.microsoft.com/office/drawing/2010/main" val="0"/>
              </a:ext>
            </a:extLst>
          </a:blip>
          <a:srcRect l="11113"/>
          <a:stretch/>
        </p:blipFill>
        <p:spPr>
          <a:xfrm>
            <a:off x="2895601" y="4252718"/>
            <a:ext cx="3276600" cy="2452881"/>
          </a:xfrm>
          <a:prstGeom prst="rect">
            <a:avLst/>
          </a:prstGeom>
          <a:effectLst>
            <a:softEdge rad="127000"/>
          </a:effectLst>
        </p:spPr>
      </p:pic>
    </p:spTree>
    <p:extLst>
      <p:ext uri="{BB962C8B-B14F-4D97-AF65-F5344CB8AC3E}">
        <p14:creationId xmlns:p14="http://schemas.microsoft.com/office/powerpoint/2010/main" val="1805048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833" t="2154" r="-833" b="85997"/>
          <a:stretch/>
        </p:blipFill>
        <p:spPr>
          <a:xfrm>
            <a:off x="0" y="-76200"/>
            <a:ext cx="9220200" cy="84518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5981918"/>
            <a:ext cx="1577960" cy="51338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8448" y="5981918"/>
            <a:ext cx="2140752" cy="593084"/>
          </a:xfrm>
          <a:prstGeom prst="rect">
            <a:avLst/>
          </a:prstGeom>
        </p:spPr>
      </p:pic>
      <p:sp>
        <p:nvSpPr>
          <p:cNvPr id="11" name="TextBox 10"/>
          <p:cNvSpPr txBox="1"/>
          <p:nvPr/>
        </p:nvSpPr>
        <p:spPr>
          <a:xfrm>
            <a:off x="381000" y="863025"/>
            <a:ext cx="8382000" cy="584775"/>
          </a:xfrm>
          <a:prstGeom prst="rect">
            <a:avLst/>
          </a:prstGeom>
          <a:noFill/>
        </p:spPr>
        <p:txBody>
          <a:bodyPr wrap="square" rtlCol="0">
            <a:spAutoFit/>
          </a:bodyPr>
          <a:lstStyle/>
          <a:p>
            <a:pPr algn="ctr"/>
            <a:r>
              <a:rPr lang="en-US" sz="3200" b="1" dirty="0">
                <a:solidFill>
                  <a:schemeClr val="accent1">
                    <a:lumMod val="75000"/>
                  </a:schemeClr>
                </a:solidFill>
                <a:latin typeface="Book Antiqua" panose="02040602050305030304" pitchFamily="18" charset="0"/>
              </a:rPr>
              <a:t>Building Blocks to Service </a:t>
            </a:r>
            <a:r>
              <a:rPr lang="en-US" sz="3200" b="1" dirty="0" smtClean="0">
                <a:solidFill>
                  <a:schemeClr val="accent1">
                    <a:lumMod val="75000"/>
                  </a:schemeClr>
                </a:solidFill>
                <a:latin typeface="Book Antiqua" panose="02040602050305030304" pitchFamily="18" charset="0"/>
              </a:rPr>
              <a:t>Delivery</a:t>
            </a:r>
            <a:endParaRPr lang="en-US" sz="3200" b="1" dirty="0">
              <a:solidFill>
                <a:schemeClr val="accent1">
                  <a:lumMod val="75000"/>
                </a:schemeClr>
              </a:solidFill>
              <a:latin typeface="Book Antiqua" panose="02040602050305030304" pitchFamily="18" charset="0"/>
            </a:endParaRPr>
          </a:p>
        </p:txBody>
      </p:sp>
      <p:graphicFrame>
        <p:nvGraphicFramePr>
          <p:cNvPr id="14" name="Content Placeholder 3"/>
          <p:cNvGraphicFramePr>
            <a:graphicFrameLocks/>
          </p:cNvGraphicFramePr>
          <p:nvPr>
            <p:extLst>
              <p:ext uri="{D42A27DB-BD31-4B8C-83A1-F6EECF244321}">
                <p14:modId xmlns:p14="http://schemas.microsoft.com/office/powerpoint/2010/main" val="2685965637"/>
              </p:ext>
            </p:extLst>
          </p:nvPr>
        </p:nvGraphicFramePr>
        <p:xfrm>
          <a:off x="1752600" y="1531061"/>
          <a:ext cx="6828064" cy="372673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534697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981918"/>
            <a:ext cx="1577960" cy="51338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8448" y="5981918"/>
            <a:ext cx="2140752" cy="593084"/>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833" t="2154" r="-833" b="85997"/>
          <a:stretch/>
        </p:blipFill>
        <p:spPr>
          <a:xfrm>
            <a:off x="0" y="-76200"/>
            <a:ext cx="9220200" cy="845185"/>
          </a:xfrm>
          <a:prstGeom prst="rect">
            <a:avLst/>
          </a:prstGeom>
        </p:spPr>
      </p:pic>
      <p:sp>
        <p:nvSpPr>
          <p:cNvPr id="10" name="Text Placeholder 2"/>
          <p:cNvSpPr txBox="1">
            <a:spLocks/>
          </p:cNvSpPr>
          <p:nvPr/>
        </p:nvSpPr>
        <p:spPr>
          <a:xfrm>
            <a:off x="762000" y="768986"/>
            <a:ext cx="6096000" cy="5022214"/>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sz="3200" b="1" dirty="0">
                <a:solidFill>
                  <a:schemeClr val="accent1">
                    <a:lumMod val="75000"/>
                  </a:schemeClr>
                </a:solidFill>
                <a:latin typeface="Book Antiqua" panose="02040602050305030304" pitchFamily="18" charset="0"/>
              </a:rPr>
              <a:t>Advisory </a:t>
            </a:r>
            <a:r>
              <a:rPr lang="en-US" sz="3200" b="1" dirty="0" smtClean="0">
                <a:solidFill>
                  <a:schemeClr val="accent1">
                    <a:lumMod val="75000"/>
                  </a:schemeClr>
                </a:solidFill>
                <a:latin typeface="Book Antiqua" panose="02040602050305030304" pitchFamily="18" charset="0"/>
              </a:rPr>
              <a:t>Boards/Councils</a:t>
            </a:r>
            <a:endParaRPr lang="en-US" sz="3200" dirty="0" smtClean="0">
              <a:solidFill>
                <a:schemeClr val="accent1">
                  <a:lumMod val="75000"/>
                </a:schemeClr>
              </a:solidFill>
              <a:latin typeface="Book Antiqua" panose="02040602050305030304" pitchFamily="18" charset="0"/>
            </a:endParaRPr>
          </a:p>
          <a:p>
            <a:r>
              <a:rPr lang="en-US" sz="2400" b="1" dirty="0" smtClean="0">
                <a:solidFill>
                  <a:schemeClr val="accent1">
                    <a:lumMod val="75000"/>
                  </a:schemeClr>
                </a:solidFill>
                <a:latin typeface="Book Antiqua" panose="02040602050305030304" pitchFamily="18" charset="0"/>
              </a:rPr>
              <a:t>May </a:t>
            </a:r>
            <a:r>
              <a:rPr lang="en-US" sz="2400" b="1" dirty="0">
                <a:solidFill>
                  <a:schemeClr val="accent1">
                    <a:lumMod val="75000"/>
                  </a:schemeClr>
                </a:solidFill>
                <a:latin typeface="Book Antiqua" panose="02040602050305030304" pitchFamily="18" charset="0"/>
              </a:rPr>
              <a:t>be established by:</a:t>
            </a:r>
          </a:p>
          <a:p>
            <a:pPr marL="342900" indent="-342900">
              <a:buFont typeface="Arial" panose="020B0604020202020204" pitchFamily="34" charset="0"/>
              <a:buChar char="•"/>
            </a:pPr>
            <a:r>
              <a:rPr lang="en-US" sz="2200" dirty="0" smtClean="0">
                <a:solidFill>
                  <a:schemeClr val="tx1"/>
                </a:solidFill>
                <a:latin typeface="Book Antiqua" panose="02040602050305030304" pitchFamily="18" charset="0"/>
              </a:rPr>
              <a:t>Legislation</a:t>
            </a:r>
            <a:r>
              <a:rPr lang="en-US" sz="2200" dirty="0">
                <a:solidFill>
                  <a:schemeClr val="tx1"/>
                </a:solidFill>
                <a:latin typeface="Book Antiqua" panose="02040602050305030304" pitchFamily="18" charset="0"/>
              </a:rPr>
              <a:t>, often in concert with </a:t>
            </a:r>
            <a:r>
              <a:rPr lang="en-US" sz="2200" dirty="0" smtClean="0">
                <a:solidFill>
                  <a:schemeClr val="tx1"/>
                </a:solidFill>
                <a:latin typeface="Book Antiqua" panose="02040602050305030304" pitchFamily="18" charset="0"/>
              </a:rPr>
              <a:t>a funding </a:t>
            </a:r>
            <a:br>
              <a:rPr lang="en-US" sz="2200" dirty="0" smtClean="0">
                <a:solidFill>
                  <a:schemeClr val="tx1"/>
                </a:solidFill>
                <a:latin typeface="Book Antiqua" panose="02040602050305030304" pitchFamily="18" charset="0"/>
              </a:rPr>
            </a:br>
            <a:r>
              <a:rPr lang="en-US" sz="2200" dirty="0" smtClean="0">
                <a:solidFill>
                  <a:schemeClr val="tx1"/>
                </a:solidFill>
                <a:latin typeface="Book Antiqua" panose="02040602050305030304" pitchFamily="18" charset="0"/>
              </a:rPr>
              <a:t>stream</a:t>
            </a:r>
            <a:r>
              <a:rPr lang="en-US" sz="2200" dirty="0">
                <a:solidFill>
                  <a:schemeClr val="tx1"/>
                </a:solidFill>
                <a:latin typeface="Book Antiqua" panose="02040602050305030304" pitchFamily="18" charset="0"/>
              </a:rPr>
              <a:t>, </a:t>
            </a:r>
            <a:r>
              <a:rPr lang="en-US" sz="2200" dirty="0" smtClean="0">
                <a:solidFill>
                  <a:schemeClr val="tx1"/>
                </a:solidFill>
                <a:latin typeface="Book Antiqua" panose="02040602050305030304" pitchFamily="18" charset="0"/>
              </a:rPr>
              <a:t>to </a:t>
            </a:r>
            <a:r>
              <a:rPr lang="en-US" sz="2200" dirty="0">
                <a:solidFill>
                  <a:schemeClr val="tx1"/>
                </a:solidFill>
                <a:latin typeface="Book Antiqua" panose="02040602050305030304" pitchFamily="18" charset="0"/>
              </a:rPr>
              <a:t>oversee or </a:t>
            </a:r>
            <a:r>
              <a:rPr lang="en-US" sz="2200" dirty="0" smtClean="0">
                <a:solidFill>
                  <a:schemeClr val="tx1"/>
                </a:solidFill>
                <a:latin typeface="Book Antiqua" panose="02040602050305030304" pitchFamily="18" charset="0"/>
              </a:rPr>
              <a:t>advise on </a:t>
            </a:r>
            <a:r>
              <a:rPr lang="en-US" sz="2200" dirty="0">
                <a:solidFill>
                  <a:schemeClr val="tx1"/>
                </a:solidFill>
                <a:latin typeface="Book Antiqua" panose="02040602050305030304" pitchFamily="18" charset="0"/>
              </a:rPr>
              <a:t>use of funds</a:t>
            </a:r>
          </a:p>
          <a:p>
            <a:pPr marL="342900" indent="-342900">
              <a:buFont typeface="Arial" panose="020B0604020202020204" pitchFamily="34" charset="0"/>
              <a:buChar char="•"/>
            </a:pPr>
            <a:r>
              <a:rPr lang="en-US" sz="2200" dirty="0">
                <a:solidFill>
                  <a:schemeClr val="tx1"/>
                </a:solidFill>
                <a:latin typeface="Book Antiqua" panose="02040602050305030304" pitchFamily="18" charset="0"/>
              </a:rPr>
              <a:t>Executive Order</a:t>
            </a:r>
          </a:p>
          <a:p>
            <a:pPr marL="342900" indent="-342900">
              <a:buFont typeface="Arial" panose="020B0604020202020204" pitchFamily="34" charset="0"/>
              <a:buChar char="•"/>
            </a:pPr>
            <a:r>
              <a:rPr lang="en-US" sz="2200" dirty="0">
                <a:solidFill>
                  <a:schemeClr val="tx1"/>
                </a:solidFill>
                <a:latin typeface="Book Antiqua" panose="02040602050305030304" pitchFamily="18" charset="0"/>
              </a:rPr>
              <a:t>Appointed by state agency</a:t>
            </a:r>
          </a:p>
          <a:p>
            <a:pPr marL="342900" indent="-342900">
              <a:buFont typeface="Arial" panose="020B0604020202020204" pitchFamily="34" charset="0"/>
              <a:buChar char="•"/>
            </a:pPr>
            <a:r>
              <a:rPr lang="en-US" sz="2200" dirty="0">
                <a:solidFill>
                  <a:schemeClr val="tx1"/>
                </a:solidFill>
                <a:latin typeface="Book Antiqua" panose="02040602050305030304" pitchFamily="18" charset="0"/>
              </a:rPr>
              <a:t>Other, such as a charter or </a:t>
            </a:r>
            <a:r>
              <a:rPr lang="en-US" sz="2200" dirty="0" smtClean="0">
                <a:solidFill>
                  <a:schemeClr val="tx1"/>
                </a:solidFill>
                <a:latin typeface="Book Antiqua" panose="02040602050305030304" pitchFamily="18" charset="0"/>
              </a:rPr>
              <a:t/>
            </a:r>
            <a:br>
              <a:rPr lang="en-US" sz="2200" dirty="0" smtClean="0">
                <a:solidFill>
                  <a:schemeClr val="tx1"/>
                </a:solidFill>
                <a:latin typeface="Book Antiqua" panose="02040602050305030304" pitchFamily="18" charset="0"/>
              </a:rPr>
            </a:br>
            <a:r>
              <a:rPr lang="en-US" sz="2200" dirty="0" smtClean="0">
                <a:solidFill>
                  <a:schemeClr val="tx1"/>
                </a:solidFill>
                <a:latin typeface="Book Antiqua" panose="02040602050305030304" pitchFamily="18" charset="0"/>
              </a:rPr>
              <a:t>nonprofit corporation</a:t>
            </a:r>
            <a:endParaRPr lang="en-US" sz="2200" dirty="0">
              <a:solidFill>
                <a:schemeClr val="tx1"/>
              </a:solidFill>
              <a:latin typeface="Book Antiqua" panose="02040602050305030304" pitchFamily="18" charset="0"/>
            </a:endParaRPr>
          </a:p>
          <a:p>
            <a:r>
              <a:rPr lang="en-US" sz="2400" b="1" dirty="0">
                <a:solidFill>
                  <a:schemeClr val="accent1">
                    <a:lumMod val="75000"/>
                  </a:schemeClr>
                </a:solidFill>
                <a:latin typeface="Book Antiqua" panose="02040602050305030304" pitchFamily="18" charset="0"/>
              </a:rPr>
              <a:t>Purpose:</a:t>
            </a:r>
          </a:p>
          <a:p>
            <a:pPr marL="342900" indent="-342900">
              <a:buFont typeface="Arial" panose="020B0604020202020204" pitchFamily="34" charset="0"/>
              <a:buChar char="•"/>
            </a:pPr>
            <a:r>
              <a:rPr lang="en-US" sz="2200" dirty="0">
                <a:solidFill>
                  <a:schemeClr val="tx1"/>
                </a:solidFill>
                <a:latin typeface="Book Antiqua" panose="02040602050305030304" pitchFamily="18" charset="0"/>
              </a:rPr>
              <a:t>Planning, program oversight, public </a:t>
            </a:r>
            <a:r>
              <a:rPr lang="en-US" sz="2200" dirty="0" smtClean="0">
                <a:solidFill>
                  <a:schemeClr val="tx1"/>
                </a:solidFill>
                <a:latin typeface="Book Antiqua" panose="02040602050305030304" pitchFamily="18" charset="0"/>
              </a:rPr>
              <a:t/>
            </a:r>
            <a:br>
              <a:rPr lang="en-US" sz="2200" dirty="0" smtClean="0">
                <a:solidFill>
                  <a:schemeClr val="tx1"/>
                </a:solidFill>
                <a:latin typeface="Book Antiqua" panose="02040602050305030304" pitchFamily="18" charset="0"/>
              </a:rPr>
            </a:br>
            <a:r>
              <a:rPr lang="en-US" sz="2200" dirty="0" smtClean="0">
                <a:solidFill>
                  <a:schemeClr val="tx1"/>
                </a:solidFill>
                <a:latin typeface="Book Antiqua" panose="02040602050305030304" pitchFamily="18" charset="0"/>
              </a:rPr>
              <a:t>awareness</a:t>
            </a:r>
            <a:r>
              <a:rPr lang="en-US" sz="2200" dirty="0">
                <a:solidFill>
                  <a:schemeClr val="tx1"/>
                </a:solidFill>
                <a:latin typeface="Book Antiqua" panose="02040602050305030304" pitchFamily="18" charset="0"/>
              </a:rPr>
              <a:t>, </a:t>
            </a:r>
            <a:r>
              <a:rPr lang="en-US" sz="2200" dirty="0" smtClean="0">
                <a:solidFill>
                  <a:schemeClr val="tx1"/>
                </a:solidFill>
                <a:latin typeface="Book Antiqua" panose="02040602050305030304" pitchFamily="18" charset="0"/>
              </a:rPr>
              <a:t>policy </a:t>
            </a:r>
            <a:r>
              <a:rPr lang="en-US" sz="2200" dirty="0">
                <a:solidFill>
                  <a:schemeClr val="tx1"/>
                </a:solidFill>
                <a:latin typeface="Book Antiqua" panose="02040602050305030304" pitchFamily="18" charset="0"/>
              </a:rPr>
              <a:t>recommendations</a:t>
            </a:r>
          </a:p>
          <a:p>
            <a:pPr marL="342900" indent="-342900">
              <a:buFont typeface="Arial" panose="020B0604020202020204" pitchFamily="34" charset="0"/>
              <a:buChar char="•"/>
            </a:pPr>
            <a:r>
              <a:rPr lang="en-US" sz="2200" dirty="0">
                <a:solidFill>
                  <a:schemeClr val="tx1"/>
                </a:solidFill>
                <a:latin typeface="Book Antiqua" panose="02040602050305030304" pitchFamily="18" charset="0"/>
              </a:rPr>
              <a:t>Federal TBI Act state grant requirement</a:t>
            </a:r>
          </a:p>
          <a:p>
            <a:endParaRPr lang="en-US" i="1" dirty="0">
              <a:solidFill>
                <a:schemeClr val="tx1"/>
              </a:solidFill>
              <a:latin typeface="Book Antiqua" panose="02040602050305030304" pitchFamily="18" charset="0"/>
            </a:endParaRPr>
          </a:p>
          <a:p>
            <a:endParaRPr lang="en-US" i="1" dirty="0">
              <a:solidFill>
                <a:schemeClr val="tx1"/>
              </a:solidFill>
              <a:latin typeface="Book Antiqua" panose="02040602050305030304" pitchFamily="18" charset="0"/>
            </a:endParaRPr>
          </a:p>
        </p:txBody>
      </p:sp>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4657" t="13222" r="9177" b="1656"/>
          <a:stretch/>
        </p:blipFill>
        <p:spPr>
          <a:xfrm>
            <a:off x="5943600" y="2590800"/>
            <a:ext cx="3160600" cy="2133600"/>
          </a:xfrm>
          <a:prstGeom prst="rect">
            <a:avLst/>
          </a:prstGeom>
          <a:effectLst>
            <a:softEdge rad="127000"/>
          </a:effectLst>
        </p:spPr>
      </p:pic>
    </p:spTree>
    <p:extLst>
      <p:ext uri="{BB962C8B-B14F-4D97-AF65-F5344CB8AC3E}">
        <p14:creationId xmlns:p14="http://schemas.microsoft.com/office/powerpoint/2010/main" val="22350407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996</TotalTime>
  <Words>1888</Words>
  <Application>Microsoft Office PowerPoint</Application>
  <PresentationFormat>On-screen Show (4:3)</PresentationFormat>
  <Paragraphs>285</Paragraphs>
  <Slides>44</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BaskervilleURW</vt:lpstr>
      <vt:lpstr>Book Antiqua</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Bush</dc:creator>
  <cp:lastModifiedBy>Pender, James</cp:lastModifiedBy>
  <cp:revision>133</cp:revision>
  <cp:lastPrinted>2018-03-07T20:06:41Z</cp:lastPrinted>
  <dcterms:created xsi:type="dcterms:W3CDTF">2017-04-27T16:39:50Z</dcterms:created>
  <dcterms:modified xsi:type="dcterms:W3CDTF">2020-12-07T20:13:35Z</dcterms:modified>
</cp:coreProperties>
</file>