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84" r:id="rId3"/>
    <p:sldId id="302" r:id="rId4"/>
    <p:sldId id="258" r:id="rId5"/>
    <p:sldId id="259" r:id="rId6"/>
    <p:sldId id="260" r:id="rId7"/>
    <p:sldId id="261" r:id="rId8"/>
    <p:sldId id="301" r:id="rId9"/>
    <p:sldId id="262" r:id="rId10"/>
    <p:sldId id="263" r:id="rId11"/>
    <p:sldId id="267" r:id="rId12"/>
    <p:sldId id="286" r:id="rId13"/>
    <p:sldId id="295" r:id="rId14"/>
    <p:sldId id="296" r:id="rId15"/>
    <p:sldId id="297" r:id="rId16"/>
    <p:sldId id="298" r:id="rId17"/>
    <p:sldId id="299"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2"/>
            </a:solidFill>
            <a:ln>
              <a:noFill/>
            </a:ln>
            <a:effectLst/>
          </c:spPr>
          <c:invertIfNegative val="0"/>
          <c:cat>
            <c:strRef>
              <c:f>Sheet1!$C$3:$E$3</c:f>
              <c:strCache>
                <c:ptCount val="3"/>
                <c:pt idx="0">
                  <c:v>1 Year</c:v>
                </c:pt>
                <c:pt idx="1">
                  <c:v>2 Years</c:v>
                </c:pt>
                <c:pt idx="2">
                  <c:v>5 Years</c:v>
                </c:pt>
              </c:strCache>
            </c:strRef>
          </c:cat>
          <c:val>
            <c:numRef>
              <c:f>Sheet1!$C$4:$E$4</c:f>
              <c:numCache>
                <c:formatCode>General</c:formatCode>
                <c:ptCount val="3"/>
                <c:pt idx="0">
                  <c:v>7</c:v>
                </c:pt>
                <c:pt idx="1">
                  <c:v>24</c:v>
                </c:pt>
                <c:pt idx="2">
                  <c:v>31</c:v>
                </c:pt>
              </c:numCache>
            </c:numRef>
          </c:val>
          <c:extLst>
            <c:ext xmlns:c16="http://schemas.microsoft.com/office/drawing/2014/chart" uri="{C3380CC4-5D6E-409C-BE32-E72D297353CC}">
              <c16:uniqueId val="{00000000-7C01-4478-9D0A-34524FCEECCC}"/>
            </c:ext>
          </c:extLst>
        </c:ser>
        <c:dLbls>
          <c:showLegendKey val="0"/>
          <c:showVal val="0"/>
          <c:showCatName val="0"/>
          <c:showSerName val="0"/>
          <c:showPercent val="0"/>
          <c:showBubbleSize val="0"/>
        </c:dLbls>
        <c:gapWidth val="300"/>
        <c:axId val="173835792"/>
        <c:axId val="173834224"/>
      </c:barChart>
      <c:catAx>
        <c:axId val="1738357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t>YEARS AFTER INJURY</a:t>
                </a:r>
              </a:p>
            </c:rich>
          </c:tx>
          <c:overlay val="0"/>
          <c:spPr>
            <a:solidFill>
              <a:schemeClr val="accent4">
                <a:lumMod val="40000"/>
                <a:lumOff val="60000"/>
              </a:schemeClr>
            </a:solidFill>
            <a:ln>
              <a:solidFill>
                <a:sysClr val="windowText" lastClr="000000"/>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834224"/>
        <c:crosses val="autoZero"/>
        <c:auto val="1"/>
        <c:lblAlgn val="ctr"/>
        <c:lblOffset val="100"/>
        <c:noMultiLvlLbl val="0"/>
      </c:catAx>
      <c:valAx>
        <c:axId val="1738342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dirty="0"/>
                  <a:t>PERCENT</a:t>
                </a:r>
              </a:p>
            </c:rich>
          </c:tx>
          <c:overlay val="0"/>
          <c:spPr>
            <a:solidFill>
              <a:schemeClr val="accent4">
                <a:lumMod val="40000"/>
                <a:lumOff val="60000"/>
              </a:schemeClr>
            </a:solidFill>
            <a:ln>
              <a:solidFill>
                <a:sysClr val="windowText" lastClr="000000"/>
              </a:solid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3835792"/>
        <c:crosses val="autoZero"/>
        <c:crossBetween val="between"/>
      </c:valAx>
      <c:spPr>
        <a:noFill/>
        <a:ln>
          <a:noFill/>
        </a:ln>
        <a:effectLst/>
      </c:spPr>
    </c:plotArea>
    <c:plotVisOnly val="1"/>
    <c:dispBlanksAs val="gap"/>
    <c:showDLblsOverMax val="0"/>
  </c:chart>
  <c:spPr>
    <a:solidFill>
      <a:schemeClr val="bg1"/>
    </a:solidFill>
    <a:ln w="2857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97B64-BF3C-4EEF-9E6E-6D842C9EDD6A}" type="datetimeFigureOut">
              <a:rPr lang="en-US" smtClean="0"/>
              <a:t>5/25/2020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B6FD0-75DB-4CF6-92BA-EF8231EFDDFB}" type="slidenum">
              <a:rPr lang="en-US" smtClean="0"/>
              <a:t>‹#›</a:t>
            </a:fld>
            <a:endParaRPr lang="en-US" dirty="0"/>
          </a:p>
        </p:txBody>
      </p:sp>
    </p:spTree>
    <p:extLst>
      <p:ext uri="{BB962C8B-B14F-4D97-AF65-F5344CB8AC3E}">
        <p14:creationId xmlns:p14="http://schemas.microsoft.com/office/powerpoint/2010/main" val="428888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18" y="2131145"/>
            <a:ext cx="10363969" cy="1470036"/>
          </a:xfrm>
        </p:spPr>
        <p:txBody>
          <a:bodyPr/>
          <a:lstStyle/>
          <a:p>
            <a:r>
              <a:rPr lang="en-US"/>
              <a:t>Click to edit Master title style</a:t>
            </a:r>
          </a:p>
        </p:txBody>
      </p:sp>
      <p:sp>
        <p:nvSpPr>
          <p:cNvPr id="3" name="Subtitle 2"/>
          <p:cNvSpPr>
            <a:spLocks noGrp="1"/>
          </p:cNvSpPr>
          <p:nvPr>
            <p:ph type="subTitle" idx="1"/>
          </p:nvPr>
        </p:nvSpPr>
        <p:spPr>
          <a:xfrm>
            <a:off x="1828033" y="3885444"/>
            <a:ext cx="8535940" cy="175267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18CDC42D-AC7D-4A4F-B09D-9FC05A4B31A6}" type="slidenum">
              <a:rPr lang="en-US" altLang="en-US"/>
              <a:pPr>
                <a:defRPr/>
              </a:pPr>
              <a:t>‹#›</a:t>
            </a:fld>
            <a:endParaRPr lang="en-US" altLang="en-US" dirty="0"/>
          </a:p>
        </p:txBody>
      </p:sp>
    </p:spTree>
    <p:extLst>
      <p:ext uri="{BB962C8B-B14F-4D97-AF65-F5344CB8AC3E}">
        <p14:creationId xmlns:p14="http://schemas.microsoft.com/office/powerpoint/2010/main" val="388605554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42A772A2-B545-402A-A864-732D91EF0559}" type="slidenum">
              <a:rPr lang="en-US" altLang="en-US"/>
              <a:pPr>
                <a:defRPr/>
              </a:pPr>
              <a:t>‹#›</a:t>
            </a:fld>
            <a:endParaRPr lang="en-US" altLang="en-US" dirty="0"/>
          </a:p>
        </p:txBody>
      </p:sp>
    </p:spTree>
    <p:extLst>
      <p:ext uri="{BB962C8B-B14F-4D97-AF65-F5344CB8AC3E}">
        <p14:creationId xmlns:p14="http://schemas.microsoft.com/office/powerpoint/2010/main" val="42834111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7958" y="1294607"/>
            <a:ext cx="2590031" cy="4801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018" y="1294607"/>
            <a:ext cx="7589212" cy="4801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466E511B-7021-4BDD-B8C0-5A4C861B18BB}" type="slidenum">
              <a:rPr lang="en-US" altLang="en-US"/>
              <a:pPr>
                <a:defRPr/>
              </a:pPr>
              <a:t>‹#›</a:t>
            </a:fld>
            <a:endParaRPr lang="en-US" altLang="en-US" dirty="0"/>
          </a:p>
        </p:txBody>
      </p:sp>
    </p:spTree>
    <p:extLst>
      <p:ext uri="{BB962C8B-B14F-4D97-AF65-F5344CB8AC3E}">
        <p14:creationId xmlns:p14="http://schemas.microsoft.com/office/powerpoint/2010/main" val="2384763216"/>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018" y="1294607"/>
            <a:ext cx="10363969" cy="480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4" name="Slide Number Placeholder 5"/>
          <p:cNvSpPr>
            <a:spLocks noGrp="1"/>
          </p:cNvSpPr>
          <p:nvPr>
            <p:ph type="sldNum" sz="quarter" idx="11"/>
          </p:nvPr>
        </p:nvSpPr>
        <p:spPr>
          <a:ln/>
        </p:spPr>
        <p:txBody>
          <a:bodyPr/>
          <a:lstStyle>
            <a:lvl1pPr>
              <a:defRPr/>
            </a:lvl1pPr>
          </a:lstStyle>
          <a:p>
            <a:pPr>
              <a:defRPr/>
            </a:pPr>
            <a:fld id="{3D3ED23C-B94B-4259-A42D-83247086008B}" type="slidenum">
              <a:rPr lang="en-US" altLang="en-US"/>
              <a:pPr>
                <a:defRPr/>
              </a:pPr>
              <a:t>‹#›</a:t>
            </a:fld>
            <a:endParaRPr lang="en-US" altLang="en-US" dirty="0"/>
          </a:p>
        </p:txBody>
      </p:sp>
    </p:spTree>
    <p:extLst>
      <p:ext uri="{BB962C8B-B14F-4D97-AF65-F5344CB8AC3E}">
        <p14:creationId xmlns:p14="http://schemas.microsoft.com/office/powerpoint/2010/main" val="15567717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F198C3A2-1771-49FD-892E-C20B21A16767}" type="slidenum">
              <a:rPr lang="en-US" altLang="en-US"/>
              <a:pPr>
                <a:defRPr/>
              </a:pPr>
              <a:t>‹#›</a:t>
            </a:fld>
            <a:endParaRPr lang="en-US" altLang="en-US" dirty="0"/>
          </a:p>
        </p:txBody>
      </p:sp>
    </p:spTree>
    <p:extLst>
      <p:ext uri="{BB962C8B-B14F-4D97-AF65-F5344CB8AC3E}">
        <p14:creationId xmlns:p14="http://schemas.microsoft.com/office/powerpoint/2010/main" val="2308294673"/>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48" y="4406858"/>
            <a:ext cx="10362045" cy="136282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4048" y="2905960"/>
            <a:ext cx="10362045" cy="150089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5" name="Slide Number Placeholder 5"/>
          <p:cNvSpPr>
            <a:spLocks noGrp="1"/>
          </p:cNvSpPr>
          <p:nvPr>
            <p:ph type="sldNum" sz="quarter" idx="11"/>
          </p:nvPr>
        </p:nvSpPr>
        <p:spPr>
          <a:ln/>
        </p:spPr>
        <p:txBody>
          <a:bodyPr/>
          <a:lstStyle>
            <a:lvl1pPr>
              <a:defRPr/>
            </a:lvl1pPr>
          </a:lstStyle>
          <a:p>
            <a:pPr>
              <a:defRPr/>
            </a:pPr>
            <a:fld id="{457BFFCE-7B7C-493B-8778-7AFDC9D1475E}" type="slidenum">
              <a:rPr lang="en-US" altLang="en-US"/>
              <a:pPr>
                <a:defRPr/>
              </a:pPr>
              <a:t>‹#›</a:t>
            </a:fld>
            <a:endParaRPr lang="en-US" altLang="en-US" dirty="0"/>
          </a:p>
        </p:txBody>
      </p:sp>
    </p:spTree>
    <p:extLst>
      <p:ext uri="{BB962C8B-B14F-4D97-AF65-F5344CB8AC3E}">
        <p14:creationId xmlns:p14="http://schemas.microsoft.com/office/powerpoint/2010/main" val="126073828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017" y="2667183"/>
            <a:ext cx="5089620" cy="3429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364" y="2667183"/>
            <a:ext cx="5089621" cy="34290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pPr>
              <a:defRPr/>
            </a:pPr>
            <a:fld id="{FE9A4D66-34D2-474F-A9A4-F61E7C91629A}" type="slidenum">
              <a:rPr lang="en-US" altLang="en-US"/>
              <a:pPr>
                <a:defRPr/>
              </a:pPr>
              <a:t>‹#›</a:t>
            </a:fld>
            <a:endParaRPr lang="en-US" altLang="en-US" dirty="0"/>
          </a:p>
        </p:txBody>
      </p:sp>
    </p:spTree>
    <p:extLst>
      <p:ext uri="{BB962C8B-B14F-4D97-AF65-F5344CB8AC3E}">
        <p14:creationId xmlns:p14="http://schemas.microsoft.com/office/powerpoint/2010/main" val="10027837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87" y="274518"/>
            <a:ext cx="10972031" cy="114354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986" y="1535012"/>
            <a:ext cx="5385953" cy="6399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86" y="2175003"/>
            <a:ext cx="5385953" cy="395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39" y="1535012"/>
            <a:ext cx="5387879" cy="63999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139" y="2175003"/>
            <a:ext cx="5387879" cy="3950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8" name="Slide Number Placeholder 5"/>
          <p:cNvSpPr>
            <a:spLocks noGrp="1"/>
          </p:cNvSpPr>
          <p:nvPr>
            <p:ph type="sldNum" sz="quarter" idx="11"/>
          </p:nvPr>
        </p:nvSpPr>
        <p:spPr>
          <a:ln/>
        </p:spPr>
        <p:txBody>
          <a:bodyPr/>
          <a:lstStyle>
            <a:lvl1pPr>
              <a:defRPr/>
            </a:lvl1pPr>
          </a:lstStyle>
          <a:p>
            <a:pPr>
              <a:defRPr/>
            </a:pPr>
            <a:fld id="{04639AB6-3DD3-4563-BFAC-086DCE2D2CC7}" type="slidenum">
              <a:rPr lang="en-US" altLang="en-US"/>
              <a:pPr>
                <a:defRPr/>
              </a:pPr>
              <a:t>‹#›</a:t>
            </a:fld>
            <a:endParaRPr lang="en-US" altLang="en-US" dirty="0"/>
          </a:p>
        </p:txBody>
      </p:sp>
    </p:spTree>
    <p:extLst>
      <p:ext uri="{BB962C8B-B14F-4D97-AF65-F5344CB8AC3E}">
        <p14:creationId xmlns:p14="http://schemas.microsoft.com/office/powerpoint/2010/main" val="98200734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4" name="Slide Number Placeholder 5"/>
          <p:cNvSpPr>
            <a:spLocks noGrp="1"/>
          </p:cNvSpPr>
          <p:nvPr>
            <p:ph type="sldNum" sz="quarter" idx="11"/>
          </p:nvPr>
        </p:nvSpPr>
        <p:spPr>
          <a:ln/>
        </p:spPr>
        <p:txBody>
          <a:bodyPr/>
          <a:lstStyle>
            <a:lvl1pPr>
              <a:defRPr/>
            </a:lvl1pPr>
          </a:lstStyle>
          <a:p>
            <a:pPr>
              <a:defRPr/>
            </a:pPr>
            <a:fld id="{33448461-EE8D-4A10-B1C3-DEECB415AD74}" type="slidenum">
              <a:rPr lang="en-US" altLang="en-US"/>
              <a:pPr>
                <a:defRPr/>
              </a:pPr>
              <a:t>‹#›</a:t>
            </a:fld>
            <a:endParaRPr lang="en-US" altLang="en-US" dirty="0"/>
          </a:p>
        </p:txBody>
      </p:sp>
    </p:spTree>
    <p:extLst>
      <p:ext uri="{BB962C8B-B14F-4D97-AF65-F5344CB8AC3E}">
        <p14:creationId xmlns:p14="http://schemas.microsoft.com/office/powerpoint/2010/main" val="186564508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3" name="Slide Number Placeholder 5"/>
          <p:cNvSpPr>
            <a:spLocks noGrp="1"/>
          </p:cNvSpPr>
          <p:nvPr>
            <p:ph type="sldNum" sz="quarter" idx="11"/>
          </p:nvPr>
        </p:nvSpPr>
        <p:spPr>
          <a:ln/>
        </p:spPr>
        <p:txBody>
          <a:bodyPr/>
          <a:lstStyle>
            <a:lvl1pPr>
              <a:defRPr/>
            </a:lvl1pPr>
          </a:lstStyle>
          <a:p>
            <a:pPr>
              <a:defRPr/>
            </a:pPr>
            <a:fld id="{88F642F9-A01E-4C57-800D-04BA80F1D922}" type="slidenum">
              <a:rPr lang="en-US" altLang="en-US"/>
              <a:pPr>
                <a:defRPr/>
              </a:pPr>
              <a:t>‹#›</a:t>
            </a:fld>
            <a:endParaRPr lang="en-US" altLang="en-US" dirty="0"/>
          </a:p>
        </p:txBody>
      </p:sp>
    </p:spTree>
    <p:extLst>
      <p:ext uri="{BB962C8B-B14F-4D97-AF65-F5344CB8AC3E}">
        <p14:creationId xmlns:p14="http://schemas.microsoft.com/office/powerpoint/2010/main" val="151403221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88" y="272892"/>
            <a:ext cx="4010121" cy="116141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349" y="272893"/>
            <a:ext cx="6815667" cy="58525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988" y="1434301"/>
            <a:ext cx="4010121" cy="4691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pPr>
              <a:defRPr/>
            </a:pPr>
            <a:fld id="{294EDC3A-6C3B-4CC4-89AF-EE967503396D}" type="slidenum">
              <a:rPr lang="en-US" altLang="en-US"/>
              <a:pPr>
                <a:defRPr/>
              </a:pPr>
              <a:t>‹#›</a:t>
            </a:fld>
            <a:endParaRPr lang="en-US" altLang="en-US" dirty="0"/>
          </a:p>
        </p:txBody>
      </p:sp>
    </p:spTree>
    <p:extLst>
      <p:ext uri="{BB962C8B-B14F-4D97-AF65-F5344CB8AC3E}">
        <p14:creationId xmlns:p14="http://schemas.microsoft.com/office/powerpoint/2010/main" val="117741116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12" y="4799953"/>
            <a:ext cx="7315969" cy="56689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912" y="612382"/>
            <a:ext cx="7315969" cy="41144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912" y="5366850"/>
            <a:ext cx="7315969" cy="8056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ltLang="en-US" dirty="0">
              <a:solidFill>
                <a:srgbClr val="FFFFFF"/>
              </a:solidFill>
            </a:endParaRPr>
          </a:p>
        </p:txBody>
      </p:sp>
      <p:sp>
        <p:nvSpPr>
          <p:cNvPr id="6" name="Slide Number Placeholder 5"/>
          <p:cNvSpPr>
            <a:spLocks noGrp="1"/>
          </p:cNvSpPr>
          <p:nvPr>
            <p:ph type="sldNum" sz="quarter" idx="11"/>
          </p:nvPr>
        </p:nvSpPr>
        <p:spPr>
          <a:ln/>
        </p:spPr>
        <p:txBody>
          <a:bodyPr/>
          <a:lstStyle>
            <a:lvl1pPr>
              <a:defRPr/>
            </a:lvl1pPr>
          </a:lstStyle>
          <a:p>
            <a:pPr>
              <a:defRPr/>
            </a:pPr>
            <a:fld id="{C7A075A8-30C2-425D-99DA-D39A49C60533}" type="slidenum">
              <a:rPr lang="en-US" altLang="en-US"/>
              <a:pPr>
                <a:defRPr/>
              </a:pPr>
              <a:t>‹#›</a:t>
            </a:fld>
            <a:endParaRPr lang="en-US" altLang="en-US" dirty="0"/>
          </a:p>
        </p:txBody>
      </p:sp>
    </p:spTree>
    <p:extLst>
      <p:ext uri="{BB962C8B-B14F-4D97-AF65-F5344CB8AC3E}">
        <p14:creationId xmlns:p14="http://schemas.microsoft.com/office/powerpoint/2010/main" val="247368869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9" descr="dark_bi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
            <a:ext cx="12193925" cy="685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018" y="1294609"/>
            <a:ext cx="10363969"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914018" y="2667183"/>
            <a:ext cx="10363969"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p:cNvSpPr>
            <a:spLocks noGrp="1"/>
          </p:cNvSpPr>
          <p:nvPr>
            <p:ph type="dt" sz="half" idx="2"/>
          </p:nvPr>
        </p:nvSpPr>
        <p:spPr bwMode="auto">
          <a:xfrm>
            <a:off x="203969" y="6096184"/>
            <a:ext cx="2540000" cy="45644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ＭＳ Ｐゴシック" pitchFamily="1" charset="-128"/>
              </a:defRPr>
            </a:lvl1pPr>
          </a:lstStyle>
          <a:p>
            <a:pPr eaLnBrk="0" fontAlgn="base" hangingPunct="0">
              <a:spcBef>
                <a:spcPct val="0"/>
              </a:spcBef>
              <a:spcAft>
                <a:spcPct val="0"/>
              </a:spcAft>
              <a:defRPr/>
            </a:pPr>
            <a:endParaRPr lang="en-US" altLang="en-US" dirty="0">
              <a:solidFill>
                <a:srgbClr val="FFFFFF"/>
              </a:solidFill>
            </a:endParaRPr>
          </a:p>
        </p:txBody>
      </p:sp>
      <p:sp>
        <p:nvSpPr>
          <p:cNvPr id="8" name="Slide Number Placeholder 5"/>
          <p:cNvSpPr>
            <a:spLocks noGrp="1"/>
          </p:cNvSpPr>
          <p:nvPr>
            <p:ph type="sldNum" sz="quarter" idx="4"/>
          </p:nvPr>
        </p:nvSpPr>
        <p:spPr bwMode="auto">
          <a:xfrm>
            <a:off x="10566018" y="5563395"/>
            <a:ext cx="1422015" cy="30375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FFFFFF"/>
                </a:solidFill>
                <a:latin typeface="Arial" charset="0"/>
                <a:ea typeface="ＭＳ Ｐゴシック" pitchFamily="1" charset="-128"/>
              </a:defRPr>
            </a:lvl1pPr>
          </a:lstStyle>
          <a:p>
            <a:pPr eaLnBrk="0" fontAlgn="base" hangingPunct="0">
              <a:spcBef>
                <a:spcPct val="0"/>
              </a:spcBef>
              <a:spcAft>
                <a:spcPct val="0"/>
              </a:spcAft>
              <a:defRPr/>
            </a:pPr>
            <a:fld id="{0637EFB5-48AC-4811-96CE-42DE94E88788}" type="slidenum">
              <a:rPr lang="en-US" altLang="en-US"/>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2379819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charset="0"/>
          <a:ea typeface="ＭＳ Ｐゴシック" pitchFamily="1" charset="-128"/>
        </a:defRPr>
      </a:lvl2pPr>
      <a:lvl3pPr algn="ctr" rtl="0" eaLnBrk="0" fontAlgn="base" hangingPunct="0">
        <a:spcBef>
          <a:spcPct val="0"/>
        </a:spcBef>
        <a:spcAft>
          <a:spcPct val="0"/>
        </a:spcAft>
        <a:defRPr sz="4000">
          <a:solidFill>
            <a:schemeClr val="bg1"/>
          </a:solidFill>
          <a:latin typeface="Arial" charset="0"/>
          <a:ea typeface="ＭＳ Ｐゴシック" pitchFamily="1" charset="-128"/>
        </a:defRPr>
      </a:lvl3pPr>
      <a:lvl4pPr algn="ctr" rtl="0" eaLnBrk="0" fontAlgn="base" hangingPunct="0">
        <a:spcBef>
          <a:spcPct val="0"/>
        </a:spcBef>
        <a:spcAft>
          <a:spcPct val="0"/>
        </a:spcAft>
        <a:defRPr sz="4000">
          <a:solidFill>
            <a:schemeClr val="bg1"/>
          </a:solidFill>
          <a:latin typeface="Arial" charset="0"/>
          <a:ea typeface="ＭＳ Ｐゴシック" pitchFamily="1" charset="-128"/>
        </a:defRPr>
      </a:lvl4pPr>
      <a:lvl5pPr algn="ctr" rtl="0" eaLnBrk="0" fontAlgn="base" hangingPunct="0">
        <a:spcBef>
          <a:spcPct val="0"/>
        </a:spcBef>
        <a:spcAft>
          <a:spcPct val="0"/>
        </a:spcAft>
        <a:defRPr sz="4000">
          <a:solidFill>
            <a:schemeClr val="bg1"/>
          </a:solidFill>
          <a:latin typeface="Arial" charset="0"/>
          <a:ea typeface="ＭＳ Ｐゴシック" pitchFamily="1" charset="-128"/>
        </a:defRPr>
      </a:lvl5pPr>
      <a:lvl6pPr marL="457200" algn="ctr" rtl="0" eaLnBrk="0" fontAlgn="base" hangingPunct="0">
        <a:spcBef>
          <a:spcPct val="0"/>
        </a:spcBef>
        <a:spcAft>
          <a:spcPct val="0"/>
        </a:spcAft>
        <a:defRPr sz="4000">
          <a:solidFill>
            <a:schemeClr val="bg1"/>
          </a:solidFill>
          <a:latin typeface="Arial" charset="0"/>
          <a:ea typeface="ＭＳ Ｐゴシック" pitchFamily="1" charset="-128"/>
        </a:defRPr>
      </a:lvl6pPr>
      <a:lvl7pPr marL="914400" algn="ctr" rtl="0" eaLnBrk="0" fontAlgn="base" hangingPunct="0">
        <a:spcBef>
          <a:spcPct val="0"/>
        </a:spcBef>
        <a:spcAft>
          <a:spcPct val="0"/>
        </a:spcAft>
        <a:defRPr sz="4000">
          <a:solidFill>
            <a:schemeClr val="bg1"/>
          </a:solidFill>
          <a:latin typeface="Arial" charset="0"/>
          <a:ea typeface="ＭＳ Ｐゴシック" pitchFamily="1" charset="-128"/>
        </a:defRPr>
      </a:lvl7pPr>
      <a:lvl8pPr marL="1371600" algn="ctr" rtl="0" eaLnBrk="0" fontAlgn="base" hangingPunct="0">
        <a:spcBef>
          <a:spcPct val="0"/>
        </a:spcBef>
        <a:spcAft>
          <a:spcPct val="0"/>
        </a:spcAft>
        <a:defRPr sz="4000">
          <a:solidFill>
            <a:schemeClr val="bg1"/>
          </a:solidFill>
          <a:latin typeface="Arial" charset="0"/>
          <a:ea typeface="ＭＳ Ｐゴシック" pitchFamily="1" charset="-128"/>
        </a:defRPr>
      </a:lvl8pPr>
      <a:lvl9pPr marL="1828800" algn="ctr" rtl="0" eaLnBrk="0" fontAlgn="base" hangingPunct="0">
        <a:spcBef>
          <a:spcPct val="0"/>
        </a:spcBef>
        <a:spcAft>
          <a:spcPct val="0"/>
        </a:spcAft>
        <a:defRPr sz="4000">
          <a:solidFill>
            <a:schemeClr val="bg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ea typeface="+mn-ea"/>
        </a:defRPr>
      </a:lvl2pPr>
      <a:lvl3pPr marL="1143000"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a:solidFill>
            <a:schemeClr val="bg1"/>
          </a:solidFill>
          <a:latin typeface="+mn-lt"/>
          <a:ea typeface="+mn-ea"/>
        </a:defRPr>
      </a:lvl4pPr>
      <a:lvl5pPr marL="2057400" indent="-228600" algn="l" rtl="0" eaLnBrk="0" fontAlgn="base" hangingPunct="0">
        <a:spcBef>
          <a:spcPct val="20000"/>
        </a:spcBef>
        <a:spcAft>
          <a:spcPct val="0"/>
        </a:spcAft>
        <a:buChar char="»"/>
        <a:defRPr>
          <a:solidFill>
            <a:schemeClr val="bg1"/>
          </a:solidFill>
          <a:latin typeface="+mn-lt"/>
          <a:ea typeface="+mn-ea"/>
        </a:defRPr>
      </a:lvl5pPr>
      <a:lvl6pPr marL="2514600" indent="-228600" algn="l" rtl="0" eaLnBrk="0" fontAlgn="base" hangingPunct="0">
        <a:spcBef>
          <a:spcPct val="20000"/>
        </a:spcBef>
        <a:spcAft>
          <a:spcPct val="0"/>
        </a:spcAft>
        <a:buChar char="»"/>
        <a:defRPr>
          <a:solidFill>
            <a:schemeClr val="bg1"/>
          </a:solidFill>
          <a:latin typeface="+mn-lt"/>
          <a:ea typeface="+mn-ea"/>
        </a:defRPr>
      </a:lvl6pPr>
      <a:lvl7pPr marL="2971800" indent="-228600" algn="l" rtl="0" eaLnBrk="0" fontAlgn="base" hangingPunct="0">
        <a:spcBef>
          <a:spcPct val="20000"/>
        </a:spcBef>
        <a:spcAft>
          <a:spcPct val="0"/>
        </a:spcAft>
        <a:buChar char="»"/>
        <a:defRPr>
          <a:solidFill>
            <a:schemeClr val="bg1"/>
          </a:solidFill>
          <a:latin typeface="+mn-lt"/>
          <a:ea typeface="+mn-ea"/>
        </a:defRPr>
      </a:lvl7pPr>
      <a:lvl8pPr marL="3429000" indent="-228600" algn="l" rtl="0" eaLnBrk="0" fontAlgn="base" hangingPunct="0">
        <a:spcBef>
          <a:spcPct val="20000"/>
        </a:spcBef>
        <a:spcAft>
          <a:spcPct val="0"/>
        </a:spcAft>
        <a:buChar char="»"/>
        <a:defRPr>
          <a:solidFill>
            <a:schemeClr val="bg1"/>
          </a:solidFill>
          <a:latin typeface="+mn-lt"/>
          <a:ea typeface="+mn-ea"/>
        </a:defRPr>
      </a:lvl8pPr>
      <a:lvl9pPr marL="3886200" indent="-228600" algn="l" rtl="0" eaLnBrk="0" fontAlgn="base" hangingPunct="0">
        <a:spcBef>
          <a:spcPct val="20000"/>
        </a:spcBef>
        <a:spcAft>
          <a:spcPct val="0"/>
        </a:spcAft>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pPr marL="53975" indent="-53975"/>
            <a:r>
              <a:rPr lang="en-US" altLang="en-US" sz="3600" dirty="0">
                <a:solidFill>
                  <a:srgbClr val="FFC000"/>
                </a:solidFill>
              </a:rPr>
              <a:t> </a:t>
            </a:r>
            <a:br>
              <a:rPr lang="en-US" altLang="en-US" sz="3600" dirty="0">
                <a:solidFill>
                  <a:srgbClr val="FFC000"/>
                </a:solidFill>
              </a:rPr>
            </a:br>
            <a:r>
              <a:rPr lang="en-US" altLang="en-US" sz="3200" dirty="0">
                <a:solidFill>
                  <a:srgbClr val="FFC000"/>
                </a:solidFill>
              </a:rPr>
              <a:t>Webinar 2</a:t>
            </a:r>
            <a:br>
              <a:rPr lang="en-US" altLang="en-US" sz="4800" dirty="0">
                <a:solidFill>
                  <a:srgbClr val="FFC000"/>
                </a:solidFill>
              </a:rPr>
            </a:br>
            <a:r>
              <a:rPr lang="en-US" altLang="en-US" sz="4800" dirty="0">
                <a:solidFill>
                  <a:srgbClr val="FFC000"/>
                </a:solidFill>
              </a:rPr>
              <a:t> Brain Injury and the Criminal Justice System</a:t>
            </a:r>
            <a:endParaRPr lang="en-US" altLang="en-US" dirty="0"/>
          </a:p>
        </p:txBody>
      </p:sp>
      <p:pic>
        <p:nvPicPr>
          <p:cNvPr id="2" name="Picture 1"/>
          <p:cNvPicPr>
            <a:picLocks noChangeAspect="1"/>
          </p:cNvPicPr>
          <p:nvPr/>
        </p:nvPicPr>
        <p:blipFill>
          <a:blip r:embed="rId2"/>
          <a:stretch>
            <a:fillRect/>
          </a:stretch>
        </p:blipFill>
        <p:spPr>
          <a:xfrm>
            <a:off x="4800600" y="3940233"/>
            <a:ext cx="2438400" cy="2202871"/>
          </a:xfrm>
          <a:prstGeom prst="rect">
            <a:avLst/>
          </a:prstGeom>
        </p:spPr>
      </p:pic>
    </p:spTree>
    <p:extLst>
      <p:ext uri="{BB962C8B-B14F-4D97-AF65-F5344CB8AC3E}">
        <p14:creationId xmlns:p14="http://schemas.microsoft.com/office/powerpoint/2010/main" val="2812423769"/>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18" y="423949"/>
            <a:ext cx="10363969" cy="1521229"/>
          </a:xfrm>
        </p:spPr>
        <p:txBody>
          <a:bodyPr/>
          <a:lstStyle/>
          <a:p>
            <a:r>
              <a:rPr lang="en-US" dirty="0">
                <a:solidFill>
                  <a:srgbClr val="FFC000"/>
                </a:solidFill>
              </a:rPr>
              <a:t>Brain Injury and Prison Adjustment</a:t>
            </a:r>
          </a:p>
        </p:txBody>
      </p:sp>
      <p:sp>
        <p:nvSpPr>
          <p:cNvPr id="3" name="Content Placeholder 2"/>
          <p:cNvSpPr>
            <a:spLocks noGrp="1"/>
          </p:cNvSpPr>
          <p:nvPr>
            <p:ph sz="half" idx="1"/>
          </p:nvPr>
        </p:nvSpPr>
        <p:spPr>
          <a:xfrm>
            <a:off x="914017" y="1945179"/>
            <a:ext cx="5089620" cy="4151006"/>
          </a:xfrm>
        </p:spPr>
        <p:txBody>
          <a:bodyPr/>
          <a:lstStyle/>
          <a:p>
            <a:r>
              <a:rPr lang="en-US" dirty="0"/>
              <a:t>Inmates with Brain Injury have:</a:t>
            </a:r>
          </a:p>
          <a:p>
            <a:pPr lvl="1"/>
            <a:r>
              <a:rPr lang="en-US" dirty="0"/>
              <a:t>higher rates of infraction while in custody</a:t>
            </a:r>
          </a:p>
          <a:p>
            <a:pPr lvl="1"/>
            <a:r>
              <a:rPr lang="en-US" dirty="0"/>
              <a:t>Higher levels of reoffending</a:t>
            </a:r>
          </a:p>
          <a:p>
            <a:pPr lvl="1"/>
            <a:r>
              <a:rPr lang="en-US" dirty="0"/>
              <a:t>Commit more violent crimes</a:t>
            </a:r>
          </a:p>
          <a:p>
            <a:pPr marL="457200" lvl="1" indent="0">
              <a:spcBef>
                <a:spcPts val="0"/>
              </a:spcBef>
              <a:buNone/>
            </a:pPr>
            <a:endParaRPr lang="en-US" dirty="0">
              <a:solidFill>
                <a:schemeClr val="tx1"/>
              </a:solidFill>
            </a:endParaRPr>
          </a:p>
          <a:p>
            <a:pPr marL="457200" lvl="1" indent="0">
              <a:buNone/>
            </a:pPr>
            <a:endParaRPr lang="en-US" dirty="0"/>
          </a:p>
        </p:txBody>
      </p:sp>
      <p:pic>
        <p:nvPicPr>
          <p:cNvPr id="5" name="Content Placeholder 4"/>
          <p:cNvPicPr>
            <a:picLocks noGrp="1" noChangeAspect="1"/>
          </p:cNvPicPr>
          <p:nvPr>
            <p:ph sz="half" idx="2"/>
          </p:nvPr>
        </p:nvPicPr>
        <p:blipFill>
          <a:blip r:embed="rId2"/>
          <a:stretch>
            <a:fillRect/>
          </a:stretch>
        </p:blipFill>
        <p:spPr>
          <a:xfrm>
            <a:off x="6724995" y="2061556"/>
            <a:ext cx="4123113" cy="3507971"/>
          </a:xfrm>
          <a:prstGeom prst="rect">
            <a:avLst/>
          </a:prstGeom>
        </p:spPr>
      </p:pic>
    </p:spTree>
    <p:extLst>
      <p:ext uri="{BB962C8B-B14F-4D97-AF65-F5344CB8AC3E}">
        <p14:creationId xmlns:p14="http://schemas.microsoft.com/office/powerpoint/2010/main" val="3617669662"/>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514" y="1423398"/>
            <a:ext cx="7772977" cy="2515392"/>
          </a:xfrm>
        </p:spPr>
        <p:txBody>
          <a:bodyPr/>
          <a:lstStyle/>
          <a:p>
            <a:r>
              <a:rPr lang="en-US" sz="5400" dirty="0">
                <a:solidFill>
                  <a:srgbClr val="FFC000"/>
                </a:solidFill>
              </a:rPr>
              <a:t>So why are people with brain injury more at risk for criminal behavior?</a:t>
            </a:r>
          </a:p>
        </p:txBody>
      </p:sp>
    </p:spTree>
    <p:extLst>
      <p:ext uri="{BB962C8B-B14F-4D97-AF65-F5344CB8AC3E}">
        <p14:creationId xmlns:p14="http://schemas.microsoft.com/office/powerpoint/2010/main" val="594558013"/>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18" y="274321"/>
            <a:ext cx="10363969" cy="1379912"/>
          </a:xfrm>
        </p:spPr>
        <p:txBody>
          <a:bodyPr/>
          <a:lstStyle/>
          <a:p>
            <a:r>
              <a:rPr lang="en-US" dirty="0">
                <a:solidFill>
                  <a:srgbClr val="FFC000"/>
                </a:solidFill>
              </a:rPr>
              <a:t>Frontal Lobe Function</a:t>
            </a:r>
          </a:p>
        </p:txBody>
      </p:sp>
      <p:sp>
        <p:nvSpPr>
          <p:cNvPr id="3" name="Content Placeholder 2"/>
          <p:cNvSpPr>
            <a:spLocks noGrp="1"/>
          </p:cNvSpPr>
          <p:nvPr>
            <p:ph sz="half" idx="1"/>
          </p:nvPr>
        </p:nvSpPr>
        <p:spPr>
          <a:xfrm>
            <a:off x="914017" y="1654233"/>
            <a:ext cx="5089620" cy="4441951"/>
          </a:xfrm>
        </p:spPr>
        <p:txBody>
          <a:bodyPr/>
          <a:lstStyle/>
          <a:p>
            <a:r>
              <a:rPr lang="en-US" dirty="0"/>
              <a:t>Frontal lobes are the largest in the human brain.</a:t>
            </a:r>
          </a:p>
          <a:p>
            <a:r>
              <a:rPr lang="en-US" dirty="0"/>
              <a:t>Frontal lobes don’t fully develop until the early 20’s.</a:t>
            </a:r>
          </a:p>
          <a:p>
            <a:r>
              <a:rPr lang="en-US" dirty="0"/>
              <a:t>The functions of the frontal lobes are the most complex but the most important to succeed in life.</a:t>
            </a:r>
          </a:p>
        </p:txBody>
      </p:sp>
      <p:pic>
        <p:nvPicPr>
          <p:cNvPr id="5" name="Content Placeholder 4"/>
          <p:cNvPicPr>
            <a:picLocks noGrp="1" noChangeAspect="1"/>
          </p:cNvPicPr>
          <p:nvPr>
            <p:ph sz="half" idx="2"/>
          </p:nvPr>
        </p:nvPicPr>
        <p:blipFill>
          <a:blip r:embed="rId2"/>
          <a:stretch>
            <a:fillRect/>
          </a:stretch>
        </p:blipFill>
        <p:spPr>
          <a:xfrm>
            <a:off x="6300592" y="1478071"/>
            <a:ext cx="5260931" cy="4618113"/>
          </a:xfrm>
          <a:prstGeom prst="rect">
            <a:avLst/>
          </a:prstGeom>
        </p:spPr>
      </p:pic>
    </p:spTree>
    <p:extLst>
      <p:ext uri="{BB962C8B-B14F-4D97-AF65-F5344CB8AC3E}">
        <p14:creationId xmlns:p14="http://schemas.microsoft.com/office/powerpoint/2010/main" val="714874780"/>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18" y="250521"/>
            <a:ext cx="10363969" cy="1440493"/>
          </a:xfrm>
        </p:spPr>
        <p:txBody>
          <a:bodyPr/>
          <a:lstStyle/>
          <a:p>
            <a:r>
              <a:rPr lang="en-US" dirty="0">
                <a:solidFill>
                  <a:srgbClr val="FFC000"/>
                </a:solidFill>
              </a:rPr>
              <a:t>Frontal Lobe Functions</a:t>
            </a:r>
          </a:p>
        </p:txBody>
      </p:sp>
      <p:sp>
        <p:nvSpPr>
          <p:cNvPr id="5" name="Content Placeholder 4"/>
          <p:cNvSpPr>
            <a:spLocks noGrp="1"/>
          </p:cNvSpPr>
          <p:nvPr>
            <p:ph sz="half" idx="1"/>
          </p:nvPr>
        </p:nvSpPr>
        <p:spPr>
          <a:xfrm>
            <a:off x="914017" y="1578279"/>
            <a:ext cx="5089620" cy="4797469"/>
          </a:xfrm>
        </p:spPr>
        <p:txBody>
          <a:bodyPr/>
          <a:lstStyle/>
          <a:p>
            <a:pPr marL="0" indent="0" eaLnBrk="1" hangingPunct="1">
              <a:spcBef>
                <a:spcPct val="50000"/>
              </a:spcBef>
              <a:buNone/>
            </a:pPr>
            <a:r>
              <a:rPr lang="en-US" sz="3600" dirty="0"/>
              <a:t>The overall job of the frontal lobes is to make our behavior adaptive according to:</a:t>
            </a:r>
          </a:p>
          <a:p>
            <a:pPr marL="514350" indent="-514350" eaLnBrk="1" hangingPunct="1">
              <a:spcBef>
                <a:spcPct val="50000"/>
              </a:spcBef>
              <a:buAutoNum type="arabicParenR"/>
            </a:pPr>
            <a:r>
              <a:rPr lang="en-US" dirty="0"/>
              <a:t>What the situation is, </a:t>
            </a:r>
          </a:p>
          <a:p>
            <a:pPr marL="514350" indent="-514350" eaLnBrk="1" hangingPunct="1">
              <a:spcBef>
                <a:spcPct val="50000"/>
              </a:spcBef>
              <a:buAutoNum type="arabicParenR"/>
            </a:pPr>
            <a:r>
              <a:rPr lang="en-US" dirty="0"/>
              <a:t>What we have learned from the past, and</a:t>
            </a:r>
          </a:p>
          <a:p>
            <a:pPr marL="514350" indent="-514350" eaLnBrk="1" hangingPunct="1">
              <a:spcBef>
                <a:spcPct val="50000"/>
              </a:spcBef>
              <a:buAutoNum type="arabicParenR"/>
            </a:pPr>
            <a:r>
              <a:rPr lang="en-US" dirty="0"/>
              <a:t>What our goals are.</a:t>
            </a:r>
          </a:p>
        </p:txBody>
      </p:sp>
      <p:sp>
        <p:nvSpPr>
          <p:cNvPr id="6" name="Content Placeholder 5"/>
          <p:cNvSpPr>
            <a:spLocks noGrp="1"/>
          </p:cNvSpPr>
          <p:nvPr>
            <p:ph sz="half" idx="2"/>
          </p:nvPr>
        </p:nvSpPr>
        <p:spPr>
          <a:xfrm>
            <a:off x="6613371" y="1719948"/>
            <a:ext cx="5089621" cy="3637665"/>
          </a:xfrm>
          <a:ln>
            <a:solidFill>
              <a:schemeClr val="bg1"/>
            </a:solidFill>
          </a:ln>
        </p:spPr>
        <p:txBody>
          <a:bodyPr/>
          <a:lstStyle/>
          <a:p>
            <a:pPr marL="0" indent="0" eaLnBrk="1" hangingPunct="1">
              <a:spcBef>
                <a:spcPct val="50000"/>
              </a:spcBef>
              <a:buNone/>
            </a:pPr>
            <a:r>
              <a:rPr lang="en-US" altLang="en-US" dirty="0">
                <a:solidFill>
                  <a:srgbClr val="FFC000"/>
                </a:solidFill>
                <a:latin typeface="Arial" panose="020B0604020202020204" pitchFamily="34" charset="0"/>
                <a:cs typeface="Times New Roman" panose="02020603050405020304" pitchFamily="18" charset="0"/>
              </a:rPr>
              <a:t>Specific Functions include:</a:t>
            </a:r>
          </a:p>
          <a:p>
            <a:pPr eaLnBrk="1" hangingPunct="1">
              <a:spcBef>
                <a:spcPct val="50000"/>
              </a:spcBef>
            </a:pPr>
            <a:r>
              <a:rPr lang="en-US" altLang="en-US" sz="2600" dirty="0">
                <a:latin typeface="Arial" panose="020B0604020202020204" pitchFamily="34" charset="0"/>
                <a:cs typeface="Times New Roman" panose="02020603050405020304" pitchFamily="18" charset="0"/>
              </a:rPr>
              <a:t>Organization and problem-solving</a:t>
            </a:r>
          </a:p>
          <a:p>
            <a:pPr eaLnBrk="1" hangingPunct="1">
              <a:spcBef>
                <a:spcPct val="0"/>
              </a:spcBef>
            </a:pPr>
            <a:r>
              <a:rPr lang="en-US" altLang="en-US" sz="2600" dirty="0">
                <a:latin typeface="Arial" panose="020B0604020202020204" pitchFamily="34" charset="0"/>
                <a:cs typeface="Times New Roman" panose="02020603050405020304" pitchFamily="18" charset="0"/>
              </a:rPr>
              <a:t>Initiative and motivation</a:t>
            </a:r>
          </a:p>
          <a:p>
            <a:pPr eaLnBrk="1" hangingPunct="1">
              <a:spcBef>
                <a:spcPct val="0"/>
              </a:spcBef>
            </a:pPr>
            <a:r>
              <a:rPr lang="en-US" altLang="en-US" sz="2600" dirty="0">
                <a:latin typeface="Arial" panose="020B0604020202020204" pitchFamily="34" charset="0"/>
                <a:cs typeface="Times New Roman" panose="02020603050405020304" pitchFamily="18" charset="0"/>
              </a:rPr>
              <a:t>Judgment</a:t>
            </a:r>
          </a:p>
          <a:p>
            <a:pPr eaLnBrk="1" hangingPunct="1">
              <a:spcBef>
                <a:spcPct val="0"/>
              </a:spcBef>
            </a:pPr>
            <a:r>
              <a:rPr lang="en-US" altLang="en-US" sz="2600" dirty="0">
                <a:latin typeface="Arial" panose="020B0604020202020204" pitchFamily="34" charset="0"/>
                <a:cs typeface="Times New Roman" panose="02020603050405020304" pitchFamily="18" charset="0"/>
              </a:rPr>
              <a:t>Impulse control</a:t>
            </a:r>
          </a:p>
          <a:p>
            <a:pPr eaLnBrk="1" hangingPunct="1">
              <a:spcBef>
                <a:spcPct val="0"/>
              </a:spcBef>
            </a:pPr>
            <a:r>
              <a:rPr lang="en-US" altLang="en-US" sz="2600" dirty="0">
                <a:latin typeface="Arial" panose="020B0604020202020204" pitchFamily="34" charset="0"/>
                <a:cs typeface="Times New Roman" panose="02020603050405020304" pitchFamily="18" charset="0"/>
              </a:rPr>
              <a:t>Social behavior</a:t>
            </a:r>
            <a:endParaRPr lang="en-US" sz="2600" dirty="0"/>
          </a:p>
          <a:p>
            <a:endParaRPr lang="en-US" dirty="0"/>
          </a:p>
        </p:txBody>
      </p:sp>
    </p:spTree>
    <p:extLst>
      <p:ext uri="{BB962C8B-B14F-4D97-AF65-F5344CB8AC3E}">
        <p14:creationId xmlns:p14="http://schemas.microsoft.com/office/powerpoint/2010/main" val="2539942135"/>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18" y="250521"/>
            <a:ext cx="10363969" cy="1440493"/>
          </a:xfrm>
        </p:spPr>
        <p:txBody>
          <a:bodyPr/>
          <a:lstStyle/>
          <a:p>
            <a:r>
              <a:rPr lang="en-US" dirty="0">
                <a:solidFill>
                  <a:srgbClr val="FFC000"/>
                </a:solidFill>
              </a:rPr>
              <a:t>Effects of Frontal Lobe Damage</a:t>
            </a:r>
          </a:p>
        </p:txBody>
      </p:sp>
      <p:sp>
        <p:nvSpPr>
          <p:cNvPr id="5" name="Content Placeholder 4"/>
          <p:cNvSpPr>
            <a:spLocks noGrp="1"/>
          </p:cNvSpPr>
          <p:nvPr>
            <p:ph sz="half" idx="1"/>
          </p:nvPr>
        </p:nvSpPr>
        <p:spPr>
          <a:xfrm>
            <a:off x="914017" y="1578279"/>
            <a:ext cx="5089620" cy="4797469"/>
          </a:xfrm>
        </p:spPr>
        <p:txBody>
          <a:bodyPr/>
          <a:lstStyle/>
          <a:p>
            <a:pPr marL="0" indent="0" eaLnBrk="1" hangingPunct="1">
              <a:spcBef>
                <a:spcPct val="50000"/>
              </a:spcBef>
              <a:buNone/>
            </a:pPr>
            <a:r>
              <a:rPr lang="en-US" dirty="0"/>
              <a:t>The person’s behavior does not:</a:t>
            </a:r>
          </a:p>
          <a:p>
            <a:pPr eaLnBrk="1" hangingPunct="1">
              <a:spcBef>
                <a:spcPct val="50000"/>
              </a:spcBef>
            </a:pPr>
            <a:r>
              <a:rPr lang="en-US" dirty="0"/>
              <a:t>Fit the situation</a:t>
            </a:r>
          </a:p>
          <a:p>
            <a:pPr eaLnBrk="1" hangingPunct="1">
              <a:spcBef>
                <a:spcPct val="50000"/>
              </a:spcBef>
            </a:pPr>
            <a:r>
              <a:rPr lang="en-US" dirty="0"/>
              <a:t>Isn’t what they know they should do or want to do</a:t>
            </a:r>
          </a:p>
          <a:p>
            <a:pPr eaLnBrk="1" hangingPunct="1">
              <a:spcBef>
                <a:spcPct val="50000"/>
              </a:spcBef>
            </a:pPr>
            <a:r>
              <a:rPr lang="en-US" dirty="0"/>
              <a:t>Isn’t consistent with their goals</a:t>
            </a:r>
          </a:p>
        </p:txBody>
      </p:sp>
      <p:sp>
        <p:nvSpPr>
          <p:cNvPr id="6" name="Content Placeholder 5"/>
          <p:cNvSpPr>
            <a:spLocks noGrp="1"/>
          </p:cNvSpPr>
          <p:nvPr>
            <p:ph sz="half" idx="2"/>
          </p:nvPr>
        </p:nvSpPr>
        <p:spPr>
          <a:xfrm>
            <a:off x="6188364" y="1578279"/>
            <a:ext cx="5089621" cy="4517905"/>
          </a:xfrm>
        </p:spPr>
        <p:txBody>
          <a:bodyPr/>
          <a:lstStyle/>
          <a:p>
            <a:pPr marL="0" indent="0" eaLnBrk="1" hangingPunct="1">
              <a:spcBef>
                <a:spcPct val="50000"/>
              </a:spcBef>
              <a:buNone/>
            </a:pPr>
            <a:r>
              <a:rPr lang="en-US" altLang="en-US" dirty="0">
                <a:latin typeface="Arial" panose="020B0604020202020204" pitchFamily="34" charset="0"/>
                <a:cs typeface="Times New Roman" panose="02020603050405020304" pitchFamily="18" charset="0"/>
              </a:rPr>
              <a:t>Specific problems can be: </a:t>
            </a:r>
          </a:p>
          <a:p>
            <a:pPr eaLnBrk="1" hangingPunct="1">
              <a:spcBef>
                <a:spcPct val="50000"/>
              </a:spcBef>
            </a:pPr>
            <a:r>
              <a:rPr lang="en-US" altLang="en-US" dirty="0">
                <a:latin typeface="Arial" panose="020B0604020202020204" pitchFamily="34" charset="0"/>
                <a:cs typeface="Times New Roman" panose="02020603050405020304" pitchFamily="18" charset="0"/>
              </a:rPr>
              <a:t>Makes poor decisions </a:t>
            </a:r>
          </a:p>
          <a:p>
            <a:pPr eaLnBrk="1" hangingPunct="1">
              <a:spcBef>
                <a:spcPct val="0"/>
              </a:spcBef>
            </a:pPr>
            <a:r>
              <a:rPr lang="en-US" altLang="en-US" dirty="0">
                <a:latin typeface="Arial" panose="020B0604020202020204" pitchFamily="34" charset="0"/>
                <a:cs typeface="Times New Roman" panose="02020603050405020304" pitchFamily="18" charset="0"/>
              </a:rPr>
              <a:t>Can’t get started on tasks</a:t>
            </a:r>
          </a:p>
          <a:p>
            <a:pPr eaLnBrk="1" hangingPunct="1">
              <a:spcBef>
                <a:spcPct val="0"/>
              </a:spcBef>
            </a:pPr>
            <a:r>
              <a:rPr lang="en-US" altLang="en-US" dirty="0">
                <a:latin typeface="Arial" panose="020B0604020202020204" pitchFamily="34" charset="0"/>
                <a:cs typeface="Times New Roman" panose="02020603050405020304" pitchFamily="18" charset="0"/>
              </a:rPr>
              <a:t>Doesn’t stay focused or on track</a:t>
            </a:r>
          </a:p>
          <a:p>
            <a:pPr eaLnBrk="1" hangingPunct="1">
              <a:spcBef>
                <a:spcPct val="0"/>
              </a:spcBef>
            </a:pPr>
            <a:r>
              <a:rPr lang="en-US" altLang="en-US" dirty="0">
                <a:latin typeface="Arial" panose="020B0604020202020204" pitchFamily="34" charset="0"/>
                <a:cs typeface="Times New Roman" panose="02020603050405020304" pitchFamily="18" charset="0"/>
              </a:rPr>
              <a:t>Impulsively says and does things</a:t>
            </a:r>
          </a:p>
          <a:p>
            <a:r>
              <a:rPr lang="en-US" dirty="0"/>
              <a:t>Moods are more intense and change more quickly</a:t>
            </a:r>
          </a:p>
        </p:txBody>
      </p:sp>
    </p:spTree>
    <p:extLst>
      <p:ext uri="{BB962C8B-B14F-4D97-AF65-F5344CB8AC3E}">
        <p14:creationId xmlns:p14="http://schemas.microsoft.com/office/powerpoint/2010/main" val="727108350"/>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018" y="237995"/>
            <a:ext cx="10363969" cy="1402915"/>
          </a:xfrm>
        </p:spPr>
        <p:txBody>
          <a:bodyPr/>
          <a:lstStyle/>
          <a:p>
            <a:r>
              <a:rPr lang="en-US" dirty="0">
                <a:solidFill>
                  <a:srgbClr val="FFC000"/>
                </a:solidFill>
              </a:rPr>
              <a:t>Misdiagnosis in Brain Injury</a:t>
            </a:r>
          </a:p>
        </p:txBody>
      </p:sp>
      <p:sp>
        <p:nvSpPr>
          <p:cNvPr id="6" name="Content Placeholder 5"/>
          <p:cNvSpPr>
            <a:spLocks noGrp="1"/>
          </p:cNvSpPr>
          <p:nvPr>
            <p:ph idx="1"/>
          </p:nvPr>
        </p:nvSpPr>
        <p:spPr>
          <a:xfrm>
            <a:off x="914018" y="1640911"/>
            <a:ext cx="10363969" cy="4455274"/>
          </a:xfrm>
        </p:spPr>
        <p:txBody>
          <a:bodyPr/>
          <a:lstStyle/>
          <a:p>
            <a:pPr marL="0" indent="0" algn="ctr">
              <a:buNone/>
            </a:pPr>
            <a:r>
              <a:rPr lang="en-US" sz="4000" dirty="0"/>
              <a:t>Because frontal lobe injury affects behavior (not physical functions you can see, like moving an arm) many offenders with brain damage are diagnosed with psychiatric diagnoses, especially bipolar disorder, but also depression, anxiety and psychosis NOS (not otherwise specified)</a:t>
            </a:r>
          </a:p>
        </p:txBody>
      </p:sp>
    </p:spTree>
    <p:extLst>
      <p:ext uri="{BB962C8B-B14F-4D97-AF65-F5344CB8AC3E}">
        <p14:creationId xmlns:p14="http://schemas.microsoft.com/office/powerpoint/2010/main" val="3839014264"/>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514" y="381001"/>
            <a:ext cx="7772977" cy="1219200"/>
          </a:xfrm>
        </p:spPr>
        <p:txBody>
          <a:bodyPr/>
          <a:lstStyle/>
          <a:p>
            <a:r>
              <a:rPr lang="en-US" dirty="0">
                <a:solidFill>
                  <a:srgbClr val="FFC000"/>
                </a:solidFill>
              </a:rPr>
              <a:t>What are the Main Points?</a:t>
            </a:r>
          </a:p>
        </p:txBody>
      </p:sp>
      <p:sp>
        <p:nvSpPr>
          <p:cNvPr id="3" name="Content Placeholder 2"/>
          <p:cNvSpPr>
            <a:spLocks noGrp="1"/>
          </p:cNvSpPr>
          <p:nvPr>
            <p:ph idx="1"/>
          </p:nvPr>
        </p:nvSpPr>
        <p:spPr>
          <a:xfrm>
            <a:off x="1302708" y="1524001"/>
            <a:ext cx="8679784" cy="4572183"/>
          </a:xfrm>
        </p:spPr>
        <p:txBody>
          <a:bodyPr/>
          <a:lstStyle/>
          <a:p>
            <a:r>
              <a:rPr lang="en-US" dirty="0"/>
              <a:t>TBI is a serious risk factor for committing a crime. </a:t>
            </a:r>
          </a:p>
          <a:p>
            <a:r>
              <a:rPr lang="en-US" dirty="0"/>
              <a:t>Brain Injury impairs judgment, impulse control and mood regulation that lead to criminal behavior.</a:t>
            </a:r>
          </a:p>
          <a:p>
            <a:r>
              <a:rPr lang="en-US" dirty="0"/>
              <a:t>Prisoners with brain injury have a harder time adjusting to prison.</a:t>
            </a:r>
          </a:p>
          <a:p>
            <a:r>
              <a:rPr lang="en-US" dirty="0"/>
              <a:t>Frontal lobe damage affects behavior that looks like some psychiatric illnesses.</a:t>
            </a:r>
          </a:p>
          <a:p>
            <a:endParaRPr lang="en-US" dirty="0"/>
          </a:p>
        </p:txBody>
      </p:sp>
    </p:spTree>
    <p:extLst>
      <p:ext uri="{BB962C8B-B14F-4D97-AF65-F5344CB8AC3E}">
        <p14:creationId xmlns:p14="http://schemas.microsoft.com/office/powerpoint/2010/main" val="3664787989"/>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In The Next Three Webinars, We Will Address:</a:t>
            </a:r>
          </a:p>
        </p:txBody>
      </p:sp>
      <p:sp>
        <p:nvSpPr>
          <p:cNvPr id="3" name="Content Placeholder 2"/>
          <p:cNvSpPr>
            <a:spLocks noGrp="1"/>
          </p:cNvSpPr>
          <p:nvPr>
            <p:ph idx="1"/>
          </p:nvPr>
        </p:nvSpPr>
        <p:spPr/>
        <p:txBody>
          <a:bodyPr/>
          <a:lstStyle/>
          <a:p>
            <a:r>
              <a:rPr lang="en-US" dirty="0"/>
              <a:t>How does brain injury affect prison adjustment, and</a:t>
            </a:r>
          </a:p>
          <a:p>
            <a:r>
              <a:rPr lang="en-US" dirty="0"/>
              <a:t>How to manage it.</a:t>
            </a:r>
          </a:p>
        </p:txBody>
      </p:sp>
      <p:pic>
        <p:nvPicPr>
          <p:cNvPr id="4" name="Picture 3"/>
          <p:cNvPicPr>
            <a:picLocks noChangeAspect="1"/>
          </p:cNvPicPr>
          <p:nvPr/>
        </p:nvPicPr>
        <p:blipFill>
          <a:blip r:embed="rId2"/>
          <a:stretch>
            <a:fillRect/>
          </a:stretch>
        </p:blipFill>
        <p:spPr>
          <a:xfrm>
            <a:off x="4876694" y="4233796"/>
            <a:ext cx="2438611" cy="2392471"/>
          </a:xfrm>
          <a:prstGeom prst="rect">
            <a:avLst/>
          </a:prstGeom>
        </p:spPr>
      </p:pic>
    </p:spTree>
    <p:extLst>
      <p:ext uri="{BB962C8B-B14F-4D97-AF65-F5344CB8AC3E}">
        <p14:creationId xmlns:p14="http://schemas.microsoft.com/office/powerpoint/2010/main" val="1336610923"/>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6" name="Rectangle 4"/>
          <p:cNvSpPr>
            <a:spLocks noGrp="1" noChangeArrowheads="1"/>
          </p:cNvSpPr>
          <p:nvPr>
            <p:ph type="title"/>
          </p:nvPr>
        </p:nvSpPr>
        <p:spPr>
          <a:xfrm>
            <a:off x="2209516" y="1294607"/>
            <a:ext cx="7765761" cy="3849706"/>
          </a:xfrm>
        </p:spPr>
        <p:txBody>
          <a:bodyPr>
            <a:normAutofit fontScale="90000"/>
          </a:bodyPr>
          <a:lstStyle/>
          <a:p>
            <a:r>
              <a:rPr lang="en-US" sz="2800" dirty="0">
                <a:solidFill>
                  <a:srgbClr val="FFC85B"/>
                </a:solidFill>
              </a:rPr>
              <a:t>This presentation is funded - in part - by </a:t>
            </a:r>
            <a:br>
              <a:rPr lang="en-US" sz="2800" dirty="0">
                <a:solidFill>
                  <a:srgbClr val="FFC85B"/>
                </a:solidFill>
              </a:rPr>
            </a:br>
            <a:br>
              <a:rPr lang="en-US" sz="2800" dirty="0">
                <a:solidFill>
                  <a:srgbClr val="FFC85B"/>
                </a:solidFill>
              </a:rPr>
            </a:br>
            <a:r>
              <a:rPr lang="en-US" sz="2000" dirty="0">
                <a:solidFill>
                  <a:srgbClr val="FFC000"/>
                </a:solidFill>
              </a:rPr>
              <a:t>US Department of Health &amp; Human Services, Health Resources and Services Administration Maternal and Child Health Bureau Traumatic Brain Injury Implementation Partnership Grant</a:t>
            </a:r>
            <a:br>
              <a:rPr lang="en-US" sz="2000" dirty="0">
                <a:solidFill>
                  <a:srgbClr val="FFC000"/>
                </a:solidFill>
              </a:rPr>
            </a:br>
            <a:r>
              <a:rPr lang="en-US" sz="2000" dirty="0">
                <a:solidFill>
                  <a:srgbClr val="FFC000"/>
                </a:solidFill>
              </a:rPr>
              <a:t>Grant Number H21MC26914</a:t>
            </a:r>
            <a:br>
              <a:rPr lang="en-US" sz="2000" dirty="0">
                <a:solidFill>
                  <a:srgbClr val="FFC000"/>
                </a:solidFill>
              </a:rPr>
            </a:br>
            <a:br>
              <a:rPr lang="en-US" sz="2000" dirty="0">
                <a:solidFill>
                  <a:srgbClr val="FFC000"/>
                </a:solidFill>
              </a:rPr>
            </a:br>
            <a:r>
              <a:rPr lang="en-US" sz="2000" dirty="0">
                <a:solidFill>
                  <a:srgbClr val="FFC85B"/>
                </a:solidFill>
              </a:rPr>
              <a:t>And with funding from the</a:t>
            </a:r>
            <a:br>
              <a:rPr lang="en-US" sz="2000" dirty="0">
                <a:solidFill>
                  <a:srgbClr val="FFC85B"/>
                </a:solidFill>
              </a:rPr>
            </a:br>
            <a:r>
              <a:rPr lang="en-US" sz="2000" dirty="0">
                <a:solidFill>
                  <a:srgbClr val="FFC85B"/>
                </a:solidFill>
              </a:rPr>
              <a:t>Rehabilitation Hospital of Indiana Foundation</a:t>
            </a:r>
            <a:br>
              <a:rPr lang="en-US" sz="2800" dirty="0"/>
            </a:br>
            <a:br>
              <a:rPr lang="en-US" sz="2800" dirty="0"/>
            </a:br>
            <a:endParaRPr lang="en-US" sz="2800" dirty="0">
              <a:solidFill>
                <a:srgbClr val="FFC85B"/>
              </a:solidFill>
            </a:endParaRPr>
          </a:p>
        </p:txBody>
      </p:sp>
      <p:sp>
        <p:nvSpPr>
          <p:cNvPr id="3" name="Slide Number Placeholder 2"/>
          <p:cNvSpPr>
            <a:spLocks noGrp="1"/>
          </p:cNvSpPr>
          <p:nvPr>
            <p:ph type="sldNum" sz="quarter" idx="4294967295"/>
          </p:nvPr>
        </p:nvSpPr>
        <p:spPr>
          <a:xfrm>
            <a:off x="8077200" y="6356354"/>
            <a:ext cx="2133600" cy="365125"/>
          </a:xfrm>
          <a:prstGeom prst="rect">
            <a:avLst/>
          </a:prstGeom>
        </p:spPr>
        <p:txBody>
          <a:bodyPr/>
          <a:lstStyle/>
          <a:p>
            <a:fld id="{D5FCF8BB-9000-491E-A294-212A3DC30DF1}" type="slidenum">
              <a:rPr lang="en-US" smtClean="0"/>
              <a:pPr/>
              <a:t>18</a:t>
            </a:fld>
            <a:endParaRPr lang="en-US" dirty="0"/>
          </a:p>
        </p:txBody>
      </p:sp>
    </p:spTree>
    <p:extLst>
      <p:ext uri="{BB962C8B-B14F-4D97-AF65-F5344CB8AC3E}">
        <p14:creationId xmlns:p14="http://schemas.microsoft.com/office/powerpoint/2010/main" val="167957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514" y="1219200"/>
            <a:ext cx="7772977" cy="4267200"/>
          </a:xfrm>
        </p:spPr>
        <p:txBody>
          <a:bodyPr/>
          <a:lstStyle/>
          <a:p>
            <a:r>
              <a:rPr lang="en-US" sz="3200" dirty="0">
                <a:solidFill>
                  <a:srgbClr val="FFC000"/>
                </a:solidFill>
              </a:rPr>
              <a:t>These webinars were developed because as many as 60-70% of people who are in prison have had a brain injury, and the brain injury may have a lot to do with how they ended up in prison. We need to understand brain injury so that we can better help them adjust in prison and stay out of prison once they are released. </a:t>
            </a:r>
          </a:p>
        </p:txBody>
      </p:sp>
    </p:spTree>
    <p:extLst>
      <p:ext uri="{BB962C8B-B14F-4D97-AF65-F5344CB8AC3E}">
        <p14:creationId xmlns:p14="http://schemas.microsoft.com/office/powerpoint/2010/main" val="2172552770"/>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514" y="381001"/>
            <a:ext cx="7772977" cy="1219200"/>
          </a:xfrm>
        </p:spPr>
        <p:txBody>
          <a:bodyPr/>
          <a:lstStyle/>
          <a:p>
            <a:r>
              <a:rPr lang="en-US" dirty="0">
                <a:solidFill>
                  <a:srgbClr val="FFC000"/>
                </a:solidFill>
              </a:rPr>
              <a:t>What are the Main Points of this Webinar?</a:t>
            </a:r>
          </a:p>
        </p:txBody>
      </p:sp>
      <p:sp>
        <p:nvSpPr>
          <p:cNvPr id="3" name="Content Placeholder 2"/>
          <p:cNvSpPr>
            <a:spLocks noGrp="1"/>
          </p:cNvSpPr>
          <p:nvPr>
            <p:ph idx="1"/>
          </p:nvPr>
        </p:nvSpPr>
        <p:spPr>
          <a:xfrm>
            <a:off x="1302708" y="2304789"/>
            <a:ext cx="8679784" cy="3791395"/>
          </a:xfrm>
        </p:spPr>
        <p:txBody>
          <a:bodyPr/>
          <a:lstStyle/>
          <a:p>
            <a:r>
              <a:rPr lang="en-US" dirty="0"/>
              <a:t>TBI is a serious risk factor for committing a crime </a:t>
            </a:r>
          </a:p>
          <a:p>
            <a:r>
              <a:rPr lang="en-US" dirty="0"/>
              <a:t>Brain Injury impairs judgment, impulse control and mood regulation that lead to criminal behavior</a:t>
            </a:r>
          </a:p>
          <a:p>
            <a:r>
              <a:rPr lang="en-US" dirty="0"/>
              <a:t>Prisoners with brain injury have a harder time adjusting to prison</a:t>
            </a:r>
          </a:p>
          <a:p>
            <a:r>
              <a:rPr lang="en-US" dirty="0"/>
              <a:t>Frontal lobe damage affects behavior that looks like some psychiatric illnesses</a:t>
            </a:r>
          </a:p>
          <a:p>
            <a:endParaRPr lang="en-US" dirty="0"/>
          </a:p>
        </p:txBody>
      </p:sp>
    </p:spTree>
    <p:extLst>
      <p:ext uri="{BB962C8B-B14F-4D97-AF65-F5344CB8AC3E}">
        <p14:creationId xmlns:p14="http://schemas.microsoft.com/office/powerpoint/2010/main" val="255633499"/>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901521" y="466192"/>
            <a:ext cx="10431887" cy="1169531"/>
          </a:xfrm>
        </p:spPr>
        <p:txBody>
          <a:bodyPr/>
          <a:lstStyle/>
          <a:p>
            <a:r>
              <a:rPr lang="en-US" altLang="en-US" dirty="0">
                <a:solidFill>
                  <a:srgbClr val="FFC000"/>
                </a:solidFill>
              </a:rPr>
              <a:t>Prevalence of Brain Injury Among Offenders</a:t>
            </a:r>
          </a:p>
        </p:txBody>
      </p:sp>
      <p:sp>
        <p:nvSpPr>
          <p:cNvPr id="4" name="Content Placeholder 3"/>
          <p:cNvSpPr>
            <a:spLocks noGrp="1"/>
          </p:cNvSpPr>
          <p:nvPr>
            <p:ph sz="half" idx="1"/>
          </p:nvPr>
        </p:nvSpPr>
        <p:spPr>
          <a:xfrm>
            <a:off x="689957" y="1713692"/>
            <a:ext cx="5482244" cy="4382493"/>
          </a:xfrm>
        </p:spPr>
        <p:txBody>
          <a:bodyPr/>
          <a:lstStyle/>
          <a:p>
            <a:pPr marL="746125" lvl="1" indent="-457200">
              <a:buFont typeface="Arial" panose="020B0604020202020204" pitchFamily="34" charset="0"/>
              <a:buChar char="•"/>
              <a:defRPr/>
            </a:pPr>
            <a:r>
              <a:rPr lang="en-US" sz="2800" dirty="0">
                <a:latin typeface="Calibri" pitchFamily="34" charset="0"/>
                <a:cs typeface="Calibri" pitchFamily="34" charset="0"/>
              </a:rPr>
              <a:t>8.5% of people in the community have had a brain injury.</a:t>
            </a:r>
          </a:p>
          <a:p>
            <a:pPr marL="746125" lvl="1" indent="-457200">
              <a:buFont typeface="Arial" panose="020B0604020202020204" pitchFamily="34" charset="0"/>
              <a:buChar char="•"/>
              <a:defRPr/>
            </a:pPr>
            <a:r>
              <a:rPr lang="en-US" sz="2800" dirty="0">
                <a:latin typeface="Calibri" pitchFamily="34" charset="0"/>
                <a:cs typeface="Calibri" pitchFamily="34" charset="0"/>
              </a:rPr>
              <a:t>60% of people who have committed an offense have had a brain injury.</a:t>
            </a:r>
          </a:p>
          <a:p>
            <a:pPr marL="746125" lvl="1" indent="-457200">
              <a:buFont typeface="Arial" panose="020B0604020202020204" pitchFamily="34" charset="0"/>
              <a:buChar char="•"/>
              <a:defRPr/>
            </a:pPr>
            <a:r>
              <a:rPr lang="en-US" sz="2800" u="sng" dirty="0">
                <a:latin typeface="Calibri" pitchFamily="34" charset="0"/>
                <a:cs typeface="Calibri" pitchFamily="34" charset="0"/>
              </a:rPr>
              <a:t>You are </a:t>
            </a:r>
            <a:r>
              <a:rPr lang="en-US" sz="2800" b="1" u="sng" dirty="0">
                <a:latin typeface="Calibri" pitchFamily="34" charset="0"/>
                <a:cs typeface="Calibri" pitchFamily="34" charset="0"/>
              </a:rPr>
              <a:t>7 times </a:t>
            </a:r>
            <a:r>
              <a:rPr lang="en-US" sz="2800" u="sng" dirty="0">
                <a:latin typeface="Calibri" pitchFamily="34" charset="0"/>
                <a:cs typeface="Calibri" pitchFamily="34" charset="0"/>
              </a:rPr>
              <a:t>more likely to commit an offense if you have had a brain injury.</a:t>
            </a:r>
          </a:p>
          <a:p>
            <a:pPr marL="288925" lvl="1" indent="0">
              <a:buNone/>
              <a:defRPr/>
            </a:pPr>
            <a:endParaRPr lang="en-US" sz="3200" b="1" dirty="0">
              <a:solidFill>
                <a:schemeClr val="bg2">
                  <a:lumMod val="50000"/>
                </a:schemeClr>
              </a:solidFill>
              <a:latin typeface="Calibri" pitchFamily="34" charset="0"/>
              <a:cs typeface="Calibri" pitchFamily="34" charset="0"/>
            </a:endParaRPr>
          </a:p>
          <a:p>
            <a:pPr marL="288925" lvl="1" indent="0">
              <a:buNone/>
              <a:defRPr/>
            </a:pPr>
            <a:endParaRPr lang="en-US" sz="3200" b="1" dirty="0">
              <a:solidFill>
                <a:schemeClr val="bg2">
                  <a:lumMod val="50000"/>
                </a:schemeClr>
              </a:solidFill>
              <a:latin typeface="Calibri" pitchFamily="34" charset="0"/>
              <a:cs typeface="Calibri" pitchFamily="34" charset="0"/>
            </a:endParaRPr>
          </a:p>
          <a:p>
            <a:pPr marL="0" indent="0">
              <a:buNone/>
              <a:defRPr/>
            </a:pPr>
            <a:endParaRPr lang="en-US" sz="4000" b="1" dirty="0">
              <a:solidFill>
                <a:schemeClr val="bg2">
                  <a:lumMod val="50000"/>
                </a:schemeClr>
              </a:solidFill>
              <a:latin typeface="Calibri" pitchFamily="34" charset="0"/>
              <a:cs typeface="Calibri" pitchFamily="34" charset="0"/>
            </a:endParaRPr>
          </a:p>
        </p:txBody>
      </p:sp>
      <p:graphicFrame>
        <p:nvGraphicFramePr>
          <p:cNvPr id="20484" name="Content Placeholder 6"/>
          <p:cNvGraphicFramePr>
            <a:graphicFrameLocks noGrp="1"/>
          </p:cNvGraphicFramePr>
          <p:nvPr>
            <p:ph sz="half" idx="2"/>
          </p:nvPr>
        </p:nvGraphicFramePr>
        <p:xfrm>
          <a:off x="6119091" y="1505772"/>
          <a:ext cx="3909580" cy="3906558"/>
        </p:xfrm>
        <a:graphic>
          <a:graphicData uri="http://schemas.openxmlformats.org/presentationml/2006/ole">
            <mc:AlternateContent xmlns:mc="http://schemas.openxmlformats.org/markup-compatibility/2006">
              <mc:Choice xmlns:v="urn:schemas-microsoft-com:vml" Requires="v">
                <p:oleObj spid="_x0000_s1046" r:id="rId3" imgW="4304149" imgH="3822523" progId="Excel.Chart.8">
                  <p:embed/>
                </p:oleObj>
              </mc:Choice>
              <mc:Fallback>
                <p:oleObj r:id="rId3" imgW="4304149" imgH="3822523"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9091" y="1505772"/>
                        <a:ext cx="3909580" cy="390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89917388"/>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018" y="374073"/>
            <a:ext cx="10363969" cy="1479665"/>
          </a:xfrm>
        </p:spPr>
        <p:txBody>
          <a:bodyPr/>
          <a:lstStyle/>
          <a:p>
            <a:r>
              <a:rPr lang="en-US" altLang="en-US" dirty="0">
                <a:solidFill>
                  <a:srgbClr val="FFC000"/>
                </a:solidFill>
              </a:rPr>
              <a:t>The Risk of Committing an Offense Gets Worse over Time</a:t>
            </a:r>
          </a:p>
        </p:txBody>
      </p:sp>
      <p:sp>
        <p:nvSpPr>
          <p:cNvPr id="3" name="Content Placeholder 2"/>
          <p:cNvSpPr>
            <a:spLocks noGrp="1"/>
          </p:cNvSpPr>
          <p:nvPr>
            <p:ph sz="half" idx="1"/>
          </p:nvPr>
        </p:nvSpPr>
        <p:spPr>
          <a:xfrm>
            <a:off x="914017" y="2019993"/>
            <a:ext cx="5089620" cy="4076191"/>
          </a:xfrm>
        </p:spPr>
        <p:txBody>
          <a:bodyPr/>
          <a:lstStyle/>
          <a:p>
            <a:pPr>
              <a:defRPr/>
            </a:pPr>
            <a:r>
              <a:rPr lang="en-US" sz="2400" dirty="0"/>
              <a:t>7% of survivors of severe TBI have had legal involvement within </a:t>
            </a:r>
            <a:r>
              <a:rPr lang="en-US" sz="2400" u="sng" dirty="0"/>
              <a:t>1 year after injury.</a:t>
            </a:r>
            <a:endParaRPr lang="en-US" sz="2400" dirty="0"/>
          </a:p>
          <a:p>
            <a:pPr>
              <a:defRPr/>
            </a:pPr>
            <a:r>
              <a:rPr lang="en-US" sz="2400" dirty="0"/>
              <a:t>24% of subjects with TBI had committed crimes leading to arrests within </a:t>
            </a:r>
            <a:r>
              <a:rPr lang="en-US" sz="2400" u="sng" dirty="0"/>
              <a:t>a 2-year period.</a:t>
            </a:r>
            <a:endParaRPr lang="en-US" sz="2400" baseline="30000" dirty="0"/>
          </a:p>
          <a:p>
            <a:pPr lvl="0">
              <a:defRPr/>
            </a:pPr>
            <a:r>
              <a:rPr lang="en-US" sz="2400" u="sng" dirty="0">
                <a:solidFill>
                  <a:srgbClr val="FFFFFF"/>
                </a:solidFill>
              </a:rPr>
              <a:t>By 5 years after injury</a:t>
            </a:r>
            <a:r>
              <a:rPr lang="en-US" sz="2400" dirty="0">
                <a:solidFill>
                  <a:srgbClr val="FFFFFF"/>
                </a:solidFill>
              </a:rPr>
              <a:t>, 31% had legal involvement.</a:t>
            </a:r>
          </a:p>
          <a:p>
            <a:pPr marL="457200" lvl="1" indent="0">
              <a:buNone/>
              <a:defRPr/>
            </a:pPr>
            <a:endParaRPr lang="en-US" sz="1200" dirty="0"/>
          </a:p>
          <a:p>
            <a:pPr marL="0" indent="0">
              <a:buNone/>
              <a:defRPr/>
            </a:pP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0968072"/>
              </p:ext>
            </p:extLst>
          </p:nvPr>
        </p:nvGraphicFramePr>
        <p:xfrm>
          <a:off x="6188462" y="1853738"/>
          <a:ext cx="5089525" cy="4076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082746"/>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r>
              <a:rPr lang="en-US" altLang="en-US" dirty="0">
                <a:solidFill>
                  <a:srgbClr val="FFC000"/>
                </a:solidFill>
              </a:rPr>
              <a:t>The Brain Injury Proceeds the Criminal Offense:</a:t>
            </a:r>
          </a:p>
        </p:txBody>
      </p:sp>
      <p:sp>
        <p:nvSpPr>
          <p:cNvPr id="2" name="Content Placeholder 1"/>
          <p:cNvSpPr>
            <a:spLocks noGrp="1"/>
          </p:cNvSpPr>
          <p:nvPr>
            <p:ph idx="1"/>
          </p:nvPr>
        </p:nvSpPr>
        <p:spPr/>
        <p:txBody>
          <a:bodyPr/>
          <a:lstStyle/>
          <a:p>
            <a:pPr marL="0" indent="0" algn="ctr">
              <a:buNone/>
            </a:pPr>
            <a:r>
              <a:rPr lang="en-US" altLang="en-US" sz="4800" dirty="0"/>
              <a:t>83% reported sustaining a TBI </a:t>
            </a:r>
            <a:r>
              <a:rPr lang="en-US" altLang="en-US" sz="4800" u="sng" dirty="0"/>
              <a:t>before</a:t>
            </a:r>
            <a:r>
              <a:rPr lang="en-US" altLang="en-US" sz="4800" dirty="0"/>
              <a:t> their initial involvement with the criminal-justice system</a:t>
            </a:r>
            <a:endParaRPr lang="en-US" sz="4800" dirty="0"/>
          </a:p>
        </p:txBody>
      </p:sp>
    </p:spTree>
    <p:extLst>
      <p:ext uri="{BB962C8B-B14F-4D97-AF65-F5344CB8AC3E}">
        <p14:creationId xmlns:p14="http://schemas.microsoft.com/office/powerpoint/2010/main" val="3713256363"/>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514" y="1294608"/>
            <a:ext cx="7772977" cy="3124992"/>
          </a:xfrm>
        </p:spPr>
        <p:txBody>
          <a:bodyPr/>
          <a:lstStyle/>
          <a:p>
            <a:r>
              <a:rPr lang="en-US" sz="5400" dirty="0">
                <a:solidFill>
                  <a:srgbClr val="FFC000"/>
                </a:solidFill>
              </a:rPr>
              <a:t>TBI is a Significant </a:t>
            </a:r>
            <a:br>
              <a:rPr lang="en-US" sz="5400" dirty="0">
                <a:solidFill>
                  <a:srgbClr val="FFC000"/>
                </a:solidFill>
              </a:rPr>
            </a:br>
            <a:r>
              <a:rPr lang="en-US" sz="5400" dirty="0">
                <a:solidFill>
                  <a:srgbClr val="FFC000"/>
                </a:solidFill>
              </a:rPr>
              <a:t>Risk Factor for </a:t>
            </a:r>
            <a:br>
              <a:rPr lang="en-US" sz="5400" dirty="0">
                <a:solidFill>
                  <a:srgbClr val="FFC000"/>
                </a:solidFill>
              </a:rPr>
            </a:br>
            <a:r>
              <a:rPr lang="en-US" sz="5400" dirty="0">
                <a:solidFill>
                  <a:srgbClr val="FFC000"/>
                </a:solidFill>
              </a:rPr>
              <a:t>Incarceration!</a:t>
            </a:r>
          </a:p>
        </p:txBody>
      </p:sp>
    </p:spTree>
    <p:extLst>
      <p:ext uri="{BB962C8B-B14F-4D97-AF65-F5344CB8AC3E}">
        <p14:creationId xmlns:p14="http://schemas.microsoft.com/office/powerpoint/2010/main" val="1249215220"/>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18" y="338203"/>
            <a:ext cx="10363969" cy="1415441"/>
          </a:xfrm>
        </p:spPr>
        <p:txBody>
          <a:bodyPr/>
          <a:lstStyle/>
          <a:p>
            <a:r>
              <a:rPr lang="en-US" sz="5400" dirty="0">
                <a:solidFill>
                  <a:srgbClr val="FFC000"/>
                </a:solidFill>
              </a:rPr>
              <a:t>Brain Injury +</a:t>
            </a:r>
          </a:p>
        </p:txBody>
      </p:sp>
      <p:sp>
        <p:nvSpPr>
          <p:cNvPr id="3" name="Content Placeholder 2"/>
          <p:cNvSpPr>
            <a:spLocks noGrp="1"/>
          </p:cNvSpPr>
          <p:nvPr>
            <p:ph idx="1"/>
          </p:nvPr>
        </p:nvSpPr>
        <p:spPr>
          <a:xfrm>
            <a:off x="914018" y="1665963"/>
            <a:ext cx="10363969" cy="4430222"/>
          </a:xfrm>
        </p:spPr>
        <p:txBody>
          <a:bodyPr/>
          <a:lstStyle/>
          <a:p>
            <a:pPr marL="0" indent="0">
              <a:buNone/>
            </a:pPr>
            <a:r>
              <a:rPr lang="en-US" sz="3200" dirty="0">
                <a:solidFill>
                  <a:srgbClr val="FFC000"/>
                </a:solidFill>
              </a:rPr>
              <a:t>Add the following to Brain Injury, and now you get even more RISK! </a:t>
            </a:r>
          </a:p>
          <a:p>
            <a:pPr lvl="1"/>
            <a:r>
              <a:rPr lang="en-US" dirty="0"/>
              <a:t>Drugs and alcohol</a:t>
            </a:r>
          </a:p>
          <a:p>
            <a:pPr lvl="1"/>
            <a:r>
              <a:rPr lang="en-US" dirty="0"/>
              <a:t>Psychiatric problems</a:t>
            </a:r>
          </a:p>
          <a:p>
            <a:pPr lvl="1"/>
            <a:r>
              <a:rPr lang="en-US" dirty="0"/>
              <a:t>Family criminality</a:t>
            </a:r>
          </a:p>
          <a:p>
            <a:pPr lvl="1"/>
            <a:r>
              <a:rPr lang="en-US" dirty="0"/>
              <a:t>Problems in school</a:t>
            </a:r>
          </a:p>
        </p:txBody>
      </p:sp>
    </p:spTree>
    <p:extLst>
      <p:ext uri="{BB962C8B-B14F-4D97-AF65-F5344CB8AC3E}">
        <p14:creationId xmlns:p14="http://schemas.microsoft.com/office/powerpoint/2010/main" val="313685793"/>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018" y="731521"/>
            <a:ext cx="10363969" cy="1396538"/>
          </a:xfrm>
        </p:spPr>
        <p:txBody>
          <a:bodyPr/>
          <a:lstStyle/>
          <a:p>
            <a:r>
              <a:rPr lang="en-US" dirty="0">
                <a:solidFill>
                  <a:srgbClr val="FFC000"/>
                </a:solidFill>
              </a:rPr>
              <a:t>Criminal Behavior</a:t>
            </a:r>
          </a:p>
        </p:txBody>
      </p:sp>
      <p:sp>
        <p:nvSpPr>
          <p:cNvPr id="3" name="Content Placeholder 2"/>
          <p:cNvSpPr>
            <a:spLocks noGrp="1"/>
          </p:cNvSpPr>
          <p:nvPr>
            <p:ph idx="1"/>
          </p:nvPr>
        </p:nvSpPr>
        <p:spPr>
          <a:xfrm>
            <a:off x="914018" y="2294313"/>
            <a:ext cx="10363969" cy="3801871"/>
          </a:xfrm>
        </p:spPr>
        <p:txBody>
          <a:bodyPr/>
          <a:lstStyle/>
          <a:p>
            <a:r>
              <a:rPr lang="en-US" dirty="0"/>
              <a:t>Is driven by multiple factors (biological, social, psychological)</a:t>
            </a:r>
          </a:p>
          <a:p>
            <a:r>
              <a:rPr lang="en-US" dirty="0"/>
              <a:t>Brain Injury is a significant risk factor for incarceration even in people with no previous criminal history.</a:t>
            </a:r>
          </a:p>
          <a:p>
            <a:r>
              <a:rPr lang="en-US" dirty="0"/>
              <a:t>Brain injury + other risk factors represents an even greater risk factor for criminal behavior.</a:t>
            </a:r>
          </a:p>
        </p:txBody>
      </p:sp>
    </p:spTree>
    <p:extLst>
      <p:ext uri="{BB962C8B-B14F-4D97-AF65-F5344CB8AC3E}">
        <p14:creationId xmlns:p14="http://schemas.microsoft.com/office/powerpoint/2010/main" val="1854864377"/>
      </p:ext>
    </p:extLst>
  </p:cSld>
  <p:clrMapOvr>
    <a:masterClrMapping/>
  </p:clrMapOvr>
  <p:transition>
    <p:random/>
  </p:transition>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231</TotalTime>
  <Words>740</Words>
  <Application>Microsoft Office PowerPoint</Application>
  <PresentationFormat>Widescreen</PresentationFormat>
  <Paragraphs>75</Paragraphs>
  <Slides>18</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2" baseType="lpstr">
      <vt:lpstr>Arial</vt:lpstr>
      <vt:lpstr>Calibri</vt:lpstr>
      <vt:lpstr>1_Blank Presentation</vt:lpstr>
      <vt:lpstr>Microsoft Excel Chart</vt:lpstr>
      <vt:lpstr>  Webinar 2  Brain Injury and the Criminal Justice System</vt:lpstr>
      <vt:lpstr>These webinars were developed because as many as 60-70% of people who are in prison have had a brain injury, and the brain injury may have a lot to do with how they ended up in prison. We need to understand brain injury so that we can better help them adjust in prison and stay out of prison once they are released. </vt:lpstr>
      <vt:lpstr>What are the Main Points of this Webinar?</vt:lpstr>
      <vt:lpstr>Prevalence of Brain Injury Among Offenders</vt:lpstr>
      <vt:lpstr>The Risk of Committing an Offense Gets Worse over Time</vt:lpstr>
      <vt:lpstr>The Brain Injury Proceeds the Criminal Offense:</vt:lpstr>
      <vt:lpstr>TBI is a Significant  Risk Factor for  Incarceration!</vt:lpstr>
      <vt:lpstr>Brain Injury +</vt:lpstr>
      <vt:lpstr>Criminal Behavior</vt:lpstr>
      <vt:lpstr>Brain Injury and Prison Adjustment</vt:lpstr>
      <vt:lpstr>So why are people with brain injury more at risk for criminal behavior?</vt:lpstr>
      <vt:lpstr>Frontal Lobe Function</vt:lpstr>
      <vt:lpstr>Frontal Lobe Functions</vt:lpstr>
      <vt:lpstr>Effects of Frontal Lobe Damage</vt:lpstr>
      <vt:lpstr>Misdiagnosis in Brain Injury</vt:lpstr>
      <vt:lpstr>What are the Main Points?</vt:lpstr>
      <vt:lpstr>In The Next Three Webinars, We Will Address:</vt:lpstr>
      <vt:lpstr>This presentation is funded - in part - by   US Department of Health &amp; Human Services, Health Resources and Services Administration Maternal and Child Health Bureau Traumatic Brain Injury Implementation Partnership Grant Grant Number H21MC26914  And with funding from the Rehabilitation Hospital of Indiana Foundation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Lance Trexler</dc:creator>
  <cp:lastModifiedBy>Judy Dettmer</cp:lastModifiedBy>
  <cp:revision>24</cp:revision>
  <dcterms:created xsi:type="dcterms:W3CDTF">2017-02-03T16:23:32Z</dcterms:created>
  <dcterms:modified xsi:type="dcterms:W3CDTF">2020-05-25T15:02:25Z</dcterms:modified>
</cp:coreProperties>
</file>