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Lst>
  <p:notesMasterIdLst>
    <p:notesMasterId r:id="rId72"/>
  </p:notesMasterIdLst>
  <p:handoutMasterIdLst>
    <p:handoutMasterId r:id="rId73"/>
  </p:handoutMasterIdLst>
  <p:sldIdLst>
    <p:sldId id="257" r:id="rId12"/>
    <p:sldId id="258" r:id="rId13"/>
    <p:sldId id="317" r:id="rId14"/>
    <p:sldId id="318" r:id="rId15"/>
    <p:sldId id="260" r:id="rId16"/>
    <p:sldId id="261" r:id="rId17"/>
    <p:sldId id="262" r:id="rId18"/>
    <p:sldId id="263" r:id="rId19"/>
    <p:sldId id="264" r:id="rId20"/>
    <p:sldId id="265" r:id="rId21"/>
    <p:sldId id="266" r:id="rId22"/>
    <p:sldId id="267" r:id="rId23"/>
    <p:sldId id="268" r:id="rId24"/>
    <p:sldId id="269" r:id="rId25"/>
    <p:sldId id="319" r:id="rId26"/>
    <p:sldId id="320" r:id="rId27"/>
    <p:sldId id="272" r:id="rId28"/>
    <p:sldId id="273" r:id="rId29"/>
    <p:sldId id="274" r:id="rId30"/>
    <p:sldId id="321" r:id="rId31"/>
    <p:sldId id="276" r:id="rId32"/>
    <p:sldId id="277" r:id="rId33"/>
    <p:sldId id="278" r:id="rId34"/>
    <p:sldId id="279" r:id="rId35"/>
    <p:sldId id="280" r:id="rId36"/>
    <p:sldId id="322" r:id="rId37"/>
    <p:sldId id="282" r:id="rId38"/>
    <p:sldId id="283" r:id="rId39"/>
    <p:sldId id="284" r:id="rId40"/>
    <p:sldId id="285" r:id="rId41"/>
    <p:sldId id="329"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23" r:id="rId58"/>
    <p:sldId id="303" r:id="rId59"/>
    <p:sldId id="304" r:id="rId60"/>
    <p:sldId id="324" r:id="rId61"/>
    <p:sldId id="325" r:id="rId62"/>
    <p:sldId id="326" r:id="rId63"/>
    <p:sldId id="308" r:id="rId64"/>
    <p:sldId id="309" r:id="rId65"/>
    <p:sldId id="310" r:id="rId66"/>
    <p:sldId id="311" r:id="rId67"/>
    <p:sldId id="312" r:id="rId68"/>
    <p:sldId id="327" r:id="rId69"/>
    <p:sldId id="328" r:id="rId70"/>
    <p:sldId id="315"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40340" autoAdjust="0"/>
  </p:normalViewPr>
  <p:slideViewPr>
    <p:cSldViewPr snapToGrid="0">
      <p:cViewPr varScale="1">
        <p:scale>
          <a:sx n="47" d="100"/>
          <a:sy n="47" d="100"/>
        </p:scale>
        <p:origin x="3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EC0C234-8F63-4771-8642-3002488E99E7}" type="datetimeFigureOut">
              <a:rPr lang="en-US" smtClean="0"/>
              <a:t>5/11/23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3FBB393-E6B3-46EF-80D7-5BE67BBC63AB}" type="slidenum">
              <a:rPr lang="en-US" smtClean="0"/>
              <a:t>‹#›</a:t>
            </a:fld>
            <a:endParaRPr lang="en-US"/>
          </a:p>
        </p:txBody>
      </p:sp>
    </p:spTree>
    <p:extLst>
      <p:ext uri="{BB962C8B-B14F-4D97-AF65-F5344CB8AC3E}">
        <p14:creationId xmlns:p14="http://schemas.microsoft.com/office/powerpoint/2010/main" val="3288999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0737AD8-4FD2-4B4E-BEAD-C4184E0D2ED1}" type="datetimeFigureOut">
              <a:rPr lang="en-US" smtClean="0"/>
              <a:t>5/11/23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138CF0B-A29E-4C8C-B6C9-8ADE1D7905B5}" type="slidenum">
              <a:rPr lang="en-US" smtClean="0"/>
              <a:t>‹#›</a:t>
            </a:fld>
            <a:endParaRPr lang="en-US"/>
          </a:p>
        </p:txBody>
      </p:sp>
    </p:spTree>
    <p:extLst>
      <p:ext uri="{BB962C8B-B14F-4D97-AF65-F5344CB8AC3E}">
        <p14:creationId xmlns:p14="http://schemas.microsoft.com/office/powerpoint/2010/main" val="314689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classroom-school-education-learning-209374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n.gov/health/health-program-areas/fhw/vipp/tbi/tn-sports-concussion.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n.gov/dcs/program-areas/child-safety/reporting/child-abuse.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books/NBK49983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kidshealth.org/en/parents/cerebral-palsy.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iav.net/traumatic-brain-injury-domestic-violenc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ildrenssafetynetwork.org/blog/facts-teen-dating-abus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cdc.gov/violenceprevention/intimatepartnerviolence/teendatingviolence/fastfact.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erywellmind.com/what-is-shame-425328"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verywellmind.com/identity-versus-confusion-2795735" TargetMode="External"/><Relationship Id="rId4" Type="http://schemas.openxmlformats.org/officeDocument/2006/relationships/hyperlink" Target="https://www.verywellmind.com/autonomy-versus-shame-and-doubt-2795733"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rldefense.com/v3/__https:/reportingonsuicide.org/__;!!PRtDf9A!-ClKGlN257WzWNdkve8Kjc4wjFVEgxH5_ECabdFSNW452oyX7nj3BVZfNzUKLFoKixvZ$"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irmi.com/articles/expert-commentary/language-matters-committed-suicide" TargetMode="External"/><Relationship Id="rId5" Type="http://schemas.openxmlformats.org/officeDocument/2006/relationships/hyperlink" Target="mailto:Brittany.Willis@tn.gov" TargetMode="External"/><Relationship Id="rId4" Type="http://schemas.openxmlformats.org/officeDocument/2006/relationships/hyperlink" Target="https://urldefense.com/v3/__http:/suicidepreventionmessaging.org/__;!!PRtDf9A!-ClKGlN257WzWNdkve8Kjc4wjFVEgxH5_ECabdFSNW452oyX7nj3BVZfNzUKLCGIMqM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traumaticbraininjury/pdf/Prisoner_TBI_Prof-a.pdf"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freeimages.com/photo/contemplate-1225745" TargetMode="External"/><Relationship Id="rId4" Type="http://schemas.openxmlformats.org/officeDocument/2006/relationships/hyperlink" Target="http://www.justicepolicy.org/images/upload/97-02_REP_RiskJuvenilesFace_JJ.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ashia.org/pdf/opioid-braininjury-connection.pdf"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stockphoto.com/photo/sad-teen-with-a-phone-in-her-bedroom-gm820379104-132554729?irgwc=1&amp;esource=AFF_IS_IR_SP_FreeImages_246195_&amp;asid=FreeImages&amp;cid=IS&amp;utm_medium=affiliate_SP&amp;utm_source=FreeImages&amp;utm_content=246195&amp;clickid=3OV3uR3-YxyORBcwUx0Mo3YVUki0Q6wpzTNTS80"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tngov.webex.com/mw3300/mywebex/default.do?service=7&amp;nomenu=true&amp;main_url=/tc3300/trainingcenter/Loading.do?siteurl%3Dtngov%26UID%3D-99999999%26RT%3DMiM3%26siteurl%3Dtngov%26apiname%3Dj.php%26MTID%3Dtad2f961b83c313356d26e9fa443619d0%26FM%3D1%26rnd%3D0326843294%26servicename%3DTC%26ED%3D945810632%26needFilter%3Dfalse&amp;siteurl=tn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no_0Jd8Gu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Thank you all for your interest in this topic and for letting have some time with you today to talk about Concussion, Traumatic Brain Injury and Abusive Head Trauma.  </a:t>
            </a:r>
          </a:p>
          <a:p>
            <a:r>
              <a:rPr lang="en-US" sz="1600" b="1"/>
              <a:t> </a:t>
            </a:r>
            <a:endParaRPr lang="en-US" sz="1600" b="1" dirty="0"/>
          </a:p>
          <a:p>
            <a:endParaRPr sz="1600" b="1" dirty="0"/>
          </a:p>
        </p:txBody>
      </p:sp>
      <p:sp>
        <p:nvSpPr>
          <p:cNvPr id="476" name="Google Shape;476;p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a:t>
            </a:fld>
            <a:endParaRPr/>
          </a:p>
        </p:txBody>
      </p:sp>
    </p:spTree>
    <p:extLst>
      <p:ext uri="{BB962C8B-B14F-4D97-AF65-F5344CB8AC3E}">
        <p14:creationId xmlns:p14="http://schemas.microsoft.com/office/powerpoint/2010/main" val="317875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1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As we just said,</a:t>
            </a:r>
            <a:r>
              <a:rPr lang="en-US" b="1" baseline="0" dirty="0"/>
              <a:t> everything </a:t>
            </a:r>
            <a:r>
              <a:rPr lang="en-US" b="1" dirty="0">
                <a:solidFill>
                  <a:srgbClr val="000000"/>
                </a:solidFill>
              </a:rPr>
              <a:t>you think or do, your personality and emotions – EVERYTHING – is controlled by the brain. So the list of possible symptoms is HUGE! </a:t>
            </a:r>
            <a:endParaRPr dirty="0"/>
          </a:p>
          <a:p>
            <a:r>
              <a:rPr lang="en-US" b="1" dirty="0"/>
              <a:t>Some symptoms yo</a:t>
            </a:r>
            <a:r>
              <a:rPr lang="en-US" b="1" baseline="0" dirty="0"/>
              <a:t>u can’t see from the outside</a:t>
            </a:r>
            <a:r>
              <a:rPr lang="en-US" b="1" dirty="0"/>
              <a:t>, but those can be just as serious as those you can see.  In children, you might see a</a:t>
            </a:r>
            <a:r>
              <a:rPr lang="en-US" b="1" baseline="0" dirty="0"/>
              <a:t> child who is more irritable, cries more, seems like they are not motivated or can’t get started on tasks.  </a:t>
            </a:r>
            <a:endParaRPr dirty="0"/>
          </a:p>
          <a:p>
            <a:r>
              <a:rPr lang="en-US" b="1" dirty="0"/>
              <a:t>Headaches and fatigue aren’t always easy to observe, especially in younger children, but they can make it</a:t>
            </a:r>
            <a:r>
              <a:rPr lang="en-US" b="1" baseline="0" dirty="0"/>
              <a:t> hard to learn in a classroom.  Think about getting a poor night’s sleep and having any of these other physical symptoms and trying to listen to instructions or follow directions.  </a:t>
            </a:r>
            <a:endParaRPr dirty="0"/>
          </a:p>
          <a:p>
            <a:endParaRPr b="1" dirty="0"/>
          </a:p>
          <a:p>
            <a:endParaRPr dirty="0">
              <a:solidFill>
                <a:srgbClr val="000000"/>
              </a:solidFill>
            </a:endParaRPr>
          </a:p>
          <a:p>
            <a:r>
              <a:rPr lang="en-US" dirty="0">
                <a:solidFill>
                  <a:srgbClr val="000000"/>
                </a:solidFill>
              </a:rPr>
              <a:t>Easier to observe: Balance, Motor Coordination, Word retrieval, Forgetfulness, Irritability, Sleep Disturbance.  </a:t>
            </a:r>
            <a:endParaRPr dirty="0"/>
          </a:p>
          <a:p>
            <a:r>
              <a:rPr lang="en-US" dirty="0">
                <a:solidFill>
                  <a:srgbClr val="000000"/>
                </a:solidFill>
              </a:rPr>
              <a:t>Less noticeable: Headaches, Changes in vision, Feeling Confused, Depression</a:t>
            </a:r>
            <a:endParaRPr dirty="0"/>
          </a:p>
          <a:p>
            <a:endParaRPr dirty="0"/>
          </a:p>
          <a:p>
            <a:endParaRPr dirty="0">
              <a:solidFill>
                <a:srgbClr val="FF0000"/>
              </a:solidFill>
              <a:latin typeface="times new roman"/>
              <a:ea typeface="times new roman"/>
              <a:cs typeface="times new roman"/>
              <a:sym typeface="times new roman"/>
            </a:endParaRPr>
          </a:p>
          <a:p>
            <a:pPr>
              <a:spcBef>
                <a:spcPts val="1404"/>
              </a:spcBef>
            </a:pPr>
            <a:endParaRPr dirty="0"/>
          </a:p>
          <a:p>
            <a:pPr marL="505931" lvl="1">
              <a:spcBef>
                <a:spcPts val="575"/>
              </a:spcBef>
            </a:pPr>
            <a:endParaRPr sz="3000" dirty="0">
              <a:solidFill>
                <a:srgbClr val="000000"/>
              </a:solidFill>
              <a:latin typeface="Helvetica Neue"/>
              <a:ea typeface="Helvetica Neue"/>
              <a:cs typeface="Helvetica Neue"/>
              <a:sym typeface="Helvetica Neue"/>
            </a:endParaRPr>
          </a:p>
          <a:p>
            <a:endParaRPr dirty="0"/>
          </a:p>
        </p:txBody>
      </p:sp>
      <p:sp>
        <p:nvSpPr>
          <p:cNvPr id="567" name="Google Shape;567;p1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10</a:t>
            </a:fld>
            <a:endParaRPr>
              <a:latin typeface="Calibri"/>
              <a:ea typeface="Calibri"/>
              <a:cs typeface="Calibri"/>
              <a:sym typeface="Calibri"/>
            </a:endParaRPr>
          </a:p>
        </p:txBody>
      </p:sp>
    </p:spTree>
    <p:extLst>
      <p:ext uri="{BB962C8B-B14F-4D97-AF65-F5344CB8AC3E}">
        <p14:creationId xmlns:p14="http://schemas.microsoft.com/office/powerpoint/2010/main" val="62491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solidFill>
                  <a:srgbClr val="000000"/>
                </a:solidFill>
              </a:rPr>
              <a:t>With younger children, they may not be able to tell you what they’re feeling or what is wrong.  So you may have to look more carefully to notice changes – changes in sleep, appetite, continence issues.  </a:t>
            </a:r>
          </a:p>
          <a:p>
            <a:endParaRPr lang="en-US" sz="1600" b="1" dirty="0">
              <a:solidFill>
                <a:srgbClr val="000000"/>
              </a:solidFill>
            </a:endParaRPr>
          </a:p>
          <a:p>
            <a:r>
              <a:rPr lang="en-US" sz="1600" b="1" dirty="0">
                <a:solidFill>
                  <a:srgbClr val="000000"/>
                </a:solidFill>
              </a:rPr>
              <a:t>There was a study in 2018 about concussion symptoms in younger children, that focused on reports from the main caretaker (parent or guardian in same home).  There was a significant finding in all of these types of symptoms.</a:t>
            </a:r>
          </a:p>
          <a:p>
            <a:r>
              <a:rPr lang="en-US" sz="1600" b="1" dirty="0">
                <a:solidFill>
                  <a:srgbClr val="000000"/>
                </a:solidFill>
              </a:rPr>
              <a:t>With Behavior dysregulation – they reported tantrums, hitting, biting, more crying that before injury.</a:t>
            </a:r>
          </a:p>
          <a:p>
            <a:r>
              <a:rPr lang="en-US" sz="1600" b="1" dirty="0">
                <a:solidFill>
                  <a:srgbClr val="000000"/>
                </a:solidFill>
              </a:rPr>
              <a:t>With Decreased Engagement – may overlap with feeling fatigued or slowed down.</a:t>
            </a:r>
          </a:p>
          <a:p>
            <a:endParaRPr dirty="0">
              <a:solidFill>
                <a:srgbClr val="000000"/>
              </a:solidFill>
            </a:endParaRPr>
          </a:p>
          <a:p>
            <a:endParaRPr lang="en-US" b="0" i="0" dirty="0">
              <a:solidFill>
                <a:srgbClr val="263238"/>
              </a:solidFill>
              <a:latin typeface="Roboto"/>
              <a:ea typeface="Roboto"/>
              <a:cs typeface="Roboto"/>
              <a:sym typeface="Roboto"/>
            </a:endParaRPr>
          </a:p>
          <a:p>
            <a:endParaRPr lang="en-US" b="0" i="0" dirty="0">
              <a:solidFill>
                <a:srgbClr val="263238"/>
              </a:solidFill>
              <a:latin typeface="Roboto"/>
              <a:ea typeface="Roboto"/>
              <a:cs typeface="Roboto"/>
              <a:sym typeface="Roboto"/>
            </a:endParaRPr>
          </a:p>
          <a:p>
            <a:r>
              <a:rPr lang="en-US" b="0" i="0" dirty="0">
                <a:solidFill>
                  <a:srgbClr val="263238"/>
                </a:solidFill>
                <a:latin typeface="Roboto"/>
                <a:ea typeface="Roboto"/>
                <a:cs typeface="Roboto"/>
                <a:sym typeface="Roboto"/>
              </a:rPr>
              <a:t>Additional young child symptoms from: </a:t>
            </a:r>
            <a:r>
              <a:rPr lang="en-US" b="0" i="0" dirty="0" err="1">
                <a:solidFill>
                  <a:srgbClr val="263238"/>
                </a:solidFill>
                <a:latin typeface="Roboto"/>
                <a:ea typeface="Roboto"/>
                <a:cs typeface="Roboto"/>
                <a:sym typeface="Roboto"/>
              </a:rPr>
              <a:t>Suskauer</a:t>
            </a:r>
            <a:r>
              <a:rPr lang="en-US" b="0" i="0" dirty="0">
                <a:solidFill>
                  <a:srgbClr val="263238"/>
                </a:solidFill>
                <a:latin typeface="Roboto"/>
                <a:ea typeface="Roboto"/>
                <a:cs typeface="Roboto"/>
                <a:sym typeface="Roboto"/>
              </a:rPr>
              <a:t>, S.J., </a:t>
            </a:r>
            <a:r>
              <a:rPr lang="en-US" b="0" i="0" dirty="0" err="1">
                <a:solidFill>
                  <a:srgbClr val="263238"/>
                </a:solidFill>
                <a:latin typeface="Roboto"/>
                <a:ea typeface="Roboto"/>
                <a:cs typeface="Roboto"/>
                <a:sym typeface="Roboto"/>
              </a:rPr>
              <a:t>rane,S</a:t>
            </a:r>
            <a:r>
              <a:rPr lang="en-US" b="0" i="0" dirty="0">
                <a:solidFill>
                  <a:srgbClr val="263238"/>
                </a:solidFill>
                <a:latin typeface="Roboto"/>
                <a:ea typeface="Roboto"/>
                <a:cs typeface="Roboto"/>
                <a:sym typeface="Roboto"/>
              </a:rPr>
              <a:t>., </a:t>
            </a:r>
            <a:r>
              <a:rPr lang="en-US" b="0" i="0" dirty="0" err="1">
                <a:solidFill>
                  <a:srgbClr val="263238"/>
                </a:solidFill>
                <a:latin typeface="Roboto"/>
                <a:ea typeface="Roboto"/>
                <a:cs typeface="Roboto"/>
                <a:sym typeface="Roboto"/>
              </a:rPr>
              <a:t>Reesman</a:t>
            </a:r>
            <a:r>
              <a:rPr lang="en-US" b="0" i="0" dirty="0">
                <a:solidFill>
                  <a:srgbClr val="263238"/>
                </a:solidFill>
                <a:latin typeface="Roboto"/>
                <a:ea typeface="Roboto"/>
                <a:cs typeface="Roboto"/>
                <a:sym typeface="Roboto"/>
              </a:rPr>
              <a:t>, K., and </a:t>
            </a:r>
            <a:r>
              <a:rPr lang="en-US" b="0" i="0" dirty="0" err="1">
                <a:solidFill>
                  <a:srgbClr val="263238"/>
                </a:solidFill>
                <a:latin typeface="Roboto"/>
                <a:ea typeface="Roboto"/>
                <a:cs typeface="Roboto"/>
                <a:sym typeface="Roboto"/>
              </a:rPr>
              <a:t>Slomine</a:t>
            </a:r>
            <a:r>
              <a:rPr lang="en-US" b="0" i="0" dirty="0">
                <a:solidFill>
                  <a:srgbClr val="263238"/>
                </a:solidFill>
                <a:latin typeface="Roboto"/>
                <a:ea typeface="Roboto"/>
                <a:cs typeface="Roboto"/>
                <a:sym typeface="Roboto"/>
              </a:rPr>
              <a:t>, B.S. Caregiver-report of symptoms following traumatic brain injury in a small clinical sample of preschool-aged children. J. of Pediatric Rehabilitation Medicine: An Interdisciplinary Approach 11 (2018) 7-14.</a:t>
            </a:r>
            <a:endParaRPr dirty="0">
              <a:solidFill>
                <a:srgbClr val="000000"/>
              </a:solidFill>
            </a:endParaRPr>
          </a:p>
          <a:p>
            <a:endParaRPr dirty="0"/>
          </a:p>
          <a:p>
            <a:endParaRPr dirty="0">
              <a:solidFill>
                <a:srgbClr val="FF0000"/>
              </a:solidFill>
              <a:latin typeface="times new roman"/>
              <a:ea typeface="times new roman"/>
              <a:cs typeface="times new roman"/>
              <a:sym typeface="times new roman"/>
            </a:endParaRPr>
          </a:p>
          <a:p>
            <a:pPr>
              <a:spcBef>
                <a:spcPts val="1404"/>
              </a:spcBef>
            </a:pPr>
            <a:endParaRPr dirty="0"/>
          </a:p>
          <a:p>
            <a:pPr marL="505931" lvl="1">
              <a:spcBef>
                <a:spcPts val="575"/>
              </a:spcBef>
            </a:pPr>
            <a:endParaRPr sz="3000" dirty="0">
              <a:solidFill>
                <a:srgbClr val="000000"/>
              </a:solidFill>
              <a:latin typeface="Helvetica Neue"/>
              <a:ea typeface="Helvetica Neue"/>
              <a:cs typeface="Helvetica Neue"/>
              <a:sym typeface="Helvetica Neue"/>
            </a:endParaRPr>
          </a:p>
          <a:p>
            <a:endParaRPr dirty="0"/>
          </a:p>
        </p:txBody>
      </p:sp>
      <p:sp>
        <p:nvSpPr>
          <p:cNvPr id="579" name="Google Shape;579;p1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11</a:t>
            </a:fld>
            <a:endParaRPr>
              <a:latin typeface="Calibri"/>
              <a:ea typeface="Calibri"/>
              <a:cs typeface="Calibri"/>
              <a:sym typeface="Calibri"/>
            </a:endParaRPr>
          </a:p>
        </p:txBody>
      </p:sp>
    </p:spTree>
    <p:extLst>
      <p:ext uri="{BB962C8B-B14F-4D97-AF65-F5344CB8AC3E}">
        <p14:creationId xmlns:p14="http://schemas.microsoft.com/office/powerpoint/2010/main" val="10710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1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You can look for these changes, like touching or holding their head, reacting differently – startling to light or noise.  Less interest in favorite foods, waking up during the night, stomach issues.  </a:t>
            </a:r>
          </a:p>
          <a:p>
            <a:r>
              <a:rPr lang="en-US" sz="1600" b="1" dirty="0"/>
              <a:t>We’re talking about children, but keep in mind that these behaviors would also help you to look for signs of concussion symptoms in someone who does not speak or communicates without words.  </a:t>
            </a:r>
          </a:p>
          <a:p>
            <a:r>
              <a:rPr lang="en-US" sz="1600" b="1" dirty="0"/>
              <a:t>************Do you work with or care for someone who may not be able to verbally tell you what they’re experiencing?</a:t>
            </a:r>
            <a:endParaRPr sz="1600" b="1" dirty="0"/>
          </a:p>
        </p:txBody>
      </p:sp>
      <p:sp>
        <p:nvSpPr>
          <p:cNvPr id="588" name="Google Shape;588;p1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12</a:t>
            </a:fld>
            <a:endParaRPr/>
          </a:p>
        </p:txBody>
      </p:sp>
    </p:spTree>
    <p:extLst>
      <p:ext uri="{BB962C8B-B14F-4D97-AF65-F5344CB8AC3E}">
        <p14:creationId xmlns:p14="http://schemas.microsoft.com/office/powerpoint/2010/main" val="397286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Signs of pain in the very young could include being agitated, tense or stressed facial changes, changes in breathing.</a:t>
            </a:r>
            <a:endParaRPr sz="1600" b="1" dirty="0"/>
          </a:p>
        </p:txBody>
      </p:sp>
      <p:sp>
        <p:nvSpPr>
          <p:cNvPr id="601" name="Google Shape;601;p1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965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1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These are danger signs,  Although you might have heard about checking pupils or keeping someone awake with a head injury, they’re not usually associated with concussion.  </a:t>
            </a:r>
          </a:p>
          <a:p>
            <a:r>
              <a:rPr lang="en-US" sz="1600" b="1" dirty="0"/>
              <a:t>One pupil larger, drowsiness, loss of consciousness – these are all danger signs to seek medical attention immediately.  </a:t>
            </a:r>
          </a:p>
          <a:p>
            <a:endParaRPr lang="en-US" dirty="0"/>
          </a:p>
          <a:p>
            <a:r>
              <a:rPr lang="en-US" dirty="0"/>
              <a:t>*Once they have been assessed, no need to wake them every hour like we did in the past. </a:t>
            </a:r>
            <a:endParaRPr dirty="0"/>
          </a:p>
        </p:txBody>
      </p:sp>
      <p:sp>
        <p:nvSpPr>
          <p:cNvPr id="614" name="Google Shape;614;p1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14</a:t>
            </a:fld>
            <a:endParaRPr>
              <a:latin typeface="Calibri"/>
              <a:ea typeface="Calibri"/>
              <a:cs typeface="Calibri"/>
              <a:sym typeface="Calibri"/>
            </a:endParaRPr>
          </a:p>
        </p:txBody>
      </p:sp>
    </p:spTree>
    <p:extLst>
      <p:ext uri="{BB962C8B-B14F-4D97-AF65-F5344CB8AC3E}">
        <p14:creationId xmlns:p14="http://schemas.microsoft.com/office/powerpoint/2010/main" val="140745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From 6 types of concussion back page:</a:t>
            </a:r>
          </a:p>
          <a:p>
            <a:pPr defTabSz="1134578">
              <a:defRPr/>
            </a:pPr>
            <a:r>
              <a:rPr lang="en-US" b="1" dirty="0">
                <a:solidFill>
                  <a:prstClr val="black"/>
                </a:solidFill>
              </a:rPr>
              <a:t>At the University of Pittsburg Medical Center, they have been following a newer method of treatment for concussion.  Instead of treating all concussions the same – with rest and time, they’ve focused on the individual’s symptoms and an active treatment plan to begin addressing those symptoms.</a:t>
            </a:r>
          </a:p>
          <a:p>
            <a:pPr defTabSz="1134578">
              <a:defRPr/>
            </a:pPr>
            <a:r>
              <a:rPr lang="en-US" b="1" dirty="0">
                <a:solidFill>
                  <a:prstClr val="black"/>
                </a:solidFill>
              </a:rPr>
              <a:t>Symptoms will be broad and generalized during the first week following concussion and will often include symptoms like headache and fatigue.</a:t>
            </a:r>
          </a:p>
          <a:p>
            <a:pPr defTabSz="1134578">
              <a:defRPr/>
            </a:pPr>
            <a:r>
              <a:rPr lang="en-US" b="1" dirty="0">
                <a:solidFill>
                  <a:prstClr val="black"/>
                </a:solidFill>
              </a:rPr>
              <a:t>	After the first week, if symptoms persist, they will tend to fall into one of the 6 clinical trajectories.</a:t>
            </a:r>
          </a:p>
          <a:p>
            <a:pPr defTabSz="1134578">
              <a:defRPr/>
            </a:pPr>
            <a:r>
              <a:rPr lang="en-US" b="1" dirty="0">
                <a:solidFill>
                  <a:prstClr val="black"/>
                </a:solidFill>
              </a:rPr>
              <a:t>	There could be more than one trajectory type present.  Someone may have mood/anxiety related symptoms and fatigue for example.  </a:t>
            </a:r>
          </a:p>
          <a:p>
            <a:pPr defTabSz="1134578">
              <a:defRPr/>
            </a:pPr>
            <a:endParaRPr lang="en-US" sz="1400" dirty="0">
              <a:solidFill>
                <a:prstClr val="black"/>
              </a:solidFill>
            </a:endParaRPr>
          </a:p>
          <a:p>
            <a:pPr defTabSz="1134578">
              <a:defRPr/>
            </a:pPr>
            <a:r>
              <a:rPr lang="en-US" sz="1400" dirty="0">
                <a:solidFill>
                  <a:prstClr val="black"/>
                </a:solidFill>
              </a:rPr>
              <a:t>Which types and the outcomes depends on several factors:</a:t>
            </a:r>
          </a:p>
          <a:p>
            <a:pPr defTabSz="1134578">
              <a:defRPr/>
            </a:pPr>
            <a:r>
              <a:rPr lang="en-US" sz="1400" dirty="0">
                <a:solidFill>
                  <a:prstClr val="black"/>
                </a:solidFill>
              </a:rPr>
              <a:t>	Direction of force</a:t>
            </a:r>
          </a:p>
          <a:p>
            <a:pPr defTabSz="1134578">
              <a:defRPr/>
            </a:pPr>
            <a:r>
              <a:rPr lang="en-US" sz="1400" dirty="0">
                <a:solidFill>
                  <a:prstClr val="black"/>
                </a:solidFill>
              </a:rPr>
              <a:t>	Location of impact</a:t>
            </a:r>
          </a:p>
          <a:p>
            <a:pPr defTabSz="1134578">
              <a:defRPr/>
            </a:pPr>
            <a:r>
              <a:rPr lang="en-US" sz="1400" dirty="0">
                <a:solidFill>
                  <a:prstClr val="black"/>
                </a:solidFill>
              </a:rPr>
              <a:t>	Amount of force involved</a:t>
            </a:r>
          </a:p>
          <a:p>
            <a:pPr defTabSz="1134578">
              <a:defRPr/>
            </a:pPr>
            <a:r>
              <a:rPr lang="en-US" sz="1400" dirty="0">
                <a:solidFill>
                  <a:prstClr val="black"/>
                </a:solidFill>
              </a:rPr>
              <a:t>	Pre-injury risk factors (migraine, prior concussions, attention &amp; learning issues, age – younger children take longer to recover) and more.</a:t>
            </a:r>
          </a:p>
          <a:p>
            <a:pPr defTabSz="1102301">
              <a:defRPr/>
            </a:pPr>
            <a:r>
              <a:rPr lang="en-US" sz="1700" dirty="0">
                <a:solidFill>
                  <a:prstClr val="black"/>
                </a:solidFill>
              </a:rPr>
              <a:t>From 6 types of concussion back page:</a:t>
            </a:r>
          </a:p>
          <a:p>
            <a:endParaRPr lang="en-US" dirty="0"/>
          </a:p>
        </p:txBody>
      </p:sp>
      <p:sp>
        <p:nvSpPr>
          <p:cNvPr id="4" name="Slide Number Placeholder 3"/>
          <p:cNvSpPr>
            <a:spLocks noGrp="1"/>
          </p:cNvSpPr>
          <p:nvPr>
            <p:ph type="sldNum" sz="quarter" idx="10"/>
          </p:nvPr>
        </p:nvSpPr>
        <p:spPr/>
        <p:txBody>
          <a:bodyPr/>
          <a:lstStyle/>
          <a:p>
            <a:fld id="{950FF6F2-4124-4277-8A39-B28B4C8FB35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8641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Research is showing that active, specialized treatment – focused on specific symptoms – helps the brain recover from injury.</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Notice how exercise is included (even vision therapy) in each area as part of the active treatment.  It’s important to note that a short period of rest 2-3 days is still part of healing and recovery.  The exercise component of treatment is not meant to bring about or worsen symptoms.  With a professional’s help to gradually increases the activity, the person may exercise until the begin to have a symptom, then back off and try again later.  It’s not for a someone to “push though” the symptom and keep going, but to gradually work up to doing more.  The main goal is to return to some level of normal activity and routine, even if it’s only a little at the beginning. </a:t>
            </a:r>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86578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1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solidFill>
                  <a:srgbClr val="FF0000"/>
                </a:solidFill>
              </a:rPr>
              <a:t>A clear CT scan does not mean there is no concussion</a:t>
            </a:r>
            <a:r>
              <a:rPr lang="en-US" b="0" dirty="0">
                <a:solidFill>
                  <a:srgbClr val="FF0000"/>
                </a:solidFill>
              </a:rPr>
              <a:t>: </a:t>
            </a:r>
            <a:r>
              <a:rPr lang="en-US" dirty="0">
                <a:solidFill>
                  <a:srgbClr val="FF0000"/>
                </a:solidFill>
              </a:rPr>
              <a:t>Remember that because it’s a functional injury, not a structural one, it won’t show on CT unless there is a skull fracture or pretty significant brain damage. </a:t>
            </a:r>
          </a:p>
          <a:p>
            <a:r>
              <a:rPr lang="en-US" b="1" dirty="0">
                <a:solidFill>
                  <a:srgbClr val="FF0000"/>
                </a:solidFill>
              </a:rPr>
              <a:t>A concussion can cause long-term</a:t>
            </a:r>
            <a:r>
              <a:rPr lang="en-US" b="1" baseline="0" dirty="0">
                <a:solidFill>
                  <a:srgbClr val="FF0000"/>
                </a:solidFill>
              </a:rPr>
              <a:t> symptoms.  Let’s try to get away from downplaying concussion as a minor injury.  </a:t>
            </a:r>
          </a:p>
          <a:p>
            <a:endParaRPr lang="en-US" b="1" baseline="0" dirty="0">
              <a:solidFill>
                <a:srgbClr val="FF0000"/>
              </a:solidFill>
            </a:endParaRPr>
          </a:p>
          <a:p>
            <a:endParaRPr lang="en-US" b="1" baseline="0" dirty="0">
              <a:solidFill>
                <a:srgbClr val="FF0000"/>
              </a:solidFill>
            </a:endParaRPr>
          </a:p>
          <a:p>
            <a:endParaRPr lang="en-US" dirty="0">
              <a:solidFill>
                <a:srgbClr val="FF0000"/>
              </a:solidFill>
            </a:endParaRPr>
          </a:p>
          <a:p>
            <a:r>
              <a:rPr lang="en-US" dirty="0">
                <a:solidFill>
                  <a:srgbClr val="FF0000"/>
                </a:solidFill>
              </a:rPr>
              <a:t>A new study, though, showed </a:t>
            </a:r>
            <a:r>
              <a:rPr lang="en-US" dirty="0" err="1">
                <a:solidFill>
                  <a:srgbClr val="FF0000"/>
                </a:solidFill>
              </a:rPr>
              <a:t>microbleeds</a:t>
            </a:r>
            <a:r>
              <a:rPr lang="en-US" dirty="0">
                <a:solidFill>
                  <a:srgbClr val="FF0000"/>
                </a:solidFill>
              </a:rPr>
              <a:t> with some concussions on MRI. Not that we would do an MRI at this point, because we can diagnose concussion based on symptoms and we don’t really know the functional implications of the </a:t>
            </a:r>
            <a:r>
              <a:rPr lang="en-US" dirty="0" err="1">
                <a:solidFill>
                  <a:srgbClr val="FF0000"/>
                </a:solidFill>
              </a:rPr>
              <a:t>microbleeds</a:t>
            </a:r>
            <a:r>
              <a:rPr lang="en-US" dirty="0">
                <a:solidFill>
                  <a:srgbClr val="FF0000"/>
                </a:solidFill>
              </a:rPr>
              <a:t>. Soon, though, they will be able to diagnose concussion by a saliva test! And they will be able to predict which symptoms will predominate and how long they will last.</a:t>
            </a:r>
            <a:endParaRPr dirty="0">
              <a:solidFill>
                <a:srgbClr val="FF0000"/>
              </a:solidFill>
            </a:endParaRPr>
          </a:p>
        </p:txBody>
      </p:sp>
      <p:sp>
        <p:nvSpPr>
          <p:cNvPr id="692" name="Google Shape;692;p1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17</a:t>
            </a:fld>
            <a:endParaRPr/>
          </a:p>
        </p:txBody>
      </p:sp>
    </p:spTree>
    <p:extLst>
      <p:ext uri="{BB962C8B-B14F-4D97-AF65-F5344CB8AC3E}">
        <p14:creationId xmlns:p14="http://schemas.microsoft.com/office/powerpoint/2010/main" val="247480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2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solidFill>
                  <a:srgbClr val="FF0000"/>
                </a:solidFill>
              </a:rPr>
              <a:t>You often won’t see a concussion.  </a:t>
            </a:r>
          </a:p>
          <a:p>
            <a:r>
              <a:rPr lang="en-US" sz="1600" b="1" dirty="0">
                <a:solidFill>
                  <a:srgbClr val="FF0000"/>
                </a:solidFill>
              </a:rPr>
              <a:t>We are learning more every day about the brain and there are active treatments for concussion.  Specialist in each area can help with those symptoms.</a:t>
            </a:r>
          </a:p>
          <a:p>
            <a:r>
              <a:rPr lang="en-US" sz="1600" b="1" dirty="0">
                <a:solidFill>
                  <a:srgbClr val="FF0000"/>
                </a:solidFill>
              </a:rPr>
              <a:t>We often get questions about children “faking” symptoms.  It’s common for symptoms to seem to come and go with brain injury – it can be frustrating for the person and those around him or her.</a:t>
            </a:r>
            <a:endParaRPr sz="1600" b="1" dirty="0">
              <a:solidFill>
                <a:srgbClr val="FF0000"/>
              </a:solidFill>
            </a:endParaRPr>
          </a:p>
        </p:txBody>
      </p:sp>
      <p:sp>
        <p:nvSpPr>
          <p:cNvPr id="700" name="Google Shape;700;p2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18</a:t>
            </a:fld>
            <a:endParaRPr/>
          </a:p>
        </p:txBody>
      </p:sp>
    </p:spTree>
    <p:extLst>
      <p:ext uri="{BB962C8B-B14F-4D97-AF65-F5344CB8AC3E}">
        <p14:creationId xmlns:p14="http://schemas.microsoft.com/office/powerpoint/2010/main" val="376797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2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In our toolkit for healthcare</a:t>
            </a:r>
            <a:r>
              <a:rPr lang="en-US" b="1" baseline="0" dirty="0"/>
              <a:t> providers, we have the Concussion Protocol.  </a:t>
            </a:r>
            <a:r>
              <a:rPr lang="en-US" b="1" dirty="0"/>
              <a:t>We are no longer waiting for symptoms to go away on their own. We are being more proactive because active treatment works and we know if we do nothing, many kids will go on to have significant issues. </a:t>
            </a:r>
          </a:p>
          <a:p>
            <a:endParaRPr lang="en-US" b="1" dirty="0"/>
          </a:p>
          <a:p>
            <a:r>
              <a:rPr lang="en-US" b="1" dirty="0"/>
              <a:t>The protocol is simple.  All patients with</a:t>
            </a:r>
            <a:r>
              <a:rPr lang="en-US" b="1" baseline="0" dirty="0"/>
              <a:t> concussion get two doctor visits.  </a:t>
            </a:r>
          </a:p>
          <a:p>
            <a:r>
              <a:rPr lang="en-US" b="1" baseline="0" dirty="0"/>
              <a:t>The first for symptom evaluation and patient education.  We have a lot of great information for the office and for the patient.  </a:t>
            </a:r>
          </a:p>
          <a:p>
            <a:r>
              <a:rPr lang="en-US" b="1" baseline="0" dirty="0"/>
              <a:t>The patient/family gets a symptom list to take home and observe.  You make the 2</a:t>
            </a:r>
            <a:r>
              <a:rPr lang="en-US" b="1" baseline="30000" dirty="0"/>
              <a:t>nd</a:t>
            </a:r>
            <a:r>
              <a:rPr lang="en-US" b="1" baseline="0" dirty="0"/>
              <a:t> appt. before you leave the doctor’s office.</a:t>
            </a:r>
          </a:p>
          <a:p>
            <a:r>
              <a:rPr lang="en-US" b="1" baseline="0" dirty="0"/>
              <a:t>4 weeks later, if symptoms have continued, you go back and may need a referral to a specialist.  If no symptoms, cancel the appointment.</a:t>
            </a:r>
          </a:p>
          <a:p>
            <a:r>
              <a:rPr lang="en-US" b="1" baseline="0" dirty="0"/>
              <a:t>Check in every year about the concussion as it could cause changes that show up with new learning.</a:t>
            </a:r>
          </a:p>
          <a:p>
            <a:endParaRPr dirty="0"/>
          </a:p>
        </p:txBody>
      </p:sp>
      <p:sp>
        <p:nvSpPr>
          <p:cNvPr id="708" name="Google Shape;708;p2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19</a:t>
            </a:fld>
            <a:endParaRPr>
              <a:latin typeface="Calibri"/>
              <a:ea typeface="Calibri"/>
              <a:cs typeface="Calibri"/>
              <a:sym typeface="Calibri"/>
            </a:endParaRPr>
          </a:p>
        </p:txBody>
      </p:sp>
    </p:spTree>
    <p:extLst>
      <p:ext uri="{BB962C8B-B14F-4D97-AF65-F5344CB8AC3E}">
        <p14:creationId xmlns:p14="http://schemas.microsoft.com/office/powerpoint/2010/main" val="413185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To tell you just a little about our grant, we are funded by a federal grant with the Administration for Community Living and in part by the TN Dept. of Health.  </a:t>
            </a:r>
          </a:p>
          <a:p>
            <a:r>
              <a:rPr lang="en-US" sz="1600" b="1" dirty="0"/>
              <a:t>Brain Links is a program of the TN Disability Coalition.  </a:t>
            </a:r>
            <a:endParaRPr sz="1600" b="1" dirty="0"/>
          </a:p>
        </p:txBody>
      </p:sp>
      <p:sp>
        <p:nvSpPr>
          <p:cNvPr id="488" name="Google Shape;488;p2: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989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2:notes"/>
          <p:cNvSpPr txBox="1">
            <a:spLocks noGrp="1"/>
          </p:cNvSpPr>
          <p:nvPr>
            <p:ph type="body" idx="1"/>
          </p:nvPr>
        </p:nvSpPr>
        <p:spPr>
          <a:xfrm>
            <a:off x="715321" y="4542246"/>
            <a:ext cx="5722568" cy="3716383"/>
          </a:xfrm>
          <a:prstGeom prst="rect">
            <a:avLst/>
          </a:prstGeom>
          <a:noFill/>
          <a:ln>
            <a:noFill/>
          </a:ln>
        </p:spPr>
        <p:txBody>
          <a:bodyPr spcFirstLastPara="1" wrap="square" lIns="93777" tIns="46876" rIns="93777" bIns="468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When the child returns to school, they may need to take it slowly.  That can mean staying home at first for rest.  Then as they can tolerate more, they could go for part of the day, or half-days. It may need to be the part of the day they need most – like socialization or a favorite class.  Maybe they feel better first thing in the morning, while some may need extra time to sleep and afternoon is better.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Rest for down time can help – it can be in steps – maybe in the classroom at their desk the can put down their head for a few minutes.  They could leave to have quiet or rest in the nurse’s office or may need to go home.   </a:t>
            </a:r>
          </a:p>
          <a:p>
            <a:endParaRPr lang="en-US" b="1" baseline="0" dirty="0"/>
          </a:p>
          <a:p>
            <a:endParaRPr lang="en-US" b="1" baseline="0" dirty="0"/>
          </a:p>
          <a:p>
            <a:r>
              <a:rPr lang="en-US" b="0" baseline="0" dirty="0"/>
              <a:t>Image: </a:t>
            </a:r>
            <a:r>
              <a:rPr lang="en-US" dirty="0">
                <a:hlinkClick r:id="rId3"/>
              </a:rPr>
              <a:t>https://pixabay.com/photos/classroom-school-education-learning-2093744/</a:t>
            </a:r>
            <a:endParaRPr b="0" dirty="0"/>
          </a:p>
        </p:txBody>
      </p:sp>
      <p:sp>
        <p:nvSpPr>
          <p:cNvPr id="716" name="Google Shape;716;p22:notes"/>
          <p:cNvSpPr>
            <a:spLocks noGrp="1" noRot="1" noChangeAspect="1"/>
          </p:cNvSpPr>
          <p:nvPr>
            <p:ph type="sldImg" idx="2"/>
          </p:nvPr>
        </p:nvSpPr>
        <p:spPr>
          <a:xfrm>
            <a:off x="746125" y="1179513"/>
            <a:ext cx="5659438" cy="318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80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2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2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For a younger child, It may help to have something from home make this transition back to preschool easier (stuffed animal, blanket).  These comfort items can SLOWLY be transitioned away as the</a:t>
            </a:r>
            <a:r>
              <a:rPr lang="en-US" b="1" baseline="0" dirty="0"/>
              <a:t> child is ready</a:t>
            </a:r>
            <a:r>
              <a:rPr lang="en-US" b="1" dirty="0"/>
              <a:t>. </a:t>
            </a:r>
          </a:p>
          <a:p>
            <a:endParaRPr b="1" dirty="0"/>
          </a:p>
          <a:p>
            <a:r>
              <a:rPr lang="en-US" b="1" dirty="0"/>
              <a:t>Don’t push participation – th</a:t>
            </a:r>
            <a:r>
              <a:rPr lang="en-US" b="1" baseline="0" dirty="0"/>
              <a:t>e child may need more time and patience to get back into the routine.  </a:t>
            </a:r>
            <a:r>
              <a:rPr lang="en-US" b="1" dirty="0"/>
              <a:t>They need</a:t>
            </a:r>
            <a:r>
              <a:rPr lang="en-US" b="1" baseline="0" dirty="0"/>
              <a:t> time to</a:t>
            </a:r>
            <a:r>
              <a:rPr lang="en-US" b="1" dirty="0"/>
              <a:t> readjust, especially, after a long absence from school. For a small child a few days and a weekend, can feel like a long time. </a:t>
            </a:r>
          </a:p>
          <a:p>
            <a:r>
              <a:rPr lang="en-US" b="1" dirty="0"/>
              <a:t>Remembering Rules and routines may be hard.  Offer patient and gentle</a:t>
            </a:r>
            <a:r>
              <a:rPr lang="en-US" b="1" baseline="0" dirty="0"/>
              <a:t> reminders even if they knew all of the rules before the injury. Look </a:t>
            </a:r>
            <a:r>
              <a:rPr lang="en-US" b="1" dirty="0"/>
              <a:t>for cues that this child is beginning to remember, and praise them on this.</a:t>
            </a:r>
            <a:endParaRPr b="1" dirty="0"/>
          </a:p>
          <a:p>
            <a:pPr>
              <a:buClr>
                <a:schemeClr val="dk1"/>
              </a:buClr>
              <a:buSzPts val="1200"/>
            </a:pPr>
            <a:endParaRPr dirty="0"/>
          </a:p>
          <a:p>
            <a:pPr>
              <a:buClr>
                <a:schemeClr val="dk1"/>
              </a:buClr>
              <a:buSzPts val="1200"/>
            </a:pPr>
            <a:endParaRPr dirty="0"/>
          </a:p>
        </p:txBody>
      </p:sp>
      <p:sp>
        <p:nvSpPr>
          <p:cNvPr id="726" name="Google Shape;726;p2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300"/>
            </a:pPr>
            <a:fld id="{00000000-1234-1234-1234-123412341234}" type="slidenum">
              <a:rPr lang="en-US" sz="1400">
                <a:latin typeface="Calibri"/>
                <a:ea typeface="Calibri"/>
                <a:cs typeface="Calibri"/>
                <a:sym typeface="Calibri"/>
              </a:rPr>
              <a:pPr algn="r">
                <a:buSzPts val="1300"/>
              </a:pPr>
              <a:t>21</a:t>
            </a:fld>
            <a:endParaRPr sz="1400">
              <a:latin typeface="Calibri"/>
              <a:ea typeface="Calibri"/>
              <a:cs typeface="Calibri"/>
              <a:sym typeface="Calibri"/>
            </a:endParaRPr>
          </a:p>
        </p:txBody>
      </p:sp>
    </p:spTree>
    <p:extLst>
      <p:ext uri="{BB962C8B-B14F-4D97-AF65-F5344CB8AC3E}">
        <p14:creationId xmlns:p14="http://schemas.microsoft.com/office/powerpoint/2010/main" val="188096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2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defTabSz="1003441">
              <a:buSzPts val="1800"/>
              <a:defRPr/>
            </a:pPr>
            <a:r>
              <a:rPr lang="en-US" sz="2000" b="1" dirty="0">
                <a:solidFill>
                  <a:srgbClr val="000000"/>
                </a:solidFill>
              </a:rPr>
              <a:t>The TN Dept. of Health RTL/RTP Guideline was created to help professionals and families when a child has sustained a concussion.  The child cannot return to a sport or physical activity with symptoms.  </a:t>
            </a:r>
          </a:p>
          <a:p>
            <a:pPr defTabSz="1003441">
              <a:buSzPts val="1800"/>
              <a:defRPr/>
            </a:pPr>
            <a:r>
              <a:rPr lang="en-US" sz="2000" b="1" dirty="0">
                <a:solidFill>
                  <a:srgbClr val="000000"/>
                </a:solidFill>
              </a:rPr>
              <a:t>Second Impact Syndrome is one risk, especially in children and young adults with a growing and developing brain.  This occurs when a second injury occurs before the first has healed and causes a catastrophic reaction in the brain and can be fatal.  This type of injury is why we have sports concussion laws in all of the states to protect athletes.  </a:t>
            </a:r>
          </a:p>
          <a:p>
            <a:pPr defTabSz="1003441">
              <a:buSzPts val="1800"/>
              <a:defRPr/>
            </a:pPr>
            <a:endParaRPr lang="en-US" sz="2000" b="1" dirty="0">
              <a:solidFill>
                <a:srgbClr val="000000"/>
              </a:solidFill>
            </a:endParaRPr>
          </a:p>
          <a:p>
            <a:pPr defTabSz="1003441">
              <a:buSzPts val="1800"/>
              <a:defRPr/>
            </a:pPr>
            <a:r>
              <a:rPr lang="en-US" sz="2000" b="1" dirty="0">
                <a:solidFill>
                  <a:srgbClr val="000000"/>
                </a:solidFill>
              </a:rPr>
              <a:t>Returning to participation can be done gradually as long as no symptoms arise.</a:t>
            </a:r>
          </a:p>
          <a:p>
            <a:endParaRPr lang="en-US" u="sng" dirty="0">
              <a:solidFill>
                <a:schemeClr val="hlink"/>
              </a:solidFill>
              <a:hlinkClick r:id="rId3"/>
            </a:endParaRPr>
          </a:p>
          <a:p>
            <a:r>
              <a:rPr lang="en-US" u="none" dirty="0">
                <a:solidFill>
                  <a:schemeClr val="tx1"/>
                </a:solidFill>
                <a:hlinkClick r:id="rId3"/>
              </a:rPr>
              <a:t>Source: </a:t>
            </a:r>
          </a:p>
          <a:p>
            <a:r>
              <a:rPr lang="en-US" u="sng" dirty="0">
                <a:solidFill>
                  <a:schemeClr val="hlink"/>
                </a:solidFill>
                <a:hlinkClick r:id="rId3"/>
              </a:rPr>
              <a:t>https://www.tn.gov/health/health-program-areas/fhw/vipp/tbi/tn-sports-concussion.html</a:t>
            </a:r>
            <a:endParaRPr dirty="0"/>
          </a:p>
          <a:p>
            <a:r>
              <a:rPr lang="en-US" dirty="0"/>
              <a:t>https://www.tn.gov/content/dam/tn/health/documents/Returning_to_Learn_Guidelines.pdf</a:t>
            </a:r>
            <a:endParaRPr dirty="0"/>
          </a:p>
          <a:p>
            <a:r>
              <a:rPr lang="en-US" dirty="0"/>
              <a:t>We can ask Anna R – but for children within DCS playing a contact sport they need to have permission.</a:t>
            </a:r>
            <a:endParaRPr dirty="0"/>
          </a:p>
          <a:p>
            <a:endParaRPr dirty="0"/>
          </a:p>
          <a:p>
            <a:r>
              <a:rPr lang="en-US" dirty="0"/>
              <a:t>Next slide can give the chart – detailed info to mention – for concussion protocol.</a:t>
            </a:r>
            <a:endParaRPr dirty="0"/>
          </a:p>
          <a:p>
            <a:endParaRPr dirty="0"/>
          </a:p>
          <a:p>
            <a:r>
              <a:rPr lang="en-US" dirty="0"/>
              <a:t>Differentiate if needed: </a:t>
            </a:r>
            <a:endParaRPr dirty="0"/>
          </a:p>
          <a:p>
            <a:r>
              <a:rPr lang="en-US" dirty="0"/>
              <a:t>6 types – prescribed exercise treatment in a concussion treatment program with a physician’s input.</a:t>
            </a:r>
            <a:endParaRPr dirty="0"/>
          </a:p>
          <a:p>
            <a:r>
              <a:rPr lang="en-US" dirty="0"/>
              <a:t>Once you are released from the treatment center program – you would be are okayed to go back to your return to play under the guidance of Athletic Trainer or Coach.</a:t>
            </a:r>
            <a:endParaRPr dirty="0"/>
          </a:p>
          <a:p>
            <a:r>
              <a:rPr lang="en-US" dirty="0"/>
              <a:t>TSSAA letter – possible resource down the line.  </a:t>
            </a:r>
            <a:endParaRPr dirty="0"/>
          </a:p>
          <a:p>
            <a:endParaRPr dirty="0"/>
          </a:p>
        </p:txBody>
      </p:sp>
      <p:sp>
        <p:nvSpPr>
          <p:cNvPr id="735" name="Google Shape;735;p2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22</a:t>
            </a:fld>
            <a:endParaRPr/>
          </a:p>
        </p:txBody>
      </p:sp>
    </p:spTree>
    <p:extLst>
      <p:ext uri="{BB962C8B-B14F-4D97-AF65-F5344CB8AC3E}">
        <p14:creationId xmlns:p14="http://schemas.microsoft.com/office/powerpoint/2010/main" val="1098309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151:notes"/>
          <p:cNvSpPr>
            <a:spLocks noGrp="1" noRot="1" noChangeAspect="1"/>
          </p:cNvSpPr>
          <p:nvPr>
            <p:ph type="sldImg" idx="2"/>
          </p:nvPr>
        </p:nvSpPr>
        <p:spPr>
          <a:xfrm>
            <a:off x="1042988" y="1296988"/>
            <a:ext cx="6237287" cy="3508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151:notes"/>
          <p:cNvSpPr txBox="1">
            <a:spLocks noGrp="1"/>
          </p:cNvSpPr>
          <p:nvPr>
            <p:ph type="body" idx="1"/>
          </p:nvPr>
        </p:nvSpPr>
        <p:spPr>
          <a:xfrm>
            <a:off x="832308" y="5001283"/>
            <a:ext cx="6658459" cy="4091957"/>
          </a:xfrm>
          <a:prstGeom prst="rect">
            <a:avLst/>
          </a:prstGeom>
          <a:noFill/>
          <a:ln>
            <a:noFill/>
          </a:ln>
        </p:spPr>
        <p:txBody>
          <a:bodyPr spcFirstLastPara="1" wrap="square" lIns="106826" tIns="53399" rIns="106826" bIns="53399" anchor="t" anchorCtr="0">
            <a:noAutofit/>
          </a:bodyPr>
          <a:lstStyle/>
          <a:p>
            <a:r>
              <a:rPr lang="en-US" sz="1600" b="1" dirty="0"/>
              <a:t>The TSSAA (TN Secondary School Athletic Association) has an update to the TSSAA Return to Play Form. </a:t>
            </a:r>
          </a:p>
          <a:p>
            <a:r>
              <a:rPr lang="en-US" sz="1600" b="1" dirty="0"/>
              <a:t>It contains several enhancements that better protect both the student athlete and the healthcare provider and better clarify the language </a:t>
            </a:r>
          </a:p>
          <a:p>
            <a:r>
              <a:rPr lang="en-US" sz="1600" b="1" dirty="0"/>
              <a:t>to ensure the Tennessee Concussion Law is followed as intended. The healthcare provider and the athlete initial – no symptoms and the implications of returning early.</a:t>
            </a:r>
          </a:p>
          <a:p>
            <a:endParaRPr lang="en-US" b="1" baseline="0" dirty="0">
              <a:solidFill>
                <a:schemeClr val="tx1"/>
              </a:solidFill>
            </a:endParaRPr>
          </a:p>
          <a:p>
            <a:r>
              <a:rPr lang="en-US" dirty="0"/>
              <a:t>There is now an area for the provider to initial noting that the student </a:t>
            </a:r>
            <a:r>
              <a:rPr lang="en-US" i="1" dirty="0"/>
              <a:t>reports</a:t>
            </a:r>
            <a:r>
              <a:rPr lang="en-US" dirty="0"/>
              <a:t> no symptoms while active and that the student has been educated on the dangers of returning to play before the symptoms have cleared.</a:t>
            </a:r>
            <a:endParaRPr dirty="0"/>
          </a:p>
          <a:p>
            <a:pPr marL="200352" indent="-200352">
              <a:buClr>
                <a:schemeClr val="dk1"/>
              </a:buClr>
              <a:buSzPts val="1200"/>
              <a:buFont typeface="Calibri"/>
              <a:buChar char="-"/>
            </a:pPr>
            <a:r>
              <a:rPr lang="en-US" dirty="0"/>
              <a:t> The dangers of returning to play too early are now more explicitly stated on the form.</a:t>
            </a:r>
            <a:endParaRPr dirty="0"/>
          </a:p>
          <a:p>
            <a:pPr marL="200352" indent="-200352">
              <a:buClr>
                <a:schemeClr val="dk1"/>
              </a:buClr>
              <a:buSzPts val="1200"/>
              <a:buFont typeface="Calibri"/>
              <a:buChar char="-"/>
            </a:pPr>
            <a:r>
              <a:rPr lang="en-US" dirty="0"/>
              <a:t>The Gradual Return to Play Plan has been incorporated more specifically into the Recommendations section for both physical education classes and sports.</a:t>
            </a:r>
            <a:endParaRPr dirty="0"/>
          </a:p>
          <a:p>
            <a:pPr marL="200352" indent="-200352">
              <a:buClr>
                <a:schemeClr val="dk1"/>
              </a:buClr>
              <a:buSzPts val="1200"/>
              <a:buFont typeface="Calibri"/>
              <a:buChar char="-"/>
            </a:pPr>
            <a:r>
              <a:rPr lang="en-US" dirty="0"/>
              <a:t>Added to the Gradual Return to Play Plan is the reminder that athletes should be free of concussion symptoms </a:t>
            </a:r>
            <a:r>
              <a:rPr lang="en-US" i="1" dirty="0"/>
              <a:t>without pain medications</a:t>
            </a:r>
            <a:r>
              <a:rPr lang="en-US" dirty="0"/>
              <a:t> before returning to play</a:t>
            </a:r>
            <a:endParaRPr dirty="0"/>
          </a:p>
          <a:p>
            <a:endParaRPr dirty="0"/>
          </a:p>
        </p:txBody>
      </p:sp>
      <p:sp>
        <p:nvSpPr>
          <p:cNvPr id="746" name="Google Shape;746;p151:notes"/>
          <p:cNvSpPr txBox="1">
            <a:spLocks noGrp="1"/>
          </p:cNvSpPr>
          <p:nvPr>
            <p:ph type="sldNum" idx="12"/>
          </p:nvPr>
        </p:nvSpPr>
        <p:spPr>
          <a:xfrm>
            <a:off x="4714481" y="9870857"/>
            <a:ext cx="3606665" cy="521417"/>
          </a:xfrm>
          <a:prstGeom prst="rect">
            <a:avLst/>
          </a:prstGeom>
          <a:noFill/>
          <a:ln>
            <a:noFill/>
          </a:ln>
        </p:spPr>
        <p:txBody>
          <a:bodyPr spcFirstLastPara="1" wrap="square" lIns="106826" tIns="53399" rIns="106826" bIns="53399" anchor="b" anchorCtr="0">
            <a:noAutofit/>
          </a:bodyPr>
          <a:lstStyle/>
          <a:p>
            <a:pPr algn="r">
              <a:buSzPts val="1400"/>
            </a:pPr>
            <a:fld id="{00000000-1234-1234-1234-123412341234}" type="slidenum">
              <a:rPr lang="en-US"/>
              <a:pPr algn="r">
                <a:buSzPts val="1400"/>
              </a:pPr>
              <a:t>23</a:t>
            </a:fld>
            <a:endParaRPr/>
          </a:p>
        </p:txBody>
      </p:sp>
    </p:spTree>
    <p:extLst>
      <p:ext uri="{BB962C8B-B14F-4D97-AF65-F5344CB8AC3E}">
        <p14:creationId xmlns:p14="http://schemas.microsoft.com/office/powerpoint/2010/main" val="4230306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3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Abusive Head Trauma is the primary cause of death and disability in infants and young children from child abuse. Shaken Baby Syndrome is a type of abusive</a:t>
            </a:r>
            <a:r>
              <a:rPr lang="en-US" b="1" baseline="0" dirty="0"/>
              <a:t> head trauma.</a:t>
            </a:r>
            <a:endParaRPr lang="en-US" b="1" dirty="0"/>
          </a:p>
          <a:p>
            <a:endParaRPr dirty="0"/>
          </a:p>
          <a:p>
            <a:r>
              <a:rPr lang="en-US" b="1" dirty="0"/>
              <a:t>If you look at the images here, you’ll see a normal axon</a:t>
            </a:r>
            <a:r>
              <a:rPr lang="en-US" b="1" baseline="0" dirty="0"/>
              <a:t> – a tiny connection in the brain. </a:t>
            </a:r>
            <a:r>
              <a:rPr lang="en-US" b="1" dirty="0"/>
              <a:t>Diffuse (widespread) axonal injury is when the axons throughout the brain are torn. Axons send messages through your brain</a:t>
            </a:r>
            <a:endParaRPr b="1" dirty="0"/>
          </a:p>
          <a:p>
            <a:r>
              <a:rPr lang="en-US" b="1" dirty="0"/>
              <a:t>Oxygen deprivation or “anoxia” can result in widespread damage, too,</a:t>
            </a:r>
            <a:r>
              <a:rPr lang="en-US" b="1" baseline="0" dirty="0"/>
              <a:t> </a:t>
            </a:r>
            <a:r>
              <a:rPr lang="en-US" b="1" dirty="0"/>
              <a:t>but also tends to focus on the area of</a:t>
            </a:r>
            <a:r>
              <a:rPr lang="en-US" b="1" baseline="0" dirty="0"/>
              <a:t> the brain </a:t>
            </a:r>
            <a:r>
              <a:rPr lang="en-US" b="1" dirty="0"/>
              <a:t>responsible for memory (hippocampus).</a:t>
            </a:r>
          </a:p>
          <a:p>
            <a:endParaRPr b="1" dirty="0"/>
          </a:p>
          <a:p>
            <a:r>
              <a:rPr lang="en-US" b="1" dirty="0"/>
              <a:t>Swelling of the brain is so problematic because there is no place for the brain to swell to. It is enclosed in</a:t>
            </a:r>
            <a:r>
              <a:rPr lang="en-US" b="1" baseline="0" dirty="0"/>
              <a:t> the skull which is a hard bon with nowhere for swelling to go</a:t>
            </a:r>
            <a:r>
              <a:rPr lang="en-US" b="1" dirty="0"/>
              <a:t>. </a:t>
            </a:r>
            <a:r>
              <a:rPr lang="en-US" b="1" baseline="0" dirty="0"/>
              <a:t> If swelling can’t be stopped, the </a:t>
            </a:r>
            <a:r>
              <a:rPr lang="en-US" b="1" dirty="0"/>
              <a:t>brain pushes down through the hole at the bottom of the skull</a:t>
            </a:r>
            <a:r>
              <a:rPr lang="en-US" b="1" baseline="0" dirty="0"/>
              <a:t> at the brain stem - </a:t>
            </a:r>
            <a:r>
              <a:rPr lang="en-US" b="1" dirty="0"/>
              <a:t>where the brain meets up with the spine and can affect</a:t>
            </a:r>
            <a:r>
              <a:rPr lang="en-US" b="1" baseline="0" dirty="0"/>
              <a:t> </a:t>
            </a:r>
            <a:r>
              <a:rPr lang="en-US" b="1" dirty="0"/>
              <a:t>breathing and other basic functions. This is why brain</a:t>
            </a:r>
            <a:r>
              <a:rPr lang="en-US" b="1" baseline="0" dirty="0"/>
              <a:t> swelling can be life-threatening.</a:t>
            </a:r>
            <a:endParaRPr lang="en-US" b="1" dirty="0"/>
          </a:p>
          <a:p>
            <a:endParaRPr b="1" dirty="0"/>
          </a:p>
          <a:p>
            <a:r>
              <a:rPr lang="en-US" dirty="0"/>
              <a:t>The brain gets scraped, particularly at the temporal horns on the side of the head, but other places, too, where the skull is not smooth on the inside.</a:t>
            </a:r>
            <a:endParaRPr dirty="0"/>
          </a:p>
          <a:p>
            <a:pPr>
              <a:lnSpc>
                <a:spcPct val="115000"/>
              </a:lnSpc>
              <a:buClr>
                <a:schemeClr val="dk1"/>
              </a:buClr>
              <a:buSzPts val="1100"/>
            </a:pPr>
            <a:r>
              <a:rPr lang="en-US" b="1" dirty="0"/>
              <a:t>Diffused axonal tends to be widespread through the brain, slows down information passing though the brain</a:t>
            </a:r>
            <a:endParaRPr b="1" dirty="0"/>
          </a:p>
          <a:p>
            <a:pPr>
              <a:lnSpc>
                <a:spcPct val="115000"/>
              </a:lnSpc>
              <a:buClr>
                <a:schemeClr val="dk1"/>
              </a:buClr>
              <a:buSzPts val="1100"/>
            </a:pPr>
            <a:r>
              <a:rPr lang="en-US" b="1" dirty="0"/>
              <a:t>Anoxia can be bad on the memory</a:t>
            </a:r>
            <a:endParaRPr b="1" dirty="0"/>
          </a:p>
          <a:p>
            <a:endParaRPr dirty="0"/>
          </a:p>
        </p:txBody>
      </p:sp>
      <p:sp>
        <p:nvSpPr>
          <p:cNvPr id="791" name="Google Shape;791;p3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24</a:t>
            </a:fld>
            <a:endParaRPr dirty="0"/>
          </a:p>
        </p:txBody>
      </p:sp>
    </p:spTree>
    <p:extLst>
      <p:ext uri="{BB962C8B-B14F-4D97-AF65-F5344CB8AC3E}">
        <p14:creationId xmlns:p14="http://schemas.microsoft.com/office/powerpoint/2010/main" val="3906748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3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*****************************How many of you have heard of the Ten-4</a:t>
            </a:r>
            <a:r>
              <a:rPr lang="en-US" b="1" baseline="0" dirty="0"/>
              <a:t> Bruising rule?</a:t>
            </a:r>
          </a:p>
          <a:p>
            <a:pPr>
              <a:lnSpc>
                <a:spcPct val="115000"/>
              </a:lnSpc>
              <a:buClr>
                <a:schemeClr val="dk1"/>
              </a:buClr>
              <a:buSzPts val="1100"/>
            </a:pPr>
            <a:r>
              <a:rPr lang="en-US" b="1" dirty="0"/>
              <a:t> </a:t>
            </a:r>
          </a:p>
          <a:p>
            <a:pPr>
              <a:lnSpc>
                <a:spcPct val="115000"/>
              </a:lnSpc>
              <a:buClr>
                <a:schemeClr val="dk1"/>
              </a:buClr>
              <a:buSzPts val="1100"/>
            </a:pPr>
            <a:r>
              <a:rPr lang="en-US" b="1" dirty="0"/>
              <a:t>Bruising in infants should alert the physician to the possibility of abuse. Particular attention should be given to “TEN-4” bruising (bruising of the Torso, Ears, and Neck in children younger than 4 years</a:t>
            </a:r>
          </a:p>
          <a:p>
            <a:pPr>
              <a:lnSpc>
                <a:spcPct val="115000"/>
              </a:lnSpc>
              <a:buClr>
                <a:schemeClr val="dk1"/>
              </a:buClr>
              <a:buSzPts val="1100"/>
            </a:pPr>
            <a:r>
              <a:rPr lang="en-US" b="1" dirty="0"/>
              <a:t> or any bruising in an infant younger than 4 months).</a:t>
            </a:r>
          </a:p>
          <a:p>
            <a:pPr>
              <a:lnSpc>
                <a:spcPct val="115000"/>
              </a:lnSpc>
              <a:buClr>
                <a:schemeClr val="dk1"/>
              </a:buClr>
              <a:buSzPts val="1100"/>
            </a:pPr>
            <a:endParaRPr lang="en-US" b="1" dirty="0"/>
          </a:p>
          <a:p>
            <a:pPr>
              <a:lnSpc>
                <a:spcPct val="115000"/>
              </a:lnSpc>
              <a:buClr>
                <a:schemeClr val="dk1"/>
              </a:buClr>
              <a:buSzPts val="1100"/>
            </a:pPr>
            <a:r>
              <a:rPr lang="en-US" b="1" dirty="0"/>
              <a:t>These are Early symptoms:</a:t>
            </a:r>
            <a:endParaRPr b="1" dirty="0"/>
          </a:p>
          <a:p>
            <a:pPr>
              <a:lnSpc>
                <a:spcPct val="115000"/>
              </a:lnSpc>
              <a:buClr>
                <a:schemeClr val="dk1"/>
              </a:buClr>
              <a:buSzPts val="1100"/>
            </a:pPr>
            <a:r>
              <a:rPr lang="en-US" b="1" dirty="0"/>
              <a:t>Large head or  forehead – </a:t>
            </a:r>
            <a:r>
              <a:rPr lang="en-US" dirty="0"/>
              <a:t>Head could be larger due to swelling</a:t>
            </a:r>
            <a:endParaRPr dirty="0"/>
          </a:p>
          <a:p>
            <a:pPr>
              <a:lnSpc>
                <a:spcPct val="115000"/>
              </a:lnSpc>
              <a:buClr>
                <a:schemeClr val="dk1"/>
              </a:buClr>
              <a:buSzPts val="1100"/>
            </a:pPr>
            <a:r>
              <a:rPr lang="en-US" b="1" dirty="0"/>
              <a:t>Bulging</a:t>
            </a:r>
            <a:r>
              <a:rPr lang="en-US" dirty="0"/>
              <a:t> </a:t>
            </a:r>
            <a:r>
              <a:rPr lang="en-US" b="1" dirty="0"/>
              <a:t>or tight fontanels (where the bones</a:t>
            </a:r>
            <a:r>
              <a:rPr lang="en-US" b="1" baseline="0" dirty="0"/>
              <a:t> of an infant’s skull have not yet grown together)</a:t>
            </a:r>
            <a:r>
              <a:rPr lang="en-US" b="1" dirty="0"/>
              <a:t>- </a:t>
            </a:r>
            <a:r>
              <a:rPr lang="en-US" dirty="0"/>
              <a:t>occurs when fluid builds up in the brain or the brain swells, causing increased pressure inside the skull. When the infant is crying, lying down, or vomiting, the fontanelles may look like they are bulging.</a:t>
            </a:r>
            <a:endParaRPr dirty="0"/>
          </a:p>
          <a:p>
            <a:pPr>
              <a:lnSpc>
                <a:spcPct val="115000"/>
              </a:lnSpc>
              <a:buClr>
                <a:schemeClr val="dk1"/>
              </a:buClr>
              <a:buSzPts val="1100"/>
            </a:pPr>
            <a:r>
              <a:rPr lang="en-US" b="1" dirty="0"/>
              <a:t>Different sized pupils – </a:t>
            </a:r>
          </a:p>
          <a:p>
            <a:pPr>
              <a:lnSpc>
                <a:spcPct val="115000"/>
              </a:lnSpc>
              <a:buClr>
                <a:schemeClr val="dk1"/>
              </a:buClr>
              <a:buSzPts val="1100"/>
            </a:pPr>
            <a:r>
              <a:rPr lang="en-US" b="1" dirty="0"/>
              <a:t>The inability to use an arm or leg could be from injury to the limb but could be from the bleeding on the brain</a:t>
            </a:r>
            <a:endParaRPr b="1" dirty="0"/>
          </a:p>
          <a:p>
            <a:pPr>
              <a:lnSpc>
                <a:spcPct val="115000"/>
              </a:lnSpc>
              <a:buClr>
                <a:schemeClr val="dk1"/>
              </a:buClr>
              <a:buSzPts val="1100"/>
            </a:pPr>
            <a:r>
              <a:rPr lang="en-US" b="1" dirty="0"/>
              <a:t>Retinal bleed – you may be able to see a bleed in the white part of the eye </a:t>
            </a:r>
            <a:r>
              <a:rPr lang="en-US" dirty="0"/>
              <a:t>(Sclera)</a:t>
            </a:r>
            <a:endParaRPr dirty="0"/>
          </a:p>
          <a:p>
            <a:r>
              <a:rPr lang="en-US" dirty="0"/>
              <a:t>Oral injuries in infants, such as frenulum tears, (the little stretchy tissue connecting between your lips and gums) may also accompany or precede AHT and should prompt consideration of abuse.</a:t>
            </a:r>
          </a:p>
          <a:p>
            <a:endParaRPr dirty="0"/>
          </a:p>
        </p:txBody>
      </p:sp>
      <p:sp>
        <p:nvSpPr>
          <p:cNvPr id="800" name="Google Shape;800;p3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25</a:t>
            </a:fld>
            <a:endParaRPr dirty="0"/>
          </a:p>
        </p:txBody>
      </p:sp>
    </p:spTree>
    <p:extLst>
      <p:ext uri="{BB962C8B-B14F-4D97-AF65-F5344CB8AC3E}">
        <p14:creationId xmlns:p14="http://schemas.microsoft.com/office/powerpoint/2010/main" val="1458111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2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505465" indent="-252733"/>
            <a:r>
              <a:rPr lang="en-US" b="1" dirty="0"/>
              <a:t>More symptoms include vomiting, seizures,</a:t>
            </a:r>
            <a:r>
              <a:rPr lang="en-US" b="1" baseline="0" dirty="0"/>
              <a:t> less interested in eating, trouble sucking, trouble staying awake.</a:t>
            </a:r>
          </a:p>
          <a:p>
            <a:pPr marL="505465" indent="-252733"/>
            <a:endParaRPr lang="en-US" b="1" baseline="0" dirty="0"/>
          </a:p>
          <a:p>
            <a:pPr marL="505465" indent="-252733"/>
            <a:r>
              <a:rPr lang="en-US" b="1" dirty="0"/>
              <a:t>If some suspects abuse or neglect related to shaken baby syndrome, they should make a referral to the Child Abuse Hotline.  If it’s life threatening they should contact 911 immediately.  </a:t>
            </a:r>
            <a:endParaRPr b="1" dirty="0"/>
          </a:p>
          <a:p>
            <a:pPr marL="505465" indent="-252733"/>
            <a:r>
              <a:rPr lang="en-US" b="1" dirty="0"/>
              <a:t>Under the exclamation</a:t>
            </a:r>
            <a:r>
              <a:rPr lang="en-US" b="1" baseline="0" dirty="0"/>
              <a:t> point</a:t>
            </a:r>
            <a:r>
              <a:rPr lang="en-US" b="1" dirty="0"/>
              <a:t> is he DCS webpage that will give you more information including frequently asked questions and what you need to know.</a:t>
            </a:r>
            <a:endParaRPr b="1" dirty="0"/>
          </a:p>
          <a:p>
            <a:pPr marL="505465" indent="-252733"/>
            <a:r>
              <a:rPr lang="en-US" u="sng" dirty="0">
                <a:solidFill>
                  <a:schemeClr val="hlink"/>
                </a:solidFill>
                <a:hlinkClick r:id="rId3"/>
              </a:rPr>
              <a:t>https://www.tn.gov/dcs/program-areas/child-safety/reporting/child-abuse.html</a:t>
            </a:r>
            <a:endParaRPr dirty="0"/>
          </a:p>
        </p:txBody>
      </p:sp>
      <p:sp>
        <p:nvSpPr>
          <p:cNvPr id="809" name="Google Shape;809;p25: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fld id="{00000000-1234-1234-1234-123412341234}" type="slidenum">
              <a:rPr lang="en-US">
                <a:solidFill>
                  <a:srgbClr val="000000"/>
                </a:solidFill>
                <a:ea typeface="Calibri"/>
                <a:cs typeface="Calibri"/>
                <a:sym typeface="Calibri"/>
              </a:rPr>
              <a:pPr/>
              <a:t>26</a:t>
            </a:fld>
            <a:endParaRPr dirty="0">
              <a:solidFill>
                <a:srgbClr val="000000"/>
              </a:solidFill>
              <a:ea typeface="Calibri"/>
              <a:cs typeface="Calibri"/>
              <a:sym typeface="Calibri"/>
            </a:endParaRPr>
          </a:p>
        </p:txBody>
      </p:sp>
    </p:spTree>
    <p:extLst>
      <p:ext uri="{BB962C8B-B14F-4D97-AF65-F5344CB8AC3E}">
        <p14:creationId xmlns:p14="http://schemas.microsoft.com/office/powerpoint/2010/main" val="91437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505465" indent="-351017">
              <a:lnSpc>
                <a:spcPct val="115000"/>
              </a:lnSpc>
              <a:buChar char="●"/>
            </a:pPr>
            <a:r>
              <a:rPr lang="en-US" b="1" dirty="0"/>
              <a:t>Infant’s heads are large and heavy, and the neck muscles are still too weak to support a large head – That’s why we have to support it for them when holding a baby.</a:t>
            </a:r>
            <a:endParaRPr b="1" dirty="0"/>
          </a:p>
          <a:p>
            <a:pPr marL="505465" indent="-351017">
              <a:lnSpc>
                <a:spcPct val="115000"/>
              </a:lnSpc>
              <a:buChar char="●"/>
            </a:pPr>
            <a:r>
              <a:rPr lang="en-US" b="1" dirty="0"/>
              <a:t>A child’s brain has a higher water content than adults, so the brain is more susceptible</a:t>
            </a:r>
            <a:r>
              <a:rPr lang="en-US" b="1" baseline="0" dirty="0"/>
              <a:t> to shaking </a:t>
            </a:r>
            <a:r>
              <a:rPr lang="en-US" b="1" dirty="0"/>
              <a:t>injuries</a:t>
            </a:r>
            <a:endParaRPr b="1" dirty="0"/>
          </a:p>
          <a:p>
            <a:pPr marL="505465" indent="-351017">
              <a:lnSpc>
                <a:spcPct val="115000"/>
              </a:lnSpc>
              <a:buChar char="●"/>
            </a:pPr>
            <a:r>
              <a:rPr lang="en-US" b="1" dirty="0"/>
              <a:t>As you see in the image,</a:t>
            </a:r>
            <a:r>
              <a:rPr lang="en-US" b="1" baseline="0" dirty="0"/>
              <a:t> </a:t>
            </a:r>
            <a:r>
              <a:rPr lang="en-US" b="1" dirty="0"/>
              <a:t>the neck is hyper extended and this allows the brain to really shake and</a:t>
            </a:r>
            <a:r>
              <a:rPr lang="en-US" b="1" baseline="0" dirty="0"/>
              <a:t> is injured by the skull</a:t>
            </a:r>
            <a:r>
              <a:rPr lang="en-US" b="1" dirty="0"/>
              <a:t>.</a:t>
            </a:r>
          </a:p>
          <a:p>
            <a:pPr marL="154448" defTabSz="1003441">
              <a:lnSpc>
                <a:spcPct val="115000"/>
              </a:lnSpc>
              <a:defRPr/>
            </a:pPr>
            <a:r>
              <a:rPr lang="en-US" b="1" dirty="0"/>
              <a:t>Something you might notice</a:t>
            </a:r>
            <a:r>
              <a:rPr lang="en-US" b="1" baseline="0" dirty="0"/>
              <a:t> - </a:t>
            </a:r>
            <a:r>
              <a:rPr lang="en-US" b="1" dirty="0"/>
              <a:t>Children may not be able to hold</a:t>
            </a:r>
            <a:r>
              <a:rPr lang="en-US" b="1" baseline="0" dirty="0"/>
              <a:t> </a:t>
            </a:r>
            <a:r>
              <a:rPr lang="en-US" b="1" dirty="0"/>
              <a:t>something trying not to move an arm due to rib pain or not breathing correctly due to rib bruising or pain.</a:t>
            </a:r>
          </a:p>
          <a:p>
            <a:pPr marL="154448" defTabSz="1003441">
              <a:lnSpc>
                <a:spcPct val="115000"/>
              </a:lnSpc>
              <a:defRPr/>
            </a:pPr>
            <a:endParaRPr lang="en-US" b="1" dirty="0"/>
          </a:p>
          <a:p>
            <a:pPr marL="505465" indent="-351017">
              <a:lnSpc>
                <a:spcPct val="115000"/>
              </a:lnSpc>
              <a:buChar char="●"/>
            </a:pPr>
            <a:endParaRPr lang="en-US" b="1" dirty="0"/>
          </a:p>
          <a:p>
            <a:pPr marL="505465" indent="-351017">
              <a:lnSpc>
                <a:spcPct val="115000"/>
              </a:lnSpc>
              <a:buChar char="●"/>
            </a:pPr>
            <a:r>
              <a:rPr lang="en-US" b="0" dirty="0"/>
              <a:t>The infant or child may present with mild flu-like signs and symptoms</a:t>
            </a:r>
          </a:p>
          <a:p>
            <a:pPr marL="505465" indent="-351017">
              <a:lnSpc>
                <a:spcPct val="115000"/>
              </a:lnSpc>
              <a:buChar char="●"/>
            </a:pPr>
            <a:r>
              <a:rPr lang="en-US" b="0" dirty="0"/>
              <a:t> or extreme illness which includes apnea, severe respiratory distress, bradycardia, bulging fontanel, decreased 	consciousness, seizures, and cardiovascular collapse.</a:t>
            </a:r>
            <a:endParaRPr b="0" dirty="0"/>
          </a:p>
          <a:p>
            <a:pPr marL="505465" indent="-351017">
              <a:lnSpc>
                <a:spcPct val="115000"/>
              </a:lnSpc>
              <a:buChar char="●"/>
            </a:pPr>
            <a:r>
              <a:rPr lang="en-US" b="0" dirty="0"/>
              <a:t>You will see evidence of active and/or bleeding on the brain – Dangerous. More likely from a brain bleed, there is not a lot of space for that bleed so you will see life threatening changes – breathing, sleep patterns, mental status change.</a:t>
            </a:r>
            <a:endParaRPr b="0" dirty="0"/>
          </a:p>
          <a:p>
            <a:pPr marL="505465" indent="-351017">
              <a:lnSpc>
                <a:spcPct val="115000"/>
              </a:lnSpc>
              <a:buChar char="●"/>
            </a:pPr>
            <a:r>
              <a:rPr lang="en-US" b="0" dirty="0"/>
              <a:t>Midline shift – mental status/concussion danger signs.</a:t>
            </a:r>
            <a:endParaRPr b="0" dirty="0"/>
          </a:p>
          <a:p>
            <a:pPr>
              <a:lnSpc>
                <a:spcPct val="115000"/>
              </a:lnSpc>
              <a:buClr>
                <a:schemeClr val="dk1"/>
              </a:buClr>
              <a:buSzPts val="1100"/>
            </a:pPr>
            <a:endParaRPr sz="1600" dirty="0">
              <a:latin typeface="Arial"/>
              <a:ea typeface="Arial"/>
              <a:cs typeface="Arial"/>
              <a:sym typeface="Arial"/>
            </a:endParaRPr>
          </a:p>
          <a:p>
            <a:pPr>
              <a:lnSpc>
                <a:spcPct val="115000"/>
              </a:lnSpc>
              <a:buClr>
                <a:schemeClr val="dk1"/>
              </a:buClr>
              <a:buSzPts val="1100"/>
            </a:pPr>
            <a:r>
              <a:rPr lang="en-US" sz="1600" dirty="0">
                <a:latin typeface="Arial"/>
                <a:ea typeface="Arial"/>
                <a:cs typeface="Arial"/>
                <a:sym typeface="Arial"/>
              </a:rPr>
              <a:t>•</a:t>
            </a:r>
            <a:r>
              <a:rPr lang="en-US" u="sng" dirty="0">
                <a:solidFill>
                  <a:schemeClr val="hlink"/>
                </a:solidFill>
                <a:hlinkClick r:id="rId3"/>
              </a:rPr>
              <a:t>https://www.ncbi.nlm.nih.gov/books/NBK499836/</a:t>
            </a:r>
            <a:endParaRPr u="sng" dirty="0">
              <a:solidFill>
                <a:schemeClr val="hlink"/>
              </a:solidFill>
            </a:endParaRPr>
          </a:p>
          <a:p>
            <a:endParaRPr dirty="0"/>
          </a:p>
        </p:txBody>
      </p:sp>
      <p:sp>
        <p:nvSpPr>
          <p:cNvPr id="820" name="Google Shape;820;p3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67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p3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Over half of children</a:t>
            </a:r>
            <a:r>
              <a:rPr lang="en-US" b="1" baseline="0" dirty="0"/>
              <a:t> injured by abusive head trauma by age 4 will die before turning 21.  Those who survive have a 55% reduction in health-related quality of life.</a:t>
            </a:r>
          </a:p>
          <a:p>
            <a:endParaRPr lang="en-US" baseline="0" dirty="0"/>
          </a:p>
          <a:p>
            <a:r>
              <a:rPr lang="en-US" b="1" dirty="0"/>
              <a:t>Symptoms</a:t>
            </a:r>
            <a:r>
              <a:rPr lang="en-US" b="1" baseline="0" dirty="0"/>
              <a:t> include:</a:t>
            </a:r>
            <a:endParaRPr b="1" dirty="0"/>
          </a:p>
          <a:p>
            <a:pPr>
              <a:lnSpc>
                <a:spcPct val="115000"/>
              </a:lnSpc>
              <a:buClr>
                <a:schemeClr val="dk1"/>
              </a:buClr>
              <a:buSzPts val="1100"/>
            </a:pPr>
            <a:r>
              <a:rPr lang="en-US" b="1" dirty="0"/>
              <a:t>Blindness</a:t>
            </a:r>
            <a:r>
              <a:rPr lang="en-US" dirty="0"/>
              <a:t> – possible optic nerve, or pressure, occipital lobe damage, retinal damage</a:t>
            </a:r>
            <a:endParaRPr dirty="0"/>
          </a:p>
          <a:p>
            <a:pPr>
              <a:lnSpc>
                <a:spcPct val="115000"/>
              </a:lnSpc>
              <a:buClr>
                <a:schemeClr val="dk1"/>
              </a:buClr>
              <a:buSzPts val="1100"/>
            </a:pPr>
            <a:r>
              <a:rPr lang="en-US" b="1" dirty="0"/>
              <a:t>Hydrocephalus aka “water (hydro) on the brain (</a:t>
            </a:r>
            <a:r>
              <a:rPr lang="en-US" b="1" dirty="0" err="1">
                <a:latin typeface="Calibri" panose="020F0502020204030204" pitchFamily="34" charset="0"/>
                <a:cs typeface="Calibri" panose="020F0502020204030204" pitchFamily="34" charset="0"/>
              </a:rPr>
              <a:t>cephalus</a:t>
            </a:r>
            <a:r>
              <a:rPr lang="en-US" b="1" dirty="0"/>
              <a:t> means head)”</a:t>
            </a:r>
            <a:r>
              <a:rPr lang="en-US" dirty="0"/>
              <a:t>- </a:t>
            </a:r>
            <a:r>
              <a:rPr lang="en-US" b="1" dirty="0"/>
              <a:t>an accumulation of cerebrospinal fluid (CSF) occurs within the brain. This typically causes increased pressure inside the skull. Symptoms for Infants - a rapid increase in head circumference, eyes that are fixed downward.</a:t>
            </a:r>
          </a:p>
          <a:p>
            <a:pPr>
              <a:lnSpc>
                <a:spcPct val="115000"/>
              </a:lnSpc>
              <a:buClr>
                <a:schemeClr val="dk1"/>
              </a:buClr>
              <a:buSzPts val="1100"/>
            </a:pPr>
            <a:endParaRPr b="1" dirty="0"/>
          </a:p>
          <a:p>
            <a:pPr>
              <a:lnSpc>
                <a:spcPct val="115000"/>
              </a:lnSpc>
              <a:buClr>
                <a:schemeClr val="dk1"/>
              </a:buClr>
              <a:buSzPts val="1100"/>
            </a:pPr>
            <a:r>
              <a:rPr lang="en-US" b="1" dirty="0"/>
              <a:t>Cerebral Palsy </a:t>
            </a:r>
            <a:r>
              <a:rPr lang="en-US" dirty="0"/>
              <a:t>–</a:t>
            </a:r>
            <a:r>
              <a:rPr lang="en-US" b="1" dirty="0"/>
              <a:t>is a problem that affects muscle tone, movement, and motor skills Most common motor disability of children. CP often is caused by brain damage that happens before or during a baby's birth, or during the first 3-to-5 years of a child's life</a:t>
            </a:r>
            <a:r>
              <a:rPr lang="en-US" dirty="0"/>
              <a:t>. </a:t>
            </a:r>
          </a:p>
          <a:p>
            <a:pPr>
              <a:lnSpc>
                <a:spcPct val="115000"/>
              </a:lnSpc>
              <a:buClr>
                <a:schemeClr val="dk1"/>
              </a:buClr>
              <a:buSzPts val="1100"/>
            </a:pPr>
            <a:endParaRPr lang="en-US" dirty="0"/>
          </a:p>
          <a:p>
            <a:pPr>
              <a:lnSpc>
                <a:spcPct val="115000"/>
              </a:lnSpc>
              <a:buClr>
                <a:schemeClr val="dk1"/>
              </a:buClr>
              <a:buSzPts val="1100"/>
            </a:pPr>
            <a:endParaRPr lang="en-US" dirty="0"/>
          </a:p>
          <a:p>
            <a:pPr>
              <a:lnSpc>
                <a:spcPct val="115000"/>
              </a:lnSpc>
              <a:buClr>
                <a:schemeClr val="dk1"/>
              </a:buClr>
              <a:buSzPts val="1100"/>
            </a:pPr>
            <a:r>
              <a:rPr lang="en-US" dirty="0"/>
              <a:t>Cerebral – brain Palsy – problems using muscles.</a:t>
            </a:r>
            <a:endParaRPr dirty="0"/>
          </a:p>
          <a:p>
            <a:pPr>
              <a:lnSpc>
                <a:spcPct val="115000"/>
              </a:lnSpc>
              <a:buClr>
                <a:schemeClr val="dk1"/>
              </a:buClr>
              <a:buSzPts val="1100"/>
            </a:pPr>
            <a:r>
              <a:rPr lang="en-US" dirty="0"/>
              <a:t>May have someone with a dx that </a:t>
            </a:r>
            <a:r>
              <a:rPr lang="en-US" dirty="0" err="1"/>
              <a:t>aht</a:t>
            </a:r>
            <a:r>
              <a:rPr lang="en-US" dirty="0"/>
              <a:t> could be the cause.</a:t>
            </a:r>
            <a:endParaRPr dirty="0"/>
          </a:p>
          <a:p>
            <a:pPr>
              <a:lnSpc>
                <a:spcPct val="115000"/>
              </a:lnSpc>
              <a:buClr>
                <a:schemeClr val="dk1"/>
              </a:buClr>
              <a:buSzPts val="1100"/>
            </a:pPr>
            <a:r>
              <a:rPr lang="en-US" b="1" dirty="0"/>
              <a:t>Congenital </a:t>
            </a:r>
            <a:r>
              <a:rPr lang="en-US" b="1" dirty="0" err="1"/>
              <a:t>cp</a:t>
            </a:r>
            <a:r>
              <a:rPr lang="en-US" b="1" dirty="0"/>
              <a:t> </a:t>
            </a:r>
            <a:r>
              <a:rPr lang="en-US" dirty="0"/>
              <a:t>has nothing to do with trauma - 28 Days after birth – brain infection or injury</a:t>
            </a:r>
            <a:endParaRPr dirty="0"/>
          </a:p>
          <a:p>
            <a:pPr>
              <a:lnSpc>
                <a:spcPct val="115000"/>
              </a:lnSpc>
              <a:buClr>
                <a:schemeClr val="dk1"/>
              </a:buClr>
              <a:buSzPts val="1100"/>
            </a:pPr>
            <a:r>
              <a:rPr lang="en-US" u="sng" dirty="0">
                <a:solidFill>
                  <a:schemeClr val="hlink"/>
                </a:solidFill>
                <a:hlinkClick r:id="rId3"/>
              </a:rPr>
              <a:t>https://kidshealth.org/en/parents/cerebral-palsy.html</a:t>
            </a:r>
            <a:endParaRPr u="sng" dirty="0">
              <a:solidFill>
                <a:schemeClr val="hlink"/>
              </a:solidFill>
            </a:endParaRPr>
          </a:p>
          <a:p>
            <a:pPr defTabSz="1003441">
              <a:defRPr/>
            </a:pPr>
            <a:r>
              <a:rPr lang="en-US" dirty="0"/>
              <a:t>Adults- cognitive issues</a:t>
            </a:r>
          </a:p>
          <a:p>
            <a:endParaRPr dirty="0"/>
          </a:p>
        </p:txBody>
      </p:sp>
      <p:sp>
        <p:nvSpPr>
          <p:cNvPr id="828" name="Google Shape;828;p3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28</a:t>
            </a:fld>
            <a:endParaRPr/>
          </a:p>
        </p:txBody>
      </p:sp>
    </p:spTree>
    <p:extLst>
      <p:ext uri="{BB962C8B-B14F-4D97-AF65-F5344CB8AC3E}">
        <p14:creationId xmlns:p14="http://schemas.microsoft.com/office/powerpoint/2010/main" val="1166619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3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3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While</a:t>
            </a:r>
            <a:r>
              <a:rPr lang="en-US" b="1" baseline="0" dirty="0"/>
              <a:t> we may have an image in our mind of an abuser who would hurt a baby or a young child, think of single parents, young parents, and inexperience caretakers.</a:t>
            </a:r>
          </a:p>
          <a:p>
            <a:endParaRPr lang="en-US" b="1" baseline="0" dirty="0"/>
          </a:p>
          <a:p>
            <a:r>
              <a:rPr lang="en-US" b="1" baseline="0" dirty="0"/>
              <a:t>Now look a</a:t>
            </a:r>
            <a:r>
              <a:rPr lang="en-US" b="1" dirty="0"/>
              <a:t>t all the</a:t>
            </a:r>
            <a:r>
              <a:rPr lang="en-US" b="1" baseline="0" dirty="0"/>
              <a:t> list on the right.  Th</a:t>
            </a:r>
            <a:r>
              <a:rPr lang="en-US" b="1" dirty="0"/>
              <a:t>ese tend to go along with adults who have had a traumatic brain injury along</a:t>
            </a:r>
            <a:r>
              <a:rPr lang="en-US" b="1" baseline="0" dirty="0"/>
              <a:t> with impulsivity, frustration</a:t>
            </a:r>
            <a:r>
              <a:rPr lang="en-US" b="1" dirty="0"/>
              <a:t>.  Consider</a:t>
            </a:r>
            <a:r>
              <a:rPr lang="en-US" b="1" baseline="0" dirty="0"/>
              <a:t> </a:t>
            </a:r>
            <a:r>
              <a:rPr lang="en-US" b="1" dirty="0"/>
              <a:t>asking if the shaker might be a person with TBI.</a:t>
            </a:r>
            <a:endParaRPr dirty="0"/>
          </a:p>
          <a:p>
            <a:endParaRPr lang="en-US" dirty="0"/>
          </a:p>
        </p:txBody>
      </p:sp>
      <p:sp>
        <p:nvSpPr>
          <p:cNvPr id="839" name="Google Shape;839;p35: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29</a:t>
            </a:fld>
            <a:endParaRPr/>
          </a:p>
        </p:txBody>
      </p:sp>
    </p:spTree>
    <p:extLst>
      <p:ext uri="{BB962C8B-B14F-4D97-AF65-F5344CB8AC3E}">
        <p14:creationId xmlns:p14="http://schemas.microsoft.com/office/powerpoint/2010/main" val="102082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notes"/>
          <p:cNvSpPr>
            <a:spLocks noGrp="1" noRot="1" noChangeAspect="1"/>
          </p:cNvSpPr>
          <p:nvPr>
            <p:ph type="sldImg" idx="2"/>
          </p:nvPr>
        </p:nvSpPr>
        <p:spPr>
          <a:xfrm>
            <a:off x="863600" y="1252538"/>
            <a:ext cx="6007100" cy="3379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notes"/>
          <p:cNvSpPr txBox="1">
            <a:spLocks noGrp="1"/>
          </p:cNvSpPr>
          <p:nvPr>
            <p:ph type="body" idx="1"/>
          </p:nvPr>
        </p:nvSpPr>
        <p:spPr>
          <a:xfrm>
            <a:off x="773735" y="4819889"/>
            <a:ext cx="6189851" cy="3943545"/>
          </a:xfrm>
          <a:prstGeom prst="rect">
            <a:avLst/>
          </a:prstGeom>
          <a:noFill/>
          <a:ln>
            <a:noFill/>
          </a:ln>
        </p:spPr>
        <p:txBody>
          <a:bodyPr spcFirstLastPara="1" wrap="square" lIns="100321" tIns="50149" rIns="100321" bIns="50149" anchor="t" anchorCtr="0">
            <a:noAutofit/>
          </a:bodyPr>
          <a:lstStyle/>
          <a:p>
            <a:r>
              <a:rPr lang="en-US" b="1" dirty="0"/>
              <a:t>Here’s a little more about us: Brain Links is a statewide team of brain injury specialists.  There are four of us total.  I’m in East TN, we have Wendy and Paula in Middle and Carrie who is in West TN.</a:t>
            </a:r>
          </a:p>
          <a:p>
            <a:endParaRPr lang="en-US" b="1" dirty="0"/>
          </a:p>
          <a:p>
            <a:r>
              <a:rPr lang="en-US" b="1" dirty="0"/>
              <a:t>We equip professionals to better serve people with TBI with current research-based training and tools.  </a:t>
            </a:r>
          </a:p>
          <a:p>
            <a:endParaRPr lang="en-US" b="1" dirty="0"/>
          </a:p>
          <a:p>
            <a:r>
              <a:rPr lang="en-US" b="1" dirty="0"/>
              <a:t>One thing I like best about us - We work had to make sure that we offer family friendly materials that are interesting and easy to use.  </a:t>
            </a:r>
          </a:p>
          <a:p>
            <a:r>
              <a:rPr lang="en-US" b="1" dirty="0"/>
              <a:t>Our resources are made to serve people all ages – from 0-5 to school age, to adult and older adults.</a:t>
            </a:r>
          </a:p>
          <a:p>
            <a:r>
              <a:rPr lang="en-US" b="1" dirty="0"/>
              <a:t>Our toolkits are a collection of TBI resources for healthcare providers and school nurses.</a:t>
            </a:r>
            <a:endParaRPr b="1" dirty="0"/>
          </a:p>
          <a:p>
            <a:r>
              <a:rPr lang="en-US" b="1" dirty="0"/>
              <a:t>We now have full training and short clips on our YouTube Channel.  We have playlists including one just for DIDD.</a:t>
            </a:r>
            <a:endParaRPr b="1" dirty="0"/>
          </a:p>
          <a:p>
            <a:endParaRPr dirty="0">
              <a:solidFill>
                <a:srgbClr val="000000"/>
              </a:solidFill>
            </a:endParaRPr>
          </a:p>
        </p:txBody>
      </p:sp>
      <p:sp>
        <p:nvSpPr>
          <p:cNvPr id="499" name="Google Shape;499;p3:notes"/>
          <p:cNvSpPr txBox="1">
            <a:spLocks noGrp="1"/>
          </p:cNvSpPr>
          <p:nvPr>
            <p:ph type="sldNum" idx="12"/>
          </p:nvPr>
        </p:nvSpPr>
        <p:spPr>
          <a:xfrm>
            <a:off x="4382691" y="9512846"/>
            <a:ext cx="3352835" cy="502507"/>
          </a:xfrm>
          <a:prstGeom prst="rect">
            <a:avLst/>
          </a:prstGeom>
          <a:noFill/>
          <a:ln>
            <a:noFill/>
          </a:ln>
        </p:spPr>
        <p:txBody>
          <a:bodyPr spcFirstLastPara="1" wrap="square" lIns="100321" tIns="50149" rIns="100321" bIns="50149" anchor="b" anchorCtr="0">
            <a:noAutofit/>
          </a:bodyPr>
          <a:lstStyle/>
          <a:p>
            <a:pPr>
              <a:buSzPts val="1400"/>
            </a:pPr>
            <a:fld id="{00000000-1234-1234-1234-123412341234}" type="slidenum">
              <a:rPr lang="en-US">
                <a:solidFill>
                  <a:srgbClr val="000000"/>
                </a:solidFill>
              </a:rPr>
              <a:pPr>
                <a:buSzPts val="1400"/>
              </a:pPr>
              <a:t>3</a:t>
            </a:fld>
            <a:endParaRPr>
              <a:solidFill>
                <a:srgbClr val="000000"/>
              </a:solidFill>
            </a:endParaRPr>
          </a:p>
        </p:txBody>
      </p:sp>
    </p:spTree>
    <p:extLst>
      <p:ext uri="{BB962C8B-B14F-4D97-AF65-F5344CB8AC3E}">
        <p14:creationId xmlns:p14="http://schemas.microsoft.com/office/powerpoint/2010/main" val="2578979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3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buClr>
                <a:schemeClr val="dk1"/>
              </a:buClr>
              <a:buSzPts val="1200"/>
            </a:pPr>
            <a:r>
              <a:rPr lang="en-US" u="sng" dirty="0">
                <a:solidFill>
                  <a:schemeClr val="hlink"/>
                </a:solidFill>
                <a:hlinkClick r:id="rId3"/>
              </a:rPr>
              <a:t>https://www.biav.net/traumatic-brain-injury-domestic-violence/</a:t>
            </a:r>
            <a:endParaRPr dirty="0"/>
          </a:p>
          <a:p>
            <a:pPr>
              <a:lnSpc>
                <a:spcPct val="115000"/>
              </a:lnSpc>
              <a:buClr>
                <a:schemeClr val="dk1"/>
              </a:buClr>
              <a:buSzPts val="1100"/>
            </a:pPr>
            <a:r>
              <a:rPr lang="en-US" b="1" dirty="0">
                <a:solidFill>
                  <a:srgbClr val="808080"/>
                </a:solidFill>
                <a:latin typeface="Roboto"/>
                <a:ea typeface="Roboto"/>
                <a:cs typeface="Roboto"/>
                <a:sym typeface="Roboto"/>
              </a:rPr>
              <a:t>CC –</a:t>
            </a:r>
            <a:r>
              <a:rPr lang="en-US" dirty="0">
                <a:solidFill>
                  <a:srgbClr val="808080"/>
                </a:solidFill>
                <a:latin typeface="Roboto"/>
                <a:ea typeface="Roboto"/>
                <a:cs typeface="Roboto"/>
                <a:sym typeface="Roboto"/>
              </a:rPr>
              <a:t> Remember that IPV and DV are used interchangeably with regards to abuse. Men are abused, too!</a:t>
            </a:r>
            <a:endParaRPr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Roboto"/>
                <a:ea typeface="Roboto"/>
                <a:cs typeface="Roboto"/>
                <a:sym typeface="Roboto"/>
              </a:rPr>
              <a:t>The US Justice Department &amp; CDC indicates that each year about</a:t>
            </a:r>
            <a:endParaRPr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Arial"/>
                <a:ea typeface="Arial"/>
                <a:cs typeface="Arial"/>
                <a:sym typeface="Arial"/>
              </a:rPr>
              <a:t>-</a:t>
            </a:r>
            <a:r>
              <a:rPr lang="en-US" b="1" dirty="0">
                <a:solidFill>
                  <a:srgbClr val="808080"/>
                </a:solidFill>
                <a:latin typeface="Roboto"/>
                <a:ea typeface="Roboto"/>
                <a:cs typeface="Roboto"/>
                <a:sym typeface="Roboto"/>
              </a:rPr>
              <a:t>269,000 women and</a:t>
            </a:r>
            <a:endParaRPr b="1"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Arial"/>
                <a:ea typeface="Arial"/>
                <a:cs typeface="Arial"/>
                <a:sym typeface="Arial"/>
              </a:rPr>
              <a:t>-</a:t>
            </a:r>
            <a:r>
              <a:rPr lang="en-US" b="1" dirty="0">
                <a:solidFill>
                  <a:srgbClr val="808080"/>
                </a:solidFill>
                <a:latin typeface="Roboto"/>
                <a:ea typeface="Roboto"/>
                <a:cs typeface="Roboto"/>
                <a:sym typeface="Roboto"/>
              </a:rPr>
              <a:t>54,000 men</a:t>
            </a:r>
            <a:r>
              <a:rPr lang="en-US" dirty="0">
                <a:solidFill>
                  <a:srgbClr val="808080"/>
                </a:solidFill>
                <a:latin typeface="Roboto"/>
                <a:ea typeface="Roboto"/>
                <a:cs typeface="Roboto"/>
                <a:sym typeface="Roboto"/>
              </a:rPr>
              <a:t> seek physician care after being assaulted.</a:t>
            </a:r>
            <a:endParaRPr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Roboto"/>
                <a:ea typeface="Roboto"/>
                <a:cs typeface="Roboto"/>
                <a:sym typeface="Roboto"/>
              </a:rPr>
              <a:t>Ohio State University and the Ohio Domestic Violence Network found that</a:t>
            </a:r>
            <a:endParaRPr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Arial"/>
                <a:ea typeface="Arial"/>
                <a:cs typeface="Arial"/>
                <a:sym typeface="Arial"/>
              </a:rPr>
              <a:t>-</a:t>
            </a:r>
            <a:r>
              <a:rPr lang="en-US" b="1" dirty="0">
                <a:solidFill>
                  <a:srgbClr val="808080"/>
                </a:solidFill>
                <a:latin typeface="Roboto"/>
                <a:ea typeface="Roboto"/>
                <a:cs typeface="Roboto"/>
                <a:sym typeface="Roboto"/>
              </a:rPr>
              <a:t>81 percent of women</a:t>
            </a:r>
            <a:r>
              <a:rPr lang="en-US" dirty="0">
                <a:solidFill>
                  <a:srgbClr val="808080"/>
                </a:solidFill>
                <a:latin typeface="Roboto"/>
                <a:ea typeface="Roboto"/>
                <a:cs typeface="Roboto"/>
                <a:sym typeface="Roboto"/>
              </a:rPr>
              <a:t> have sustained a </a:t>
            </a:r>
            <a:r>
              <a:rPr lang="en-US" b="1" dirty="0">
                <a:solidFill>
                  <a:srgbClr val="808080"/>
                </a:solidFill>
                <a:latin typeface="Roboto"/>
                <a:ea typeface="Roboto"/>
                <a:cs typeface="Roboto"/>
                <a:sym typeface="Roboto"/>
              </a:rPr>
              <a:t>head injury</a:t>
            </a:r>
            <a:r>
              <a:rPr lang="en-US" dirty="0">
                <a:solidFill>
                  <a:srgbClr val="808080"/>
                </a:solidFill>
                <a:latin typeface="Roboto"/>
                <a:ea typeface="Roboto"/>
                <a:cs typeface="Roboto"/>
                <a:sym typeface="Roboto"/>
              </a:rPr>
              <a:t> and</a:t>
            </a:r>
            <a:endParaRPr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Arial"/>
                <a:ea typeface="Arial"/>
                <a:cs typeface="Arial"/>
                <a:sym typeface="Arial"/>
              </a:rPr>
              <a:t>-</a:t>
            </a:r>
            <a:r>
              <a:rPr lang="en-US" b="1" dirty="0">
                <a:solidFill>
                  <a:srgbClr val="808080"/>
                </a:solidFill>
                <a:latin typeface="Roboto"/>
                <a:ea typeface="Roboto"/>
                <a:cs typeface="Roboto"/>
                <a:sym typeface="Roboto"/>
              </a:rPr>
              <a:t>83 percent</a:t>
            </a:r>
            <a:r>
              <a:rPr lang="en-US" dirty="0">
                <a:solidFill>
                  <a:srgbClr val="808080"/>
                </a:solidFill>
                <a:latin typeface="Roboto"/>
                <a:ea typeface="Roboto"/>
                <a:cs typeface="Roboto"/>
                <a:sym typeface="Roboto"/>
              </a:rPr>
              <a:t> have been </a:t>
            </a:r>
            <a:r>
              <a:rPr lang="en-US" b="1" dirty="0">
                <a:solidFill>
                  <a:srgbClr val="808080"/>
                </a:solidFill>
                <a:latin typeface="Roboto"/>
                <a:ea typeface="Roboto"/>
                <a:cs typeface="Roboto"/>
                <a:sym typeface="Roboto"/>
              </a:rPr>
              <a:t>strangled</a:t>
            </a:r>
            <a:endParaRPr b="1" dirty="0">
              <a:solidFill>
                <a:srgbClr val="808080"/>
              </a:solidFill>
              <a:latin typeface="Roboto"/>
              <a:ea typeface="Roboto"/>
              <a:cs typeface="Roboto"/>
              <a:sym typeface="Roboto"/>
            </a:endParaRPr>
          </a:p>
          <a:p>
            <a:pPr>
              <a:lnSpc>
                <a:spcPct val="115000"/>
              </a:lnSpc>
              <a:buClr>
                <a:schemeClr val="dk1"/>
              </a:buClr>
              <a:buSzPts val="1100"/>
            </a:pPr>
            <a:r>
              <a:rPr lang="en-US" dirty="0">
                <a:solidFill>
                  <a:srgbClr val="808080"/>
                </a:solidFill>
                <a:latin typeface="Arial"/>
                <a:ea typeface="Arial"/>
                <a:cs typeface="Arial"/>
                <a:sym typeface="Arial"/>
              </a:rPr>
              <a:t>-</a:t>
            </a:r>
            <a:r>
              <a:rPr lang="en-US" dirty="0">
                <a:solidFill>
                  <a:srgbClr val="808080"/>
                </a:solidFill>
                <a:latin typeface="Roboto"/>
                <a:ea typeface="Roboto"/>
                <a:cs typeface="Roboto"/>
                <a:sym typeface="Roboto"/>
              </a:rPr>
              <a:t>victims of intimate partner violence who have experienced strangulation are much more likely to die as a result of intimate partner violence</a:t>
            </a:r>
            <a:endParaRPr dirty="0">
              <a:solidFill>
                <a:srgbClr val="808080"/>
              </a:solidFill>
              <a:latin typeface="Roboto"/>
              <a:ea typeface="Roboto"/>
              <a:cs typeface="Roboto"/>
              <a:sym typeface="Roboto"/>
            </a:endParaRPr>
          </a:p>
          <a:p>
            <a:pPr>
              <a:buClr>
                <a:schemeClr val="dk1"/>
              </a:buClr>
              <a:buSzPts val="1200"/>
            </a:pPr>
            <a:r>
              <a:rPr lang="en-US" sz="1400" dirty="0">
                <a:highlight>
                  <a:srgbClr val="FFFFFF"/>
                </a:highlight>
                <a:latin typeface="Georgia"/>
                <a:ea typeface="Georgia"/>
                <a:cs typeface="Georgia"/>
                <a:sym typeface="Georgia"/>
              </a:rPr>
              <a:t>National Domestic Violence Hotline reports that a growing number of callers say that their abusers are using COVID-19 as a means of further isolating them from their friends and family. “Perpetrators are threatening to throw their victims out on the street so they get sick,” Katie Ray-Jones, the CEO of the National Domestic Violence Hotline tells TIME</a:t>
            </a:r>
            <a:endParaRPr dirty="0"/>
          </a:p>
          <a:p>
            <a:pPr>
              <a:buClr>
                <a:schemeClr val="dk1"/>
              </a:buClr>
              <a:buSzPts val="1200"/>
            </a:pPr>
            <a:endParaRPr dirty="0"/>
          </a:p>
          <a:p>
            <a:pPr>
              <a:buClr>
                <a:schemeClr val="dk1"/>
              </a:buClr>
              <a:buSzPts val="1200"/>
            </a:pPr>
            <a:endParaRPr b="1" dirty="0"/>
          </a:p>
          <a:p>
            <a:pPr>
              <a:buClr>
                <a:schemeClr val="dk1"/>
              </a:buClr>
              <a:buSzPts val="1200"/>
            </a:pPr>
            <a:r>
              <a:rPr lang="en-US" b="1" dirty="0"/>
              <a:t>JR – Add statement about IVP being underreported overall.  Many don’t report until multiple injuries/occurrences.  </a:t>
            </a:r>
            <a:endParaRPr b="1" dirty="0"/>
          </a:p>
          <a:p>
            <a:pPr>
              <a:buClr>
                <a:schemeClr val="dk1"/>
              </a:buClr>
              <a:buSzPts val="1200"/>
            </a:pPr>
            <a:r>
              <a:rPr lang="en-US" dirty="0"/>
              <a:t>- DV &amp; TBI is limited in part because abuse goes unreported so there is limited research.</a:t>
            </a:r>
            <a:endParaRPr dirty="0"/>
          </a:p>
          <a:p>
            <a:pPr>
              <a:buClr>
                <a:schemeClr val="dk1"/>
              </a:buClr>
              <a:buSzPts val="1200"/>
            </a:pPr>
            <a:r>
              <a:rPr lang="en-US" dirty="0"/>
              <a:t>- Because DV is a pattern of abuse, victims are typically exposed to repeated instances of violence, which includes traumatic brain injuries.</a:t>
            </a:r>
            <a:endParaRPr dirty="0"/>
          </a:p>
          <a:p>
            <a:r>
              <a:rPr lang="en-US" b="1" i="1" dirty="0">
                <a:solidFill>
                  <a:srgbClr val="333333"/>
                </a:solidFill>
                <a:latin typeface="Roboto"/>
                <a:ea typeface="Roboto"/>
                <a:cs typeface="Roboto"/>
                <a:sym typeface="Roboto"/>
              </a:rPr>
              <a:t>Service providers should keep in mind that brain injury can make it harder for a victim of domestic violence to:</a:t>
            </a:r>
            <a:endParaRPr b="1" i="0" dirty="0">
              <a:solidFill>
                <a:srgbClr val="333333"/>
              </a:solidFill>
              <a:latin typeface="Roboto"/>
              <a:ea typeface="Roboto"/>
              <a:cs typeface="Roboto"/>
              <a:sym typeface="Roboto"/>
            </a:endParaRPr>
          </a:p>
          <a:p>
            <a:pPr indent="-84245">
              <a:buClr>
                <a:srgbClr val="808080"/>
              </a:buClr>
              <a:buSzPts val="1200"/>
              <a:buFont typeface="Arial"/>
              <a:buChar char="•"/>
            </a:pPr>
            <a:r>
              <a:rPr lang="en-US" b="0" i="0" dirty="0">
                <a:solidFill>
                  <a:srgbClr val="808080"/>
                </a:solidFill>
                <a:latin typeface="Roboto"/>
                <a:ea typeface="Roboto"/>
                <a:cs typeface="Roboto"/>
                <a:sym typeface="Roboto"/>
              </a:rPr>
              <a:t> Assess danger and defend against assaults.</a:t>
            </a:r>
            <a:endParaRPr dirty="0"/>
          </a:p>
          <a:p>
            <a:pPr indent="-84245">
              <a:buClr>
                <a:srgbClr val="808080"/>
              </a:buClr>
              <a:buSzPts val="1200"/>
              <a:buFont typeface="Arial"/>
              <a:buChar char="•"/>
            </a:pPr>
            <a:r>
              <a:rPr lang="en-US" b="0" i="0" dirty="0">
                <a:solidFill>
                  <a:srgbClr val="808080"/>
                </a:solidFill>
                <a:latin typeface="Roboto"/>
                <a:ea typeface="Roboto"/>
                <a:cs typeface="Roboto"/>
                <a:sym typeface="Roboto"/>
              </a:rPr>
              <a:t> Make and remember safety plans.</a:t>
            </a:r>
            <a:endParaRPr dirty="0"/>
          </a:p>
          <a:p>
            <a:pPr indent="-84245">
              <a:buClr>
                <a:srgbClr val="808080"/>
              </a:buClr>
              <a:buSzPts val="1200"/>
              <a:buFont typeface="Arial"/>
              <a:buChar char="•"/>
            </a:pPr>
            <a:r>
              <a:rPr lang="en-US" b="0" i="0" dirty="0">
                <a:solidFill>
                  <a:srgbClr val="808080"/>
                </a:solidFill>
                <a:latin typeface="Roboto"/>
                <a:ea typeface="Roboto"/>
                <a:cs typeface="Roboto"/>
                <a:sym typeface="Roboto"/>
              </a:rPr>
              <a:t> Go to school or hold a job (increasing financial dependency on the abuser).</a:t>
            </a:r>
            <a:endParaRPr dirty="0"/>
          </a:p>
          <a:p>
            <a:pPr indent="-84245">
              <a:buClr>
                <a:srgbClr val="808080"/>
              </a:buClr>
              <a:buSzPts val="1200"/>
              <a:buFont typeface="Arial"/>
              <a:buChar char="•"/>
            </a:pPr>
            <a:r>
              <a:rPr lang="en-US" b="0" i="0" dirty="0">
                <a:solidFill>
                  <a:srgbClr val="808080"/>
                </a:solidFill>
                <a:latin typeface="Roboto"/>
                <a:ea typeface="Roboto"/>
                <a:cs typeface="Roboto"/>
                <a:sym typeface="Roboto"/>
              </a:rPr>
              <a:t> Leave an abusive partner</a:t>
            </a:r>
            <a:endParaRPr dirty="0"/>
          </a:p>
          <a:p>
            <a:pPr indent="-84245">
              <a:buClr>
                <a:srgbClr val="808080"/>
              </a:buClr>
              <a:buSzPts val="1200"/>
              <a:buFont typeface="Arial"/>
              <a:buChar char="•"/>
            </a:pPr>
            <a:r>
              <a:rPr lang="en-US" b="0" i="0" dirty="0">
                <a:solidFill>
                  <a:srgbClr val="808080"/>
                </a:solidFill>
                <a:latin typeface="Roboto"/>
                <a:ea typeface="Roboto"/>
                <a:cs typeface="Roboto"/>
                <a:sym typeface="Roboto"/>
              </a:rPr>
              <a:t> Access services</a:t>
            </a:r>
            <a:endParaRPr dirty="0"/>
          </a:p>
          <a:p>
            <a:pPr indent="-84245">
              <a:buClr>
                <a:srgbClr val="808080"/>
              </a:buClr>
              <a:buSzPts val="1200"/>
              <a:buFont typeface="Arial"/>
              <a:buChar char="•"/>
            </a:pPr>
            <a:r>
              <a:rPr lang="en-US" b="0" i="0" dirty="0">
                <a:solidFill>
                  <a:srgbClr val="808080"/>
                </a:solidFill>
                <a:latin typeface="Roboto"/>
                <a:ea typeface="Roboto"/>
                <a:cs typeface="Roboto"/>
                <a:sym typeface="Roboto"/>
              </a:rPr>
              <a:t> Adapt to living in a shelter/residential program for victims of violence. The person may become stressed, anxious and confused or disruptive, or have trouble understanding or remembering shelter procedures.</a:t>
            </a:r>
            <a:endParaRPr dirty="0"/>
          </a:p>
          <a:p>
            <a:pPr indent="-84245">
              <a:buClr>
                <a:srgbClr val="808080"/>
              </a:buClr>
              <a:buSzPts val="1200"/>
              <a:buFont typeface="Arial"/>
              <a:buChar char="•"/>
            </a:pPr>
            <a:r>
              <a:rPr lang="en-US" b="1" i="0" dirty="0">
                <a:solidFill>
                  <a:srgbClr val="808080"/>
                </a:solidFill>
                <a:latin typeface="Roboto"/>
                <a:ea typeface="Roboto"/>
                <a:cs typeface="Roboto"/>
                <a:sym typeface="Roboto"/>
              </a:rPr>
              <a:t> The signs and behaviors associated with TBI and domestic violence can look very similar – the impact of physical and emotional violence on the body and mind is complex. </a:t>
            </a:r>
            <a:r>
              <a:rPr lang="en-US" b="0" i="0" dirty="0">
                <a:solidFill>
                  <a:srgbClr val="808080"/>
                </a:solidFill>
                <a:latin typeface="Roboto"/>
                <a:ea typeface="Roboto"/>
                <a:cs typeface="Roboto"/>
                <a:sym typeface="Roboto"/>
              </a:rPr>
              <a:t>That’s why practicing trauma-informed care when interacting with survivors is key.</a:t>
            </a:r>
            <a:endParaRPr dirty="0"/>
          </a:p>
          <a:p>
            <a:endParaRPr dirty="0"/>
          </a:p>
        </p:txBody>
      </p:sp>
      <p:sp>
        <p:nvSpPr>
          <p:cNvPr id="849" name="Google Shape;849;p3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30</a:t>
            </a:fld>
            <a:endParaRPr>
              <a:latin typeface="Calibri"/>
              <a:ea typeface="Calibri"/>
              <a:cs typeface="Calibri"/>
              <a:sym typeface="Calibri"/>
            </a:endParaRPr>
          </a:p>
        </p:txBody>
      </p:sp>
    </p:spTree>
    <p:extLst>
      <p:ext uri="{BB962C8B-B14F-4D97-AF65-F5344CB8AC3E}">
        <p14:creationId xmlns:p14="http://schemas.microsoft.com/office/powerpoint/2010/main" val="3221765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7:notes"/>
          <p:cNvSpPr>
            <a:spLocks noGrp="1" noRot="1" noChangeAspect="1"/>
          </p:cNvSpPr>
          <p:nvPr>
            <p:ph type="sldImg" idx="2"/>
          </p:nvPr>
        </p:nvSpPr>
        <p:spPr>
          <a:xfrm>
            <a:off x="985838" y="1322388"/>
            <a:ext cx="6353175" cy="3573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37:notes"/>
          <p:cNvSpPr txBox="1">
            <a:spLocks noGrp="1"/>
          </p:cNvSpPr>
          <p:nvPr>
            <p:ph type="body" idx="1"/>
          </p:nvPr>
        </p:nvSpPr>
        <p:spPr>
          <a:xfrm>
            <a:off x="832307" y="5094187"/>
            <a:ext cx="6658458" cy="4167971"/>
          </a:xfrm>
          <a:prstGeom prst="rect">
            <a:avLst/>
          </a:prstGeom>
          <a:noFill/>
          <a:ln>
            <a:noFill/>
          </a:ln>
        </p:spPr>
        <p:txBody>
          <a:bodyPr spcFirstLastPara="1" wrap="square" lIns="106847" tIns="53409" rIns="106847" bIns="53409" anchor="t" anchorCtr="0">
            <a:noAutofit/>
          </a:bodyPr>
          <a:lstStyle/>
          <a:p>
            <a:pPr>
              <a:buSzPts val="1200"/>
            </a:pPr>
            <a:r>
              <a:rPr lang="en-US" b="1" dirty="0">
                <a:solidFill>
                  <a:srgbClr val="000000"/>
                </a:solidFill>
              </a:rPr>
              <a:t>Keep in mind Teen Dating Violence, too.</a:t>
            </a:r>
            <a:endParaRPr b="1" dirty="0">
              <a:solidFill>
                <a:srgbClr val="000000"/>
              </a:solidFill>
            </a:endParaRPr>
          </a:p>
          <a:p>
            <a:pPr>
              <a:lnSpc>
                <a:spcPct val="115000"/>
              </a:lnSpc>
              <a:buClr>
                <a:schemeClr val="dk1"/>
              </a:buClr>
              <a:buSzPts val="1100"/>
            </a:pPr>
            <a:r>
              <a:rPr lang="en-US" dirty="0"/>
              <a:t>1.</a:t>
            </a:r>
            <a:r>
              <a:rPr lang="en-US" b="1" dirty="0">
                <a:solidFill>
                  <a:srgbClr val="666666"/>
                </a:solidFill>
                <a:latin typeface="Roboto"/>
                <a:ea typeface="Roboto"/>
                <a:cs typeface="Roboto"/>
                <a:sym typeface="Roboto"/>
              </a:rPr>
              <a:t>Physical abuse</a:t>
            </a:r>
            <a:endParaRPr b="1" dirty="0">
              <a:solidFill>
                <a:srgbClr val="666666"/>
              </a:solidFill>
              <a:latin typeface="Roboto"/>
              <a:ea typeface="Roboto"/>
              <a:cs typeface="Roboto"/>
              <a:sym typeface="Roboto"/>
            </a:endParaRPr>
          </a:p>
          <a:p>
            <a:pPr>
              <a:lnSpc>
                <a:spcPct val="115000"/>
              </a:lnSpc>
              <a:buClr>
                <a:schemeClr val="dk1"/>
              </a:buClr>
              <a:buSzPts val="1100"/>
            </a:pPr>
            <a:r>
              <a:rPr lang="en-US" dirty="0"/>
              <a:t>2.</a:t>
            </a:r>
            <a:r>
              <a:rPr lang="en-US" b="1" dirty="0">
                <a:solidFill>
                  <a:srgbClr val="666666"/>
                </a:solidFill>
                <a:latin typeface="Roboto"/>
                <a:ea typeface="Roboto"/>
                <a:cs typeface="Roboto"/>
                <a:sym typeface="Roboto"/>
              </a:rPr>
              <a:t>Sexual abuse</a:t>
            </a:r>
            <a:r>
              <a:rPr lang="en-US" dirty="0">
                <a:solidFill>
                  <a:srgbClr val="666666"/>
                </a:solidFill>
                <a:latin typeface="Roboto"/>
                <a:ea typeface="Roboto"/>
                <a:cs typeface="Roboto"/>
                <a:sym typeface="Roboto"/>
              </a:rPr>
              <a:t> includes forcing, pressuring, or blackmailing (</a:t>
            </a:r>
            <a:r>
              <a:rPr lang="en-US" b="1" dirty="0">
                <a:solidFill>
                  <a:srgbClr val="666666"/>
                </a:solidFill>
                <a:latin typeface="Roboto"/>
                <a:ea typeface="Roboto"/>
                <a:cs typeface="Roboto"/>
                <a:sym typeface="Roboto"/>
              </a:rPr>
              <a:t>kissing,</a:t>
            </a:r>
            <a:r>
              <a:rPr lang="en-US" dirty="0">
                <a:solidFill>
                  <a:srgbClr val="666666"/>
                </a:solidFill>
                <a:latin typeface="Roboto"/>
                <a:ea typeface="Roboto"/>
                <a:cs typeface="Roboto"/>
                <a:sym typeface="Roboto"/>
              </a:rPr>
              <a:t> touching, or having sex)</a:t>
            </a:r>
            <a:endParaRPr dirty="0">
              <a:solidFill>
                <a:srgbClr val="666666"/>
              </a:solidFill>
              <a:latin typeface="Roboto"/>
              <a:ea typeface="Roboto"/>
              <a:cs typeface="Roboto"/>
              <a:sym typeface="Roboto"/>
            </a:endParaRPr>
          </a:p>
          <a:p>
            <a:pPr>
              <a:lnSpc>
                <a:spcPct val="115000"/>
              </a:lnSpc>
              <a:buClr>
                <a:schemeClr val="dk1"/>
              </a:buClr>
              <a:buSzPts val="1100"/>
            </a:pPr>
            <a:r>
              <a:rPr lang="en-US" dirty="0"/>
              <a:t>3.</a:t>
            </a:r>
            <a:r>
              <a:rPr lang="en-US" b="1" dirty="0">
                <a:solidFill>
                  <a:srgbClr val="666666"/>
                </a:solidFill>
                <a:latin typeface="Roboto"/>
                <a:ea typeface="Roboto"/>
                <a:cs typeface="Roboto"/>
                <a:sym typeface="Roboto"/>
              </a:rPr>
              <a:t>Emotional abuse</a:t>
            </a:r>
            <a:r>
              <a:rPr lang="en-US" dirty="0">
                <a:solidFill>
                  <a:srgbClr val="666666"/>
                </a:solidFill>
                <a:latin typeface="Roboto"/>
                <a:ea typeface="Roboto"/>
                <a:cs typeface="Roboto"/>
                <a:sym typeface="Roboto"/>
              </a:rPr>
              <a:t> includes </a:t>
            </a:r>
            <a:r>
              <a:rPr lang="en-US" b="1" dirty="0">
                <a:solidFill>
                  <a:srgbClr val="666666"/>
                </a:solidFill>
                <a:latin typeface="Roboto"/>
                <a:ea typeface="Roboto"/>
                <a:cs typeface="Roboto"/>
                <a:sym typeface="Roboto"/>
              </a:rPr>
              <a:t>bullying behaviors</a:t>
            </a:r>
            <a:endParaRPr b="1" dirty="0">
              <a:solidFill>
                <a:srgbClr val="666666"/>
              </a:solidFill>
              <a:latin typeface="Roboto"/>
              <a:ea typeface="Roboto"/>
              <a:cs typeface="Roboto"/>
              <a:sym typeface="Roboto"/>
            </a:endParaRPr>
          </a:p>
          <a:p>
            <a:pPr>
              <a:lnSpc>
                <a:spcPct val="115000"/>
              </a:lnSpc>
              <a:buClr>
                <a:schemeClr val="dk1"/>
              </a:buClr>
              <a:buSzPts val="1100"/>
            </a:pPr>
            <a:r>
              <a:rPr lang="en-US" dirty="0"/>
              <a:t>4.</a:t>
            </a:r>
            <a:r>
              <a:rPr lang="en-US" b="1" dirty="0">
                <a:solidFill>
                  <a:srgbClr val="666666"/>
                </a:solidFill>
                <a:latin typeface="Roboto"/>
                <a:ea typeface="Roboto"/>
                <a:cs typeface="Roboto"/>
                <a:sym typeface="Roboto"/>
              </a:rPr>
              <a:t>Digital abuse</a:t>
            </a:r>
            <a:r>
              <a:rPr lang="en-US" dirty="0">
                <a:solidFill>
                  <a:srgbClr val="666666"/>
                </a:solidFill>
                <a:latin typeface="Roboto"/>
                <a:ea typeface="Roboto"/>
                <a:cs typeface="Roboto"/>
                <a:sym typeface="Roboto"/>
              </a:rPr>
              <a:t> is a type of emotional or sexual abuse. It includes constant texts and phone calls, using social media or GPS/spyware to track someone’s location, stealing passwords, or pressuring them to send explicit photos and videos</a:t>
            </a:r>
            <a:endParaRPr dirty="0">
              <a:solidFill>
                <a:srgbClr val="666666"/>
              </a:solidFill>
              <a:latin typeface="Roboto"/>
              <a:ea typeface="Roboto"/>
              <a:cs typeface="Roboto"/>
              <a:sym typeface="Roboto"/>
            </a:endParaRPr>
          </a:p>
          <a:p>
            <a:pPr>
              <a:lnSpc>
                <a:spcPct val="115000"/>
              </a:lnSpc>
              <a:buClr>
                <a:schemeClr val="dk1"/>
              </a:buClr>
              <a:buSzPts val="1100"/>
            </a:pPr>
            <a:r>
              <a:rPr lang="en-US" u="sng" dirty="0">
                <a:solidFill>
                  <a:schemeClr val="hlink"/>
                </a:solidFill>
                <a:hlinkClick r:id="rId3"/>
              </a:rPr>
              <a:t>https://www.childrenssafetynetwork.org/blog/facts-teen-dating-abuse</a:t>
            </a:r>
            <a:endParaRPr u="sng" dirty="0">
              <a:solidFill>
                <a:schemeClr val="hlink"/>
              </a:solidFill>
            </a:endParaRPr>
          </a:p>
          <a:p>
            <a:pPr>
              <a:lnSpc>
                <a:spcPct val="115000"/>
              </a:lnSpc>
              <a:buClr>
                <a:schemeClr val="dk1"/>
              </a:buClr>
              <a:buSzPts val="1100"/>
            </a:pPr>
            <a:endParaRPr dirty="0"/>
          </a:p>
          <a:p>
            <a:pPr>
              <a:lnSpc>
                <a:spcPct val="115000"/>
              </a:lnSpc>
              <a:buClr>
                <a:schemeClr val="dk1"/>
              </a:buClr>
              <a:buSzPts val="1100"/>
            </a:pPr>
            <a:r>
              <a:rPr lang="en-US" dirty="0"/>
              <a:t>The burden of TDV is not shared equally across all groups—sexual minority groups are disproportionately affected by all forms of violence, and some racial/ethnic minority groups are disproportionately affected by many types of violence. -</a:t>
            </a:r>
            <a:r>
              <a:rPr lang="en-US" dirty="0">
                <a:uFill>
                  <a:noFill/>
                </a:uFill>
                <a:hlinkClick r:id="rId4"/>
              </a:rPr>
              <a:t> </a:t>
            </a:r>
            <a:r>
              <a:rPr lang="en-US" u="sng" dirty="0">
                <a:solidFill>
                  <a:schemeClr val="hlink"/>
                </a:solidFill>
                <a:hlinkClick r:id="rId4"/>
              </a:rPr>
              <a:t>https://www.cdc.gov/violenceprevention/intimatepartnerviolence/teendatingviolence/fastfact.html</a:t>
            </a:r>
            <a:endParaRPr u="sng" dirty="0">
              <a:solidFill>
                <a:schemeClr val="hlink"/>
              </a:solidFill>
            </a:endParaRPr>
          </a:p>
          <a:p>
            <a:pPr>
              <a:buSzPts val="1200"/>
            </a:pPr>
            <a:endParaRPr dirty="0"/>
          </a:p>
          <a:p>
            <a:r>
              <a:rPr lang="en-US" dirty="0"/>
              <a:t>Nearly </a:t>
            </a:r>
            <a:r>
              <a:rPr lang="en-US" b="1" dirty="0"/>
              <a:t>1 in 11 </a:t>
            </a:r>
            <a:r>
              <a:rPr lang="en-US" dirty="0"/>
              <a:t>female and approximately </a:t>
            </a:r>
            <a:r>
              <a:rPr lang="en-US" b="1" dirty="0"/>
              <a:t>1 in 15 male high school students </a:t>
            </a:r>
            <a:r>
              <a:rPr lang="en-US" dirty="0"/>
              <a:t>report having experienced physical dating violence in the last year.</a:t>
            </a:r>
            <a:endParaRPr dirty="0"/>
          </a:p>
          <a:p>
            <a:r>
              <a:rPr lang="en-US" dirty="0"/>
              <a:t>About </a:t>
            </a:r>
            <a:r>
              <a:rPr lang="en-US" b="1" dirty="0"/>
              <a:t>1 in 9 </a:t>
            </a:r>
            <a:r>
              <a:rPr lang="en-US" dirty="0"/>
              <a:t>female and </a:t>
            </a:r>
            <a:r>
              <a:rPr lang="en-US" b="1" dirty="0"/>
              <a:t>1 in 36 male high school students </a:t>
            </a:r>
            <a:r>
              <a:rPr lang="en-US" dirty="0"/>
              <a:t>report having experienced sexual dating violence in the last year.</a:t>
            </a:r>
            <a:endParaRPr dirty="0"/>
          </a:p>
          <a:p>
            <a:endParaRPr lang="en-US" dirty="0"/>
          </a:p>
          <a:p>
            <a:r>
              <a:rPr lang="en-US" b="1" dirty="0"/>
              <a:t>26% of women and 15% of men</a:t>
            </a:r>
            <a:r>
              <a:rPr lang="en-US" dirty="0"/>
              <a:t> who were victims of contact sexual violence, physical violence, and/or stalking by an intimate partner in their lifetime first experienced these or other forms of     violence by that partner before age 18.</a:t>
            </a:r>
            <a:endParaRPr dirty="0"/>
          </a:p>
          <a:p>
            <a:r>
              <a:rPr lang="en-US" dirty="0"/>
              <a:t>The burden of TDV is not shared equally across all groups—sexual minority groups are disproportionately affected by all forms of violence, and some racial/ethnic minority groups are disproportionately affected by many types of violence. </a:t>
            </a:r>
            <a:endParaRPr dirty="0"/>
          </a:p>
          <a:p>
            <a:pPr marL="200373" indent="-96476"/>
            <a:endParaRPr dirty="0"/>
          </a:p>
          <a:p>
            <a:pPr marL="200373" indent="-200373">
              <a:buFont typeface="Calibri"/>
              <a:buChar char="-"/>
            </a:pPr>
            <a:r>
              <a:rPr lang="en-US" dirty="0"/>
              <a:t>https://www.childrenssafetynetwork.org/blog/facts-teen-dating-abuse </a:t>
            </a:r>
            <a:endParaRPr dirty="0"/>
          </a:p>
        </p:txBody>
      </p:sp>
      <p:sp>
        <p:nvSpPr>
          <p:cNvPr id="856" name="Google Shape;856;p37:notes"/>
          <p:cNvSpPr txBox="1">
            <a:spLocks noGrp="1"/>
          </p:cNvSpPr>
          <p:nvPr>
            <p:ph type="sldNum" idx="12"/>
          </p:nvPr>
        </p:nvSpPr>
        <p:spPr>
          <a:xfrm>
            <a:off x="4714481" y="10054219"/>
            <a:ext cx="3606665" cy="531105"/>
          </a:xfrm>
          <a:prstGeom prst="rect">
            <a:avLst/>
          </a:prstGeom>
          <a:noFill/>
          <a:ln>
            <a:noFill/>
          </a:ln>
        </p:spPr>
        <p:txBody>
          <a:bodyPr spcFirstLastPara="1" wrap="square" lIns="106847" tIns="53409" rIns="106847" bIns="53409" anchor="b" anchorCtr="0">
            <a:noAutofit/>
          </a:bodyPr>
          <a:lstStyle/>
          <a:p>
            <a:pPr>
              <a:buSzPts val="1400"/>
            </a:pPr>
            <a:fld id="{00000000-1234-1234-1234-123412341234}" type="slidenum">
              <a:rPr lang="en-US">
                <a:solidFill>
                  <a:prstClr val="black"/>
                </a:solidFill>
              </a:rPr>
              <a:pPr>
                <a:buSzPts val="1400"/>
              </a:pPr>
              <a:t>31</a:t>
            </a:fld>
            <a:endParaRPr>
              <a:solidFill>
                <a:prstClr val="black"/>
              </a:solidFill>
            </a:endParaRPr>
          </a:p>
        </p:txBody>
      </p:sp>
    </p:spTree>
    <p:extLst>
      <p:ext uri="{BB962C8B-B14F-4D97-AF65-F5344CB8AC3E}">
        <p14:creationId xmlns:p14="http://schemas.microsoft.com/office/powerpoint/2010/main" val="2391460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4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50000"/>
              </a:lnSpc>
              <a:buSzPts val="2800"/>
            </a:pPr>
            <a:r>
              <a:rPr lang="en-US" b="0" i="0" u="none" strike="noStrike" cap="none" dirty="0">
                <a:solidFill>
                  <a:srgbClr val="000000"/>
                </a:solidFill>
                <a:latin typeface="Calibri"/>
                <a:ea typeface="Calibri"/>
                <a:cs typeface="Calibri"/>
                <a:sym typeface="Calibri"/>
              </a:rPr>
              <a:t>For example:</a:t>
            </a:r>
            <a:endParaRPr b="0" i="0" u="none" strike="noStrike" cap="none" dirty="0">
              <a:solidFill>
                <a:srgbClr val="000000"/>
              </a:solidFill>
              <a:latin typeface="Arial"/>
              <a:ea typeface="Arial"/>
              <a:cs typeface="Arial"/>
              <a:sym typeface="Arial"/>
            </a:endParaRPr>
          </a:p>
          <a:p>
            <a:pPr marL="1516395" lvl="2" indent="-421221">
              <a:lnSpc>
                <a:spcPct val="150000"/>
              </a:lnSpc>
              <a:buSzPts val="1200"/>
              <a:buFont typeface="Arial"/>
              <a:buChar char="•"/>
            </a:pPr>
            <a:r>
              <a:rPr lang="en-US" b="0" i="0" u="none" strike="noStrike" cap="none" dirty="0">
                <a:solidFill>
                  <a:srgbClr val="000000"/>
                </a:solidFill>
                <a:latin typeface="Calibri"/>
                <a:ea typeface="Calibri"/>
                <a:cs typeface="Calibri"/>
                <a:sym typeface="Calibri"/>
              </a:rPr>
              <a:t>Admitted to Hospitals, released w/rehab or services</a:t>
            </a:r>
            <a:endParaRPr b="0" i="0" u="none" strike="noStrike" cap="none" dirty="0">
              <a:solidFill>
                <a:srgbClr val="000000"/>
              </a:solidFill>
              <a:latin typeface="Arial"/>
              <a:ea typeface="Arial"/>
              <a:cs typeface="Arial"/>
              <a:sym typeface="Arial"/>
            </a:endParaRPr>
          </a:p>
          <a:p>
            <a:pPr marL="1516395" lvl="2" indent="-421221">
              <a:lnSpc>
                <a:spcPct val="150000"/>
              </a:lnSpc>
              <a:buSzPts val="1200"/>
              <a:buFont typeface="Arial"/>
              <a:buChar char="•"/>
            </a:pPr>
            <a:r>
              <a:rPr lang="en-US" b="0" i="0" u="none" strike="noStrike" cap="none" dirty="0">
                <a:solidFill>
                  <a:srgbClr val="000000"/>
                </a:solidFill>
                <a:latin typeface="Calibri"/>
                <a:ea typeface="Calibri"/>
                <a:cs typeface="Calibri"/>
                <a:sym typeface="Calibri"/>
              </a:rPr>
              <a:t>Treated and released, no recommendations </a:t>
            </a:r>
            <a:r>
              <a:rPr lang="en-US" b="1" dirty="0"/>
              <a:t>Regardless of the age of the child, where they were seen, or where they get “cleared,” don’t think it’s in the past.  TBI needs to be addressed and monitored long-term.  </a:t>
            </a:r>
            <a:endParaRPr dirty="0"/>
          </a:p>
          <a:p>
            <a:r>
              <a:rPr lang="en-US" b="1" dirty="0"/>
              <a:t>One year – </a:t>
            </a:r>
            <a:r>
              <a:rPr lang="en-US" b="0" i="0" u="none" strike="noStrike" cap="none" dirty="0">
                <a:solidFill>
                  <a:srgbClr val="000000"/>
                </a:solidFill>
                <a:latin typeface="Calibri"/>
                <a:ea typeface="Calibri"/>
                <a:cs typeface="Calibri"/>
                <a:sym typeface="Calibri"/>
              </a:rPr>
              <a:t>Studies show more likely to have a decreased IQ at 12 months.  </a:t>
            </a:r>
            <a:r>
              <a:rPr lang="en-US" b="0" i="0" u="none" strike="noStrike" cap="none" dirty="0" err="1">
                <a:solidFill>
                  <a:srgbClr val="000000"/>
                </a:solidFill>
                <a:latin typeface="Calibri"/>
                <a:ea typeface="Calibri"/>
                <a:cs typeface="Calibri"/>
                <a:sym typeface="Calibri"/>
              </a:rPr>
              <a:t>Samant</a:t>
            </a:r>
            <a:r>
              <a:rPr lang="en-US" b="0" i="0" u="none" strike="noStrike" cap="none" dirty="0">
                <a:solidFill>
                  <a:srgbClr val="000000"/>
                </a:solidFill>
                <a:latin typeface="Calibri"/>
                <a:ea typeface="Calibri"/>
                <a:cs typeface="Calibri"/>
                <a:sym typeface="Calibri"/>
              </a:rPr>
              <a:t>, et all 2008</a:t>
            </a:r>
            <a:endParaRPr b="0" i="0" u="none" strike="noStrike" cap="none" dirty="0">
              <a:solidFill>
                <a:srgbClr val="000000"/>
              </a:solidFill>
              <a:latin typeface="Arial"/>
              <a:ea typeface="Arial"/>
              <a:cs typeface="Arial"/>
              <a:sym typeface="Arial"/>
            </a:endParaRPr>
          </a:p>
          <a:p>
            <a:endParaRPr b="1" dirty="0"/>
          </a:p>
        </p:txBody>
      </p:sp>
      <p:sp>
        <p:nvSpPr>
          <p:cNvPr id="874" name="Google Shape;874;p4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32</a:t>
            </a:fld>
            <a:endParaRPr>
              <a:latin typeface="Calibri"/>
              <a:ea typeface="Calibri"/>
              <a:cs typeface="Calibri"/>
              <a:sym typeface="Calibri"/>
            </a:endParaRPr>
          </a:p>
        </p:txBody>
      </p:sp>
    </p:spTree>
    <p:extLst>
      <p:ext uri="{BB962C8B-B14F-4D97-AF65-F5344CB8AC3E}">
        <p14:creationId xmlns:p14="http://schemas.microsoft.com/office/powerpoint/2010/main" val="2229530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33</a:t>
            </a:fld>
            <a:endParaRPr/>
          </a:p>
        </p:txBody>
      </p:sp>
      <p:sp>
        <p:nvSpPr>
          <p:cNvPr id="883" name="Google Shape;883;p41:notes"/>
          <p:cNvSpPr>
            <a:spLocks noGrp="1" noRot="1" noChangeAspect="1"/>
          </p:cNvSpPr>
          <p:nvPr>
            <p:ph type="sldImg" idx="2"/>
          </p:nvPr>
        </p:nvSpPr>
        <p:spPr>
          <a:xfrm>
            <a:off x="758825" y="828675"/>
            <a:ext cx="7412038" cy="41687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4" name="Google Shape;884;p41:notes"/>
          <p:cNvSpPr txBox="1">
            <a:spLocks noGrp="1"/>
          </p:cNvSpPr>
          <p:nvPr>
            <p:ph type="body" idx="1"/>
          </p:nvPr>
        </p:nvSpPr>
        <p:spPr>
          <a:xfrm>
            <a:off x="394966" y="5277962"/>
            <a:ext cx="8088021" cy="5652857"/>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This chart gives you a glimpse</a:t>
            </a:r>
            <a:r>
              <a:rPr lang="en-US" b="1" baseline="0" dirty="0"/>
              <a:t> of how many times there is a major peak in brain development from birth to early twenties.</a:t>
            </a:r>
          </a:p>
          <a:p>
            <a:pPr>
              <a:lnSpc>
                <a:spcPct val="115000"/>
              </a:lnSpc>
              <a:buClr>
                <a:schemeClr val="dk1"/>
              </a:buClr>
              <a:buSzPts val="1100"/>
            </a:pPr>
            <a:r>
              <a:rPr lang="en-US" b="1" dirty="0"/>
              <a:t>From 0-5 years is</a:t>
            </a:r>
            <a:r>
              <a:rPr lang="en-US" b="1" baseline="0" dirty="0"/>
              <a:t> a critical stage of development for children.  They’re learning how to walk, talk, become independent and are also learning who to trust in their lives.</a:t>
            </a:r>
          </a:p>
          <a:p>
            <a:pPr>
              <a:lnSpc>
                <a:spcPct val="115000"/>
              </a:lnSpc>
              <a:buClr>
                <a:schemeClr val="dk1"/>
              </a:buClr>
              <a:buSzPts val="1100"/>
            </a:pPr>
            <a:r>
              <a:rPr lang="en-US" b="1" baseline="0" dirty="0"/>
              <a:t>From 14-18, they’re learning how to transition into an adult.  They’re learning who they are as a person.</a:t>
            </a:r>
          </a:p>
          <a:p>
            <a:pPr>
              <a:lnSpc>
                <a:spcPct val="115000"/>
              </a:lnSpc>
              <a:buClr>
                <a:schemeClr val="dk1"/>
              </a:buClr>
              <a:buSzPts val="1100"/>
            </a:pPr>
            <a:r>
              <a:rPr lang="en-US" b="1" baseline="0" dirty="0"/>
              <a:t>If there is an injury at any of these ages, learning from that point on can be delayed or maybe not happen at all.  So if that young adult’s injury causes changes and they never achieves that development of “who they are” – (with a frontal lobe injury, could be more impulsive, less confident in themselves, they’re more likely to not have positive relationships, maybe less likely to hold a steady job.)</a:t>
            </a:r>
            <a:endParaRPr lang="en-US" b="1" dirty="0"/>
          </a:p>
          <a:p>
            <a:pPr marL="0" marR="0" lvl="0" indent="0" algn="l" defTabSz="914400" rtl="0" eaLnBrk="1" fontAlgn="auto" latinLnBrk="0" hangingPunct="1">
              <a:lnSpc>
                <a:spcPct val="115000"/>
              </a:lnSpc>
              <a:spcBef>
                <a:spcPts val="0"/>
              </a:spcBef>
              <a:spcAft>
                <a:spcPts val="0"/>
              </a:spcAft>
              <a:buClr>
                <a:schemeClr val="dk1"/>
              </a:buClr>
              <a:buSzPts val="1100"/>
              <a:buFontTx/>
              <a:buNone/>
              <a:tabLst/>
              <a:defRPr/>
            </a:pPr>
            <a:r>
              <a:rPr lang="en-US" b="1" dirty="0"/>
              <a:t>This chart shows the development of the brain at different ages 0-21.  Brain injury can have a big impact on new learning. What if that injury occurred at 8?  At 1?  All development from that point of the injury is potentially affected.  Sometimes it take new learning to show the deficits.  New learning can be disordered, delayed, or not happen at all. </a:t>
            </a:r>
            <a:endParaRPr lang="en-US" b="0" dirty="0"/>
          </a:p>
          <a:p>
            <a:pPr>
              <a:lnSpc>
                <a:spcPct val="115000"/>
              </a:lnSpc>
              <a:buClr>
                <a:schemeClr val="dk1"/>
              </a:buClr>
              <a:buSzPts val="1100"/>
            </a:pPr>
            <a:endParaRPr lang="en-US" b="1" dirty="0"/>
          </a:p>
          <a:p>
            <a:pPr>
              <a:lnSpc>
                <a:spcPct val="115000"/>
              </a:lnSpc>
              <a:buClr>
                <a:schemeClr val="dk1"/>
              </a:buClr>
              <a:buSzPts val="1100"/>
            </a:pPr>
            <a:r>
              <a:rPr lang="en-US" b="1" dirty="0"/>
              <a:t>*Source of chart - Lash &amp; Associates Publishing</a:t>
            </a:r>
            <a:r>
              <a:rPr lang="en-US" b="1" baseline="0" dirty="0"/>
              <a:t> </a:t>
            </a:r>
            <a:r>
              <a:rPr lang="en-US" b="1" dirty="0"/>
              <a:t>booklet: Brain Development in Children and Adolescents. https://lapublishing.com/brain-development-in-children-adolescents/</a:t>
            </a:r>
          </a:p>
          <a:p>
            <a:pPr>
              <a:lnSpc>
                <a:spcPct val="115000"/>
              </a:lnSpc>
              <a:buClr>
                <a:schemeClr val="dk1"/>
              </a:buClr>
              <a:buSzPts val="1100"/>
            </a:pPr>
            <a:endParaRPr lang="en-US" b="1" dirty="0"/>
          </a:p>
          <a:p>
            <a:pPr>
              <a:lnSpc>
                <a:spcPct val="115000"/>
              </a:lnSpc>
              <a:buClr>
                <a:schemeClr val="dk1"/>
              </a:buClr>
              <a:buSzPts val="1100"/>
            </a:pPr>
            <a:r>
              <a:rPr lang="en-US" b="1" dirty="0"/>
              <a:t>CC- Let look at this from standpoint of Erikson’s theory</a:t>
            </a:r>
            <a:endParaRPr b="1" dirty="0"/>
          </a:p>
          <a:p>
            <a:pPr>
              <a:lnSpc>
                <a:spcPct val="115000"/>
              </a:lnSpc>
              <a:buClr>
                <a:schemeClr val="dk1"/>
              </a:buClr>
              <a:buSzPts val="1100"/>
            </a:pPr>
            <a:r>
              <a:rPr lang="en-US" dirty="0">
                <a:solidFill>
                  <a:srgbClr val="212121"/>
                </a:solidFill>
                <a:latin typeface="Merriweather"/>
                <a:ea typeface="Merriweather"/>
                <a:cs typeface="Merriweather"/>
                <a:sym typeface="Merriweather"/>
              </a:rPr>
              <a:t>What if this happens around 2 years - </a:t>
            </a:r>
            <a:r>
              <a:rPr lang="en-US" b="1" dirty="0">
                <a:solidFill>
                  <a:srgbClr val="212121"/>
                </a:solidFill>
                <a:latin typeface="Merriweather"/>
                <a:ea typeface="Merriweather"/>
                <a:cs typeface="Merriweather"/>
                <a:sym typeface="Merriweather"/>
              </a:rPr>
              <a:t>Autonomy versus </a:t>
            </a:r>
            <a:r>
              <a:rPr lang="en-US" b="1" u="sng" dirty="0">
                <a:solidFill>
                  <a:schemeClr val="hlink"/>
                </a:solidFill>
                <a:latin typeface="Merriweather"/>
                <a:ea typeface="Merriweather"/>
                <a:cs typeface="Merriweather"/>
                <a:sym typeface="Merriweather"/>
                <a:hlinkClick r:id="rId3"/>
              </a:rPr>
              <a:t>shame</a:t>
            </a:r>
            <a:r>
              <a:rPr lang="en-US" b="1" dirty="0">
                <a:solidFill>
                  <a:srgbClr val="212121"/>
                </a:solidFill>
                <a:latin typeface="Merriweather"/>
                <a:ea typeface="Merriweather"/>
                <a:cs typeface="Merriweather"/>
                <a:sym typeface="Merriweather"/>
              </a:rPr>
              <a:t> and doubt</a:t>
            </a:r>
            <a:r>
              <a:rPr lang="en-US" dirty="0">
                <a:solidFill>
                  <a:srgbClr val="212121"/>
                </a:solidFill>
                <a:latin typeface="Merriweather"/>
                <a:ea typeface="Merriweather"/>
                <a:cs typeface="Merriweather"/>
                <a:sym typeface="Merriweather"/>
              </a:rPr>
              <a:t> –</a:t>
            </a:r>
            <a:endParaRPr dirty="0">
              <a:solidFill>
                <a:srgbClr val="212121"/>
              </a:solidFill>
              <a:latin typeface="Merriweather"/>
              <a:ea typeface="Merriweather"/>
              <a:cs typeface="Merriweather"/>
              <a:sym typeface="Merriweather"/>
            </a:endParaRPr>
          </a:p>
          <a:p>
            <a:pPr>
              <a:lnSpc>
                <a:spcPct val="115000"/>
              </a:lnSpc>
              <a:buClr>
                <a:schemeClr val="dk1"/>
              </a:buClr>
              <a:buSzPts val="1100"/>
            </a:pPr>
            <a:r>
              <a:rPr lang="en-US" sz="1600" dirty="0">
                <a:latin typeface="Arial"/>
                <a:ea typeface="Arial"/>
                <a:cs typeface="Arial"/>
                <a:sym typeface="Arial"/>
              </a:rPr>
              <a:t>-</a:t>
            </a:r>
            <a:r>
              <a:rPr lang="en-US" dirty="0">
                <a:solidFill>
                  <a:srgbClr val="212121"/>
                </a:solidFill>
                <a:latin typeface="Merriweather"/>
                <a:ea typeface="Merriweather"/>
                <a:cs typeface="Merriweather"/>
                <a:sym typeface="Merriweather"/>
              </a:rPr>
              <a:t>this stage is </a:t>
            </a:r>
            <a:r>
              <a:rPr lang="en-US" b="1" dirty="0">
                <a:solidFill>
                  <a:srgbClr val="212121"/>
                </a:solidFill>
                <a:latin typeface="Merriweather"/>
                <a:ea typeface="Merriweather"/>
                <a:cs typeface="Merriweather"/>
                <a:sym typeface="Merriweather"/>
              </a:rPr>
              <a:t>focused on developing a greater sense of self-control</a:t>
            </a:r>
            <a:r>
              <a:rPr lang="en-US" dirty="0">
                <a:solidFill>
                  <a:srgbClr val="212121"/>
                </a:solidFill>
                <a:latin typeface="Merriweather"/>
                <a:ea typeface="Merriweather"/>
                <a:cs typeface="Merriweather"/>
                <a:sym typeface="Merriweather"/>
              </a:rPr>
              <a:t>. successfully completion this stage feel </a:t>
            </a:r>
            <a:r>
              <a:rPr lang="en-US" b="1" dirty="0">
                <a:solidFill>
                  <a:srgbClr val="212121"/>
                </a:solidFill>
                <a:latin typeface="Merriweather"/>
                <a:ea typeface="Merriweather"/>
                <a:cs typeface="Merriweather"/>
                <a:sym typeface="Merriweather"/>
              </a:rPr>
              <a:t>secure and confident</a:t>
            </a:r>
            <a:r>
              <a:rPr lang="en-US" dirty="0">
                <a:solidFill>
                  <a:srgbClr val="212121"/>
                </a:solidFill>
                <a:latin typeface="Merriweather"/>
                <a:ea typeface="Merriweather"/>
                <a:cs typeface="Merriweather"/>
                <a:sym typeface="Merriweather"/>
              </a:rPr>
              <a:t>, while those who do not are left with a </a:t>
            </a:r>
            <a:r>
              <a:rPr lang="en-US" b="1" dirty="0">
                <a:solidFill>
                  <a:srgbClr val="212121"/>
                </a:solidFill>
                <a:latin typeface="Merriweather"/>
                <a:ea typeface="Merriweather"/>
                <a:cs typeface="Merriweather"/>
                <a:sym typeface="Merriweather"/>
              </a:rPr>
              <a:t>sense of inadequacy and self-doubt</a:t>
            </a:r>
            <a:r>
              <a:rPr lang="en-US" dirty="0">
                <a:solidFill>
                  <a:srgbClr val="212121"/>
                </a:solidFill>
                <a:latin typeface="Merriweather"/>
                <a:ea typeface="Merriweather"/>
                <a:cs typeface="Merriweather"/>
                <a:sym typeface="Merriweather"/>
              </a:rPr>
              <a:t>. -</a:t>
            </a:r>
            <a:r>
              <a:rPr lang="en-US" dirty="0">
                <a:solidFill>
                  <a:srgbClr val="212121"/>
                </a:solidFill>
                <a:uFill>
                  <a:noFill/>
                </a:uFill>
                <a:latin typeface="Merriweather"/>
                <a:ea typeface="Merriweather"/>
                <a:cs typeface="Merriweather"/>
                <a:sym typeface="Merriweather"/>
                <a:hlinkClick r:id="rId4"/>
              </a:rPr>
              <a:t> </a:t>
            </a:r>
            <a:r>
              <a:rPr lang="en-US" u="sng" dirty="0">
                <a:solidFill>
                  <a:schemeClr val="hlink"/>
                </a:solidFill>
                <a:hlinkClick r:id="rId4"/>
              </a:rPr>
              <a:t>https://www.verywellmind.com/autonomy-versus-shame-and-doubt-2795733</a:t>
            </a:r>
            <a:endParaRPr u="sng" dirty="0">
              <a:solidFill>
                <a:schemeClr val="hlink"/>
              </a:solidFill>
            </a:endParaRPr>
          </a:p>
          <a:p>
            <a:pPr>
              <a:lnSpc>
                <a:spcPct val="115000"/>
              </a:lnSpc>
              <a:buClr>
                <a:schemeClr val="dk1"/>
              </a:buClr>
              <a:buSzPts val="1100"/>
            </a:pPr>
            <a:r>
              <a:rPr lang="en-US" dirty="0"/>
              <a:t>What about age 15 - </a:t>
            </a:r>
            <a:r>
              <a:rPr lang="en-US" b="1" dirty="0">
                <a:solidFill>
                  <a:srgbClr val="212121"/>
                </a:solidFill>
                <a:latin typeface="Merriweather"/>
                <a:ea typeface="Merriweather"/>
                <a:cs typeface="Merriweather"/>
                <a:sym typeface="Merriweather"/>
              </a:rPr>
              <a:t>Identity Versus Confusion “Who am I”</a:t>
            </a:r>
            <a:endParaRPr b="1" dirty="0">
              <a:solidFill>
                <a:srgbClr val="212121"/>
              </a:solidFill>
              <a:latin typeface="Merriweather"/>
              <a:ea typeface="Merriweather"/>
              <a:cs typeface="Merriweather"/>
              <a:sym typeface="Merriweather"/>
            </a:endParaRPr>
          </a:p>
          <a:p>
            <a:pPr>
              <a:lnSpc>
                <a:spcPct val="115000"/>
              </a:lnSpc>
              <a:buClr>
                <a:schemeClr val="dk1"/>
              </a:buClr>
              <a:buSzPts val="1100"/>
            </a:pPr>
            <a:r>
              <a:rPr lang="en-US" dirty="0">
                <a:latin typeface="Arial"/>
                <a:ea typeface="Arial"/>
                <a:cs typeface="Arial"/>
                <a:sym typeface="Arial"/>
              </a:rPr>
              <a:t>-</a:t>
            </a:r>
            <a:r>
              <a:rPr lang="en-US" dirty="0">
                <a:solidFill>
                  <a:srgbClr val="212121"/>
                </a:solidFill>
                <a:latin typeface="Merriweather"/>
                <a:ea typeface="Merriweather"/>
                <a:cs typeface="Merriweather"/>
                <a:sym typeface="Merriweather"/>
              </a:rPr>
              <a:t>Successfully completing this stage leads to a strong sense of self that will remain throughout life</a:t>
            </a:r>
            <a:endParaRPr dirty="0">
              <a:solidFill>
                <a:srgbClr val="212121"/>
              </a:solidFill>
              <a:latin typeface="Merriweather"/>
              <a:ea typeface="Merriweather"/>
              <a:cs typeface="Merriweather"/>
              <a:sym typeface="Merriweather"/>
            </a:endParaRPr>
          </a:p>
          <a:p>
            <a:pPr>
              <a:lnSpc>
                <a:spcPct val="115000"/>
              </a:lnSpc>
              <a:buClr>
                <a:schemeClr val="dk1"/>
              </a:buClr>
              <a:buSzPts val="1100"/>
            </a:pPr>
            <a:r>
              <a:rPr lang="en-US" dirty="0">
                <a:latin typeface="Arial"/>
                <a:ea typeface="Arial"/>
                <a:cs typeface="Arial"/>
                <a:sym typeface="Arial"/>
              </a:rPr>
              <a:t>-</a:t>
            </a:r>
            <a:r>
              <a:rPr lang="en-US" dirty="0">
                <a:solidFill>
                  <a:srgbClr val="212121"/>
                </a:solidFill>
                <a:latin typeface="Merriweather"/>
                <a:ea typeface="Merriweather"/>
                <a:cs typeface="Merriweather"/>
                <a:sym typeface="Merriweather"/>
              </a:rPr>
              <a:t>successful development is characterized by the ability to relate to others and form genuine relationships</a:t>
            </a:r>
            <a:endParaRPr dirty="0">
              <a:solidFill>
                <a:srgbClr val="212121"/>
              </a:solidFill>
              <a:latin typeface="Merriweather"/>
              <a:ea typeface="Merriweather"/>
              <a:cs typeface="Merriweather"/>
              <a:sym typeface="Merriweather"/>
            </a:endParaRPr>
          </a:p>
          <a:p>
            <a:pPr>
              <a:lnSpc>
                <a:spcPct val="115000"/>
              </a:lnSpc>
              <a:buClr>
                <a:schemeClr val="dk1"/>
              </a:buClr>
              <a:buSzPts val="1100"/>
            </a:pPr>
            <a:r>
              <a:rPr lang="en-US" dirty="0">
                <a:latin typeface="Arial"/>
                <a:ea typeface="Arial"/>
                <a:cs typeface="Arial"/>
                <a:sym typeface="Arial"/>
              </a:rPr>
              <a:t>- </a:t>
            </a:r>
            <a:r>
              <a:rPr lang="en-US" dirty="0">
                <a:solidFill>
                  <a:srgbClr val="212121"/>
                </a:solidFill>
                <a:latin typeface="Merriweather"/>
                <a:ea typeface="Merriweather"/>
                <a:cs typeface="Merriweather"/>
                <a:sym typeface="Merriweather"/>
              </a:rPr>
              <a:t>Unsuccessful - role confusion. not sure who they are or what they like. They tend to drift from one job or relationship to another, never really sure what they want to do with their lives. -</a:t>
            </a:r>
            <a:r>
              <a:rPr lang="en-US" dirty="0">
                <a:solidFill>
                  <a:srgbClr val="212121"/>
                </a:solidFill>
                <a:uFill>
                  <a:noFill/>
                </a:uFill>
                <a:latin typeface="Merriweather"/>
                <a:ea typeface="Merriweather"/>
                <a:cs typeface="Merriweather"/>
                <a:sym typeface="Merriweather"/>
                <a:hlinkClick r:id="rId5"/>
              </a:rPr>
              <a:t> </a:t>
            </a:r>
            <a:r>
              <a:rPr lang="en-US" u="sng" dirty="0">
                <a:solidFill>
                  <a:schemeClr val="hlink"/>
                </a:solidFill>
                <a:hlinkClick r:id="rId5"/>
              </a:rPr>
              <a:t>https://www.verywellmind.com/identity-versus-confusion-2795735</a:t>
            </a:r>
            <a:endParaRPr u="sng" dirty="0">
              <a:solidFill>
                <a:schemeClr val="hlink"/>
              </a:solidFill>
            </a:endParaRPr>
          </a:p>
          <a:p>
            <a:endParaRPr b="1" dirty="0"/>
          </a:p>
          <a:p>
            <a:endParaRPr b="1" dirty="0"/>
          </a:p>
        </p:txBody>
      </p:sp>
    </p:spTree>
    <p:extLst>
      <p:ext uri="{BB962C8B-B14F-4D97-AF65-F5344CB8AC3E}">
        <p14:creationId xmlns:p14="http://schemas.microsoft.com/office/powerpoint/2010/main" val="3188079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4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4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Timing </a:t>
            </a:r>
            <a:r>
              <a:rPr lang="en-US" b="1" baseline="0" dirty="0"/>
              <a:t>is critical as part of the child’s medical care to have supports during transition because of the possible behavioral and/or educational challenges.  The school is more likely to take the advice of a physician when services are needed.</a:t>
            </a:r>
          </a:p>
          <a:p>
            <a:r>
              <a:rPr lang="en-US" b="1" baseline="0" dirty="0"/>
              <a:t>  </a:t>
            </a:r>
            <a:endParaRPr lang="en-US" b="1" dirty="0"/>
          </a:p>
          <a:p>
            <a:endParaRPr lang="en-US" dirty="0"/>
          </a:p>
          <a:p>
            <a:r>
              <a:rPr lang="en-US" dirty="0"/>
              <a:t>Because of their stage of development, young children are at highest risk for long-term behavior and learning challenges following a TBI </a:t>
            </a:r>
            <a:endParaRPr dirty="0"/>
          </a:p>
          <a:p>
            <a:r>
              <a:rPr lang="en-US" dirty="0"/>
              <a:t>Longitudinal outcome studies in young children report cognitive and language deficits that influence school readiness and later school achievement</a:t>
            </a:r>
            <a:endParaRPr dirty="0"/>
          </a:p>
          <a:p>
            <a:r>
              <a:rPr lang="en-US" dirty="0"/>
              <a:t>more severely injured children demonstrating greater risk for long-term neuropsychological impairment - These children enter school with potential for reduced capacity for learning and at great risk for development of secondary social and behavioral issues because of TBI-related cognitive changes</a:t>
            </a:r>
            <a:endParaRPr dirty="0"/>
          </a:p>
        </p:txBody>
      </p:sp>
      <p:sp>
        <p:nvSpPr>
          <p:cNvPr id="904" name="Google Shape;904;p4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34</a:t>
            </a:fld>
            <a:endParaRPr/>
          </a:p>
        </p:txBody>
      </p:sp>
    </p:spTree>
    <p:extLst>
      <p:ext uri="{BB962C8B-B14F-4D97-AF65-F5344CB8AC3E}">
        <p14:creationId xmlns:p14="http://schemas.microsoft.com/office/powerpoint/2010/main" val="3310214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4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4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Explain recovers</a:t>
            </a:r>
            <a:r>
              <a:rPr lang="en-US" b="1" baseline="0" dirty="0"/>
              <a:t> “beautifully” – invisible injury</a:t>
            </a:r>
          </a:p>
          <a:p>
            <a:r>
              <a:rPr lang="en-US" b="1" baseline="0" dirty="0"/>
              <a:t>Not identified, Boy just being a boy</a:t>
            </a:r>
          </a:p>
          <a:p>
            <a:endParaRPr lang="en-US" dirty="0"/>
          </a:p>
          <a:p>
            <a:r>
              <a:rPr lang="en-US" dirty="0"/>
              <a:t>Let’s first look at just one year after the injury. This is, unfortunately, an all too typical case for us. Zack…</a:t>
            </a:r>
            <a:endParaRPr dirty="0"/>
          </a:p>
        </p:txBody>
      </p:sp>
      <p:sp>
        <p:nvSpPr>
          <p:cNvPr id="914" name="Google Shape;914;p4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35</a:t>
            </a:fld>
            <a:endParaRPr>
              <a:latin typeface="Calibri"/>
              <a:ea typeface="Calibri"/>
              <a:cs typeface="Calibri"/>
              <a:sym typeface="Calibri"/>
            </a:endParaRPr>
          </a:p>
        </p:txBody>
      </p:sp>
    </p:spTree>
    <p:extLst>
      <p:ext uri="{BB962C8B-B14F-4D97-AF65-F5344CB8AC3E}">
        <p14:creationId xmlns:p14="http://schemas.microsoft.com/office/powerpoint/2010/main" val="4091164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endParaRPr dirty="0"/>
          </a:p>
        </p:txBody>
      </p:sp>
      <p:sp>
        <p:nvSpPr>
          <p:cNvPr id="925" name="Google Shape;925;p4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074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7: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endParaRPr/>
          </a:p>
        </p:txBody>
      </p:sp>
      <p:sp>
        <p:nvSpPr>
          <p:cNvPr id="940" name="Google Shape;940;p47: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3730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4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For obesity,</a:t>
            </a:r>
            <a:r>
              <a:rPr lang="en-US" b="1" baseline="0" dirty="0"/>
              <a:t> TN is one of 12 states with food insecurity</a:t>
            </a:r>
          </a:p>
          <a:p>
            <a:r>
              <a:rPr lang="en-US" b="1" baseline="0" dirty="0"/>
              <a:t>We have one of the highest rates of obesity, diabetes,…</a:t>
            </a:r>
          </a:p>
          <a:p>
            <a:r>
              <a:rPr lang="en-US" b="1" baseline="0" dirty="0"/>
              <a:t>Having food insecurity and TBI both decrease school performance and cognitive development in children.</a:t>
            </a:r>
          </a:p>
        </p:txBody>
      </p:sp>
      <p:sp>
        <p:nvSpPr>
          <p:cNvPr id="947" name="Google Shape;947;p4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38</a:t>
            </a:fld>
            <a:endParaRPr/>
          </a:p>
        </p:txBody>
      </p:sp>
    </p:spTree>
    <p:extLst>
      <p:ext uri="{BB962C8B-B14F-4D97-AF65-F5344CB8AC3E}">
        <p14:creationId xmlns:p14="http://schemas.microsoft.com/office/powerpoint/2010/main" val="2141163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4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Substance abuse</a:t>
            </a:r>
            <a:r>
              <a:rPr lang="en-US" b="1" baseline="0" dirty="0"/>
              <a:t> – AAP suggests screening for drug and alcohol use at age 9.</a:t>
            </a:r>
          </a:p>
          <a:p>
            <a:r>
              <a:rPr lang="en-US" b="1" baseline="0" dirty="0"/>
              <a:t>Teen death increases following death of celebrities by suicide.</a:t>
            </a:r>
            <a:endParaRPr lang="en-US" b="1" dirty="0"/>
          </a:p>
          <a:p>
            <a:endParaRPr lang="en-US" dirty="0"/>
          </a:p>
          <a:p>
            <a:r>
              <a:rPr lang="en-US" dirty="0"/>
              <a:t>Deborah Little, PhD., webinar on Injury, Severity, Risk, Outcomes, and Surveillance.</a:t>
            </a:r>
            <a:endParaRPr dirty="0"/>
          </a:p>
          <a:p>
            <a:endParaRPr dirty="0"/>
          </a:p>
          <a:p>
            <a:r>
              <a:rPr lang="en-US" dirty="0"/>
              <a:t>“Youth age 15-19 with TBI attempt suicide at a greater rate than peers their same age without TBI” </a:t>
            </a:r>
            <a:endParaRPr dirty="0"/>
          </a:p>
          <a:p>
            <a:pPr marL="505465" indent="-252733"/>
            <a:r>
              <a:rPr lang="en-US" b="0" i="0" u="sng" dirty="0">
                <a:solidFill>
                  <a:srgbClr val="1155CC"/>
                </a:solidFill>
                <a:latin typeface="Arial"/>
                <a:ea typeface="Arial"/>
                <a:cs typeface="Arial"/>
                <a:sym typeface="Arial"/>
                <a:hlinkClick r:id="rId3"/>
              </a:rPr>
              <a:t>https://reportingonsuicide.org/</a:t>
            </a:r>
            <a:endParaRPr b="0" i="0" dirty="0">
              <a:solidFill>
                <a:srgbClr val="222222"/>
              </a:solidFill>
              <a:latin typeface="Arial"/>
              <a:ea typeface="Arial"/>
              <a:cs typeface="Arial"/>
              <a:sym typeface="Arial"/>
            </a:endParaRPr>
          </a:p>
          <a:p>
            <a:pPr marL="505465" indent="-252733"/>
            <a:r>
              <a:rPr lang="en-US" b="0" i="0" u="sng" dirty="0">
                <a:solidFill>
                  <a:srgbClr val="1155CC"/>
                </a:solidFill>
                <a:latin typeface="Arial"/>
                <a:ea typeface="Arial"/>
                <a:cs typeface="Arial"/>
                <a:sym typeface="Arial"/>
                <a:hlinkClick r:id="rId4"/>
              </a:rPr>
              <a:t>http://suicidepreventionmessaging.org/</a:t>
            </a:r>
            <a:endParaRPr b="0" i="0" dirty="0">
              <a:solidFill>
                <a:srgbClr val="222222"/>
              </a:solidFill>
              <a:latin typeface="Arial"/>
              <a:ea typeface="Arial"/>
              <a:cs typeface="Arial"/>
              <a:sym typeface="Arial"/>
            </a:endParaRPr>
          </a:p>
          <a:p>
            <a:r>
              <a:rPr lang="en-US" dirty="0"/>
              <a:t>Brittany Willis| Suicide Prevention Program Director</a:t>
            </a:r>
            <a:endParaRPr dirty="0"/>
          </a:p>
          <a:p>
            <a:r>
              <a:rPr lang="en-US" u="sng" dirty="0">
                <a:solidFill>
                  <a:srgbClr val="1155CC"/>
                </a:solidFill>
                <a:latin typeface="Open Sans"/>
                <a:ea typeface="Open Sans"/>
                <a:cs typeface="Open Sans"/>
                <a:sym typeface="Open Sans"/>
                <a:hlinkClick r:id="rId5"/>
              </a:rPr>
              <a:t>Brittany.Willis@tn.gov</a:t>
            </a:r>
            <a:endParaRPr u="sng" dirty="0">
              <a:solidFill>
                <a:srgbClr val="1155CC"/>
              </a:solidFill>
              <a:latin typeface="Open Sans"/>
              <a:ea typeface="Open Sans"/>
              <a:cs typeface="Open Sans"/>
              <a:sym typeface="Open Sans"/>
            </a:endParaRPr>
          </a:p>
          <a:p>
            <a:endParaRPr u="sng" dirty="0">
              <a:solidFill>
                <a:srgbClr val="1155CC"/>
              </a:solidFill>
              <a:latin typeface="Open Sans"/>
              <a:ea typeface="Open Sans"/>
              <a:cs typeface="Open Sans"/>
              <a:sym typeface="Open Sans"/>
            </a:endParaRPr>
          </a:p>
          <a:p>
            <a:r>
              <a:rPr lang="en-US" b="1" dirty="0">
                <a:solidFill>
                  <a:srgbClr val="1155CC"/>
                </a:solidFill>
                <a:latin typeface="Open Sans"/>
                <a:ea typeface="Open Sans"/>
                <a:cs typeface="Open Sans"/>
                <a:sym typeface="Open Sans"/>
              </a:rPr>
              <a:t>Wording is very important for describing suicide:  people first, more below</a:t>
            </a:r>
            <a:endParaRPr dirty="0"/>
          </a:p>
          <a:p>
            <a:r>
              <a:rPr lang="en-US" u="sng" dirty="0">
                <a:solidFill>
                  <a:schemeClr val="hlink"/>
                </a:solidFill>
                <a:hlinkClick r:id="rId6"/>
              </a:rPr>
              <a:t>https://www.irmi.com/articles/expert-commentary/language-matters-committed-suicide</a:t>
            </a:r>
            <a:endParaRPr dirty="0"/>
          </a:p>
          <a:p>
            <a:r>
              <a:rPr lang="en-US" dirty="0"/>
              <a:t>Say Died of suicide Instead of Committed suicide</a:t>
            </a:r>
            <a:endParaRPr dirty="0"/>
          </a:p>
          <a:p>
            <a:r>
              <a:rPr lang="en-US" dirty="0"/>
              <a:t>Suicide death instead of Successful attempt</a:t>
            </a:r>
            <a:endParaRPr dirty="0"/>
          </a:p>
          <a:p>
            <a:r>
              <a:rPr lang="en-US" dirty="0"/>
              <a:t>Suicide attempt instead of Unsuccessful attempt</a:t>
            </a:r>
            <a:endParaRPr dirty="0"/>
          </a:p>
          <a:p>
            <a:r>
              <a:rPr lang="en-US" dirty="0"/>
              <a:t>Say Person living with suicidal thoughts or behavior instead of Suicide </a:t>
            </a:r>
            <a:r>
              <a:rPr lang="en-US" dirty="0" err="1"/>
              <a:t>ideator</a:t>
            </a:r>
            <a:r>
              <a:rPr lang="en-US" dirty="0"/>
              <a:t> or attempter</a:t>
            </a:r>
            <a:endParaRPr dirty="0"/>
          </a:p>
          <a:p>
            <a:r>
              <a:rPr lang="en-US" dirty="0"/>
              <a:t>Say Suicide instead of Completed suicide</a:t>
            </a:r>
            <a:endParaRPr dirty="0"/>
          </a:p>
          <a:p>
            <a:r>
              <a:rPr lang="en-US" dirty="0"/>
              <a:t>(Describe the behavior) instead of Manipulative, cry for help, or suicidal gesture</a:t>
            </a:r>
            <a:endParaRPr dirty="0"/>
          </a:p>
          <a:p>
            <a:r>
              <a:rPr lang="en-US" dirty="0"/>
              <a:t>Say Working with instead of Dealing with suicidal crisis</a:t>
            </a:r>
            <a:endParaRPr dirty="0"/>
          </a:p>
        </p:txBody>
      </p:sp>
      <p:sp>
        <p:nvSpPr>
          <p:cNvPr id="957" name="Google Shape;957;p4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305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of Brain Links’ staff</a:t>
            </a:r>
            <a:r>
              <a:rPr lang="en-US" b="1" baseline="0" dirty="0"/>
              <a:t> have been trained in Person Centered Practices and </a:t>
            </a:r>
            <a:r>
              <a:rPr lang="en-US" b="1" dirty="0"/>
              <a:t>we want</a:t>
            </a:r>
            <a:r>
              <a:rPr lang="en-US" b="1" baseline="0" dirty="0"/>
              <a:t> to be sure we’re always keeping the person in mind with our training, our materials, and reinforcing the</a:t>
            </a:r>
            <a:r>
              <a:rPr lang="en-US" b="1" dirty="0"/>
              <a:t> things that supporters of the individual</a:t>
            </a:r>
            <a:r>
              <a:rPr lang="en-US" b="1" baseline="0" dirty="0"/>
              <a:t> should know.</a:t>
            </a:r>
            <a:endParaRPr lang="en-US" b="1" dirty="0"/>
          </a:p>
          <a:p>
            <a:r>
              <a:rPr lang="en-US" baseline="0" dirty="0"/>
              <a:t>. </a:t>
            </a:r>
            <a:endParaRPr lang="en-US" dirty="0"/>
          </a:p>
        </p:txBody>
      </p:sp>
      <p:sp>
        <p:nvSpPr>
          <p:cNvPr id="4" name="Slide Number Placeholder 3"/>
          <p:cNvSpPr>
            <a:spLocks noGrp="1"/>
          </p:cNvSpPr>
          <p:nvPr>
            <p:ph type="sldNum" sz="quarter" idx="10"/>
          </p:nvPr>
        </p:nvSpPr>
        <p:spPr/>
        <p:txBody>
          <a:bodyPr/>
          <a:lstStyle/>
          <a:p>
            <a:pPr defTabSz="930947">
              <a:defRPr/>
            </a:pPr>
            <a:fld id="{950FF6F2-4124-4277-8A39-B28B4C8FB357}" type="slidenum">
              <a:rPr lang="en-US">
                <a:solidFill>
                  <a:prstClr val="black"/>
                </a:solidFill>
              </a:rPr>
              <a:pPr defTabSz="930947">
                <a:defRPr/>
              </a:pPr>
              <a:t>4</a:t>
            </a:fld>
            <a:endParaRPr lang="en-US">
              <a:solidFill>
                <a:prstClr val="black"/>
              </a:solidFill>
            </a:endParaRPr>
          </a:p>
        </p:txBody>
      </p:sp>
    </p:spTree>
    <p:extLst>
      <p:ext uri="{BB962C8B-B14F-4D97-AF65-F5344CB8AC3E}">
        <p14:creationId xmlns:p14="http://schemas.microsoft.com/office/powerpoint/2010/main" val="1736910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defTabSz="1003441">
              <a:lnSpc>
                <a:spcPct val="115000"/>
              </a:lnSpc>
              <a:buClr>
                <a:schemeClr val="dk1"/>
              </a:buClr>
              <a:buSzPts val="1100"/>
              <a:defRPr/>
            </a:pPr>
            <a:r>
              <a:rPr lang="en-US" b="1" baseline="0" dirty="0"/>
              <a:t>-TN has the highest incarceration rate of any state in our country.</a:t>
            </a:r>
          </a:p>
          <a:p>
            <a:pPr defTabSz="1003441">
              <a:lnSpc>
                <a:spcPct val="115000"/>
              </a:lnSpc>
              <a:buClr>
                <a:schemeClr val="dk1"/>
              </a:buClr>
              <a:buSzPts val="1100"/>
              <a:defRPr/>
            </a:pPr>
            <a:endParaRPr lang="en-US" b="1" baseline="0" dirty="0"/>
          </a:p>
          <a:p>
            <a:pPr>
              <a:lnSpc>
                <a:spcPct val="115000"/>
              </a:lnSpc>
              <a:buClr>
                <a:schemeClr val="dk1"/>
              </a:buClr>
              <a:buSzPts val="1100"/>
            </a:pPr>
            <a:r>
              <a:rPr lang="en-US" b="1" dirty="0"/>
              <a:t>Of</a:t>
            </a:r>
            <a:r>
              <a:rPr lang="en-US" b="1" baseline="0" dirty="0"/>
              <a:t> those injured, </a:t>
            </a:r>
            <a:r>
              <a:rPr lang="en-US" b="1" dirty="0"/>
              <a:t>nearly 1/3</a:t>
            </a:r>
            <a:r>
              <a:rPr lang="en-US" b="1" baseline="0" dirty="0"/>
              <a:t> report some involvement with the criminal justice system w</a:t>
            </a:r>
            <a:r>
              <a:rPr lang="en-US" b="1" dirty="0"/>
              <a:t>ithin 5 years post TBI.</a:t>
            </a:r>
            <a:endParaRPr lang="en-US" b="1" baseline="0" dirty="0"/>
          </a:p>
          <a:p>
            <a:pPr defTabSz="1003441">
              <a:lnSpc>
                <a:spcPct val="115000"/>
              </a:lnSpc>
              <a:buClr>
                <a:schemeClr val="dk1"/>
              </a:buClr>
              <a:buSzPts val="1100"/>
              <a:defRPr/>
            </a:pPr>
            <a:r>
              <a:rPr lang="en-US" b="1" baseline="0" dirty="0"/>
              <a:t>Within the Justice System, 41% of Juveniles and 50-80% of adults have sustained a TBI.</a:t>
            </a:r>
          </a:p>
          <a:p>
            <a:pPr defTabSz="1003441">
              <a:lnSpc>
                <a:spcPct val="115000"/>
              </a:lnSpc>
              <a:buClr>
                <a:schemeClr val="dk1"/>
              </a:buClr>
              <a:buSzPts val="1100"/>
              <a:defRPr/>
            </a:pPr>
            <a:endParaRPr lang="en-US" b="1" baseline="0" dirty="0"/>
          </a:p>
          <a:p>
            <a:pPr defTabSz="1003441">
              <a:lnSpc>
                <a:spcPct val="115000"/>
              </a:lnSpc>
              <a:buSzPts val="1100"/>
              <a:defRPr/>
            </a:pPr>
            <a:r>
              <a:rPr lang="en-US" b="1" dirty="0">
                <a:solidFill>
                  <a:srgbClr val="000000"/>
                </a:solidFill>
              </a:rPr>
              <a:t>-Juveniles in adult prisons were 50 more likely to report being attacked with a weapon by staff and one</a:t>
            </a:r>
            <a:r>
              <a:rPr lang="en-US" dirty="0">
                <a:solidFill>
                  <a:srgbClr val="000000"/>
                </a:solidFill>
              </a:rPr>
              <a:t> </a:t>
            </a:r>
            <a:r>
              <a:rPr lang="en-US" b="1" dirty="0">
                <a:solidFill>
                  <a:srgbClr val="000000"/>
                </a:solidFill>
              </a:rPr>
              <a:t>in ten juveniles report being “beaten up” by staff.</a:t>
            </a:r>
          </a:p>
          <a:p>
            <a:pPr>
              <a:lnSpc>
                <a:spcPct val="115000"/>
              </a:lnSpc>
              <a:buClr>
                <a:schemeClr val="dk1"/>
              </a:buClr>
              <a:buSzPts val="1100"/>
            </a:pPr>
            <a:r>
              <a:rPr lang="en-US" b="1" dirty="0"/>
              <a:t>If you’re dealing with a juvenile</a:t>
            </a:r>
            <a:r>
              <a:rPr lang="en-US" b="1" baseline="0" dirty="0"/>
              <a:t> getting out of the system, they need to be monitored and observed for TBI.</a:t>
            </a:r>
            <a:endParaRPr lang="en-US" b="1" dirty="0"/>
          </a:p>
          <a:p>
            <a:pPr>
              <a:lnSpc>
                <a:spcPct val="115000"/>
              </a:lnSpc>
              <a:buClr>
                <a:schemeClr val="dk1"/>
              </a:buClr>
              <a:buSzPts val="1100"/>
            </a:pPr>
            <a:endParaRPr lang="en-US" b="1" dirty="0"/>
          </a:p>
          <a:p>
            <a:pPr>
              <a:lnSpc>
                <a:spcPct val="115000"/>
              </a:lnSpc>
              <a:buClr>
                <a:schemeClr val="dk1"/>
              </a:buClr>
              <a:buSzPts val="1100"/>
            </a:pPr>
            <a:endParaRPr lang="en-US" b="1" dirty="0"/>
          </a:p>
          <a:p>
            <a:pPr>
              <a:lnSpc>
                <a:spcPct val="115000"/>
              </a:lnSpc>
              <a:buClr>
                <a:schemeClr val="dk1"/>
              </a:buClr>
              <a:buSzPts val="1100"/>
            </a:pPr>
            <a:r>
              <a:rPr lang="en-US" b="1" dirty="0"/>
              <a:t>Incarceration</a:t>
            </a:r>
            <a:r>
              <a:rPr lang="en-US" dirty="0"/>
              <a:t> - </a:t>
            </a:r>
            <a:r>
              <a:rPr lang="en-US" b="1" dirty="0">
                <a:solidFill>
                  <a:srgbClr val="222222"/>
                </a:solidFill>
                <a:latin typeface="Roboto"/>
                <a:ea typeface="Roboto"/>
                <a:cs typeface="Roboto"/>
                <a:sym typeface="Roboto"/>
              </a:rPr>
              <a:t>Tennessee</a:t>
            </a:r>
            <a:r>
              <a:rPr lang="en-US" dirty="0">
                <a:solidFill>
                  <a:srgbClr val="222222"/>
                </a:solidFill>
                <a:latin typeface="Roboto"/>
                <a:ea typeface="Roboto"/>
                <a:cs typeface="Roboto"/>
                <a:sym typeface="Roboto"/>
              </a:rPr>
              <a:t> has an </a:t>
            </a:r>
            <a:r>
              <a:rPr lang="en-US" b="1" dirty="0">
                <a:solidFill>
                  <a:srgbClr val="222222"/>
                </a:solidFill>
                <a:latin typeface="Roboto"/>
                <a:ea typeface="Roboto"/>
                <a:cs typeface="Roboto"/>
                <a:sym typeface="Roboto"/>
              </a:rPr>
              <a:t>incarceration rate</a:t>
            </a:r>
            <a:r>
              <a:rPr lang="en-US" dirty="0">
                <a:solidFill>
                  <a:srgbClr val="222222"/>
                </a:solidFill>
                <a:latin typeface="Roboto"/>
                <a:ea typeface="Roboto"/>
                <a:cs typeface="Roboto"/>
                <a:sym typeface="Roboto"/>
              </a:rPr>
              <a:t> of </a:t>
            </a:r>
            <a:r>
              <a:rPr lang="en-US" b="1" dirty="0">
                <a:solidFill>
                  <a:srgbClr val="222222"/>
                </a:solidFill>
                <a:latin typeface="Roboto"/>
                <a:ea typeface="Roboto"/>
                <a:cs typeface="Roboto"/>
                <a:sym typeface="Roboto"/>
              </a:rPr>
              <a:t>853 per 100,000</a:t>
            </a:r>
            <a:r>
              <a:rPr lang="en-US" dirty="0">
                <a:solidFill>
                  <a:srgbClr val="222222"/>
                </a:solidFill>
                <a:latin typeface="Roboto"/>
                <a:ea typeface="Roboto"/>
                <a:cs typeface="Roboto"/>
                <a:sym typeface="Roboto"/>
              </a:rPr>
              <a:t> people (including prisons, jails, immigration </a:t>
            </a:r>
            <a:r>
              <a:rPr lang="en-US" b="1" dirty="0">
                <a:solidFill>
                  <a:srgbClr val="222222"/>
                </a:solidFill>
                <a:latin typeface="Roboto"/>
                <a:ea typeface="Roboto"/>
                <a:cs typeface="Roboto"/>
                <a:sym typeface="Roboto"/>
              </a:rPr>
              <a:t>detention</a:t>
            </a:r>
            <a:r>
              <a:rPr lang="en-US" dirty="0">
                <a:solidFill>
                  <a:srgbClr val="222222"/>
                </a:solidFill>
                <a:latin typeface="Roboto"/>
                <a:ea typeface="Roboto"/>
                <a:cs typeface="Roboto"/>
                <a:sym typeface="Roboto"/>
              </a:rPr>
              <a:t>, and </a:t>
            </a:r>
            <a:r>
              <a:rPr lang="en-US" b="1" dirty="0">
                <a:solidFill>
                  <a:srgbClr val="222222"/>
                </a:solidFill>
                <a:latin typeface="Roboto"/>
                <a:ea typeface="Roboto"/>
                <a:cs typeface="Roboto"/>
                <a:sym typeface="Roboto"/>
              </a:rPr>
              <a:t>juvenile justice</a:t>
            </a:r>
            <a:r>
              <a:rPr lang="en-US" dirty="0">
                <a:solidFill>
                  <a:srgbClr val="222222"/>
                </a:solidFill>
                <a:latin typeface="Roboto"/>
                <a:ea typeface="Roboto"/>
                <a:cs typeface="Roboto"/>
                <a:sym typeface="Roboto"/>
              </a:rPr>
              <a:t> facilities)</a:t>
            </a:r>
            <a:endParaRPr dirty="0">
              <a:solidFill>
                <a:srgbClr val="222222"/>
              </a:solidFill>
              <a:latin typeface="Roboto"/>
              <a:ea typeface="Roboto"/>
              <a:cs typeface="Roboto"/>
              <a:sym typeface="Roboto"/>
            </a:endParaRPr>
          </a:p>
          <a:p>
            <a:pPr>
              <a:lnSpc>
                <a:spcPct val="115000"/>
              </a:lnSpc>
              <a:buClr>
                <a:schemeClr val="dk1"/>
              </a:buClr>
              <a:buSzPts val="1100"/>
            </a:pPr>
            <a:r>
              <a:rPr lang="en-US" dirty="0"/>
              <a:t>According to the CDC - </a:t>
            </a:r>
            <a:r>
              <a:rPr lang="en-US" b="1" dirty="0"/>
              <a:t>25-87%</a:t>
            </a:r>
            <a:r>
              <a:rPr lang="en-US" dirty="0"/>
              <a:t> of inmates report having experienced a head injury or TBI.</a:t>
            </a:r>
            <a:r>
              <a:rPr lang="en-US" dirty="0">
                <a:uFill>
                  <a:noFill/>
                </a:uFill>
                <a:hlinkClick r:id="rId3"/>
              </a:rPr>
              <a:t> </a:t>
            </a:r>
            <a:r>
              <a:rPr lang="en-US" u="sng" dirty="0">
                <a:solidFill>
                  <a:schemeClr val="hlink"/>
                </a:solidFill>
                <a:hlinkClick r:id="rId3"/>
              </a:rPr>
              <a:t>https://www.cdc.gov/traumaticbraininjury/pdf/Prisoner_TBI_Prof-a.pdf</a:t>
            </a:r>
            <a:endParaRPr u="sng" dirty="0">
              <a:solidFill>
                <a:schemeClr val="hlink"/>
              </a:solidFill>
            </a:endParaRPr>
          </a:p>
          <a:p>
            <a:pPr>
              <a:lnSpc>
                <a:spcPct val="115000"/>
              </a:lnSpc>
              <a:buClr>
                <a:schemeClr val="dk1"/>
              </a:buClr>
              <a:buSzPts val="1100"/>
            </a:pPr>
            <a:r>
              <a:rPr lang="en-US" b="1" dirty="0"/>
              <a:t>Children and teenagers</a:t>
            </a:r>
            <a:r>
              <a:rPr lang="en-US" dirty="0"/>
              <a:t> who have been convicted of a crime are more likely to have had a pre-crime </a:t>
            </a:r>
            <a:r>
              <a:rPr lang="en-US" b="1" dirty="0"/>
              <a:t>TBI and/or some other kind of physical abuse</a:t>
            </a:r>
            <a:r>
              <a:rPr lang="en-US" dirty="0"/>
              <a:t>.</a:t>
            </a:r>
            <a:endParaRPr dirty="0"/>
          </a:p>
          <a:p>
            <a:pPr>
              <a:lnSpc>
                <a:spcPct val="115000"/>
              </a:lnSpc>
              <a:buClr>
                <a:schemeClr val="dk1"/>
              </a:buClr>
              <a:buSzPts val="1100"/>
            </a:pPr>
            <a:r>
              <a:rPr lang="en-US" dirty="0"/>
              <a:t>close to </a:t>
            </a:r>
            <a:r>
              <a:rPr lang="en-US" u="sng" dirty="0">
                <a:solidFill>
                  <a:schemeClr val="hlink"/>
                </a:solidFill>
                <a:hlinkClick r:id="rId4"/>
              </a:rPr>
              <a:t>http://www.justicepolicy.org/images/upload/97-02_REP_RiskJuvenilesFace_JJ.pdf</a:t>
            </a:r>
            <a:r>
              <a:rPr lang="en-US" b="1" dirty="0"/>
              <a:t>one</a:t>
            </a:r>
            <a:r>
              <a:rPr lang="en-US" dirty="0"/>
              <a:t> </a:t>
            </a:r>
            <a:r>
              <a:rPr lang="en-US" b="1" dirty="0"/>
              <a:t>in ten </a:t>
            </a:r>
            <a:r>
              <a:rPr lang="en-US" dirty="0"/>
              <a:t>juveniles report being “beaten up” by staff.</a:t>
            </a:r>
          </a:p>
          <a:p>
            <a:pPr>
              <a:lnSpc>
                <a:spcPct val="115000"/>
              </a:lnSpc>
              <a:buClr>
                <a:schemeClr val="dk1"/>
              </a:buClr>
              <a:buSzPts val="1100"/>
            </a:pPr>
            <a:r>
              <a:rPr lang="en-US" dirty="0"/>
              <a:t>The </a:t>
            </a:r>
            <a:r>
              <a:rPr lang="en-US" b="1" dirty="0"/>
              <a:t>juveniles in adult prison were also 50 percent more likely to report being attacked with a weapon</a:t>
            </a:r>
          </a:p>
          <a:p>
            <a:pPr>
              <a:lnSpc>
                <a:spcPct val="115000"/>
              </a:lnSpc>
              <a:buClr>
                <a:schemeClr val="dk1"/>
              </a:buClr>
              <a:buSzPts val="1100"/>
            </a:pPr>
            <a:endParaRPr u="sng" dirty="0">
              <a:solidFill>
                <a:schemeClr val="hlink"/>
              </a:solidFill>
            </a:endParaRPr>
          </a:p>
          <a:p>
            <a:endParaRPr dirty="0"/>
          </a:p>
          <a:p>
            <a:endParaRPr dirty="0"/>
          </a:p>
          <a:p>
            <a:r>
              <a:rPr lang="en-US" dirty="0"/>
              <a:t>…(at end) “In fact, more than half of those individuals with TBI who reported an incarceration history were found to belong to FOUR or more vulnerable groups.”</a:t>
            </a:r>
            <a:endParaRPr dirty="0"/>
          </a:p>
          <a:p>
            <a:r>
              <a:rPr lang="en-US" u="sng" dirty="0">
                <a:solidFill>
                  <a:schemeClr val="hlink"/>
                </a:solidFill>
                <a:hlinkClick r:id="rId5"/>
              </a:rPr>
              <a:t>https://www.freeimages.com/photo/contemplate-1225745</a:t>
            </a:r>
            <a:endParaRPr dirty="0"/>
          </a:p>
          <a:p>
            <a:endParaRPr dirty="0"/>
          </a:p>
          <a:p>
            <a:endParaRPr dirty="0"/>
          </a:p>
        </p:txBody>
      </p:sp>
      <p:sp>
        <p:nvSpPr>
          <p:cNvPr id="966" name="Google Shape;966;p5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40</a:t>
            </a:fld>
            <a:endParaRPr/>
          </a:p>
        </p:txBody>
      </p:sp>
    </p:spTree>
    <p:extLst>
      <p:ext uri="{BB962C8B-B14F-4D97-AF65-F5344CB8AC3E}">
        <p14:creationId xmlns:p14="http://schemas.microsoft.com/office/powerpoint/2010/main" val="1558945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52: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52: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After TBI,</a:t>
            </a:r>
            <a:r>
              <a:rPr lang="en-US" b="1" baseline="0" dirty="0"/>
              <a:t> many are discharged with opioid prescriptions for pain – 70-80%</a:t>
            </a:r>
          </a:p>
          <a:p>
            <a:pPr>
              <a:lnSpc>
                <a:spcPct val="115000"/>
              </a:lnSpc>
              <a:buClr>
                <a:schemeClr val="dk1"/>
              </a:buClr>
              <a:buSzPts val="1100"/>
            </a:pPr>
            <a:r>
              <a:rPr lang="en-US" b="1" dirty="0"/>
              <a:t>They’re 20% more likely</a:t>
            </a:r>
            <a:r>
              <a:rPr lang="en-US" b="1" baseline="0" dirty="0"/>
              <a:t> to develop a problem months later, but with education about this risk, they’re more prepared.  </a:t>
            </a:r>
          </a:p>
          <a:p>
            <a:pPr>
              <a:lnSpc>
                <a:spcPct val="115000"/>
              </a:lnSpc>
              <a:buClr>
                <a:schemeClr val="dk1"/>
              </a:buClr>
              <a:buSzPts val="1100"/>
            </a:pPr>
            <a:r>
              <a:rPr lang="en-US" b="1" baseline="0" dirty="0"/>
              <a:t>50% of TBIs occur when someone is under the influence of drugs or alcohol.</a:t>
            </a:r>
            <a:endParaRPr lang="en-US" b="1" dirty="0"/>
          </a:p>
          <a:p>
            <a:pPr>
              <a:lnSpc>
                <a:spcPct val="115000"/>
              </a:lnSpc>
              <a:buClr>
                <a:schemeClr val="dk1"/>
              </a:buClr>
              <a:buSzPts val="1100"/>
            </a:pPr>
            <a:endParaRPr lang="en-US" b="1" dirty="0"/>
          </a:p>
          <a:p>
            <a:pPr>
              <a:lnSpc>
                <a:spcPct val="115000"/>
              </a:lnSpc>
              <a:buClr>
                <a:schemeClr val="dk1"/>
              </a:buClr>
              <a:buSzPts val="1100"/>
            </a:pPr>
            <a:endParaRPr lang="en-US" b="1" dirty="0"/>
          </a:p>
          <a:p>
            <a:pPr>
              <a:lnSpc>
                <a:spcPct val="115000"/>
              </a:lnSpc>
              <a:buClr>
                <a:schemeClr val="dk1"/>
              </a:buClr>
              <a:buSzPts val="1100"/>
            </a:pPr>
            <a:r>
              <a:rPr lang="en-US" b="1" dirty="0"/>
              <a:t>Alcohol or drug abuse –</a:t>
            </a:r>
            <a:endParaRPr b="1" dirty="0"/>
          </a:p>
          <a:p>
            <a:pPr>
              <a:lnSpc>
                <a:spcPct val="115000"/>
              </a:lnSpc>
              <a:buClr>
                <a:schemeClr val="dk1"/>
              </a:buClr>
              <a:buSzPts val="1100"/>
            </a:pPr>
            <a:r>
              <a:rPr lang="en-US" sz="1600" dirty="0">
                <a:latin typeface="Arial"/>
                <a:ea typeface="Arial"/>
                <a:cs typeface="Arial"/>
                <a:sym typeface="Arial"/>
              </a:rPr>
              <a:t>•</a:t>
            </a:r>
            <a:r>
              <a:rPr lang="en-US" b="1" dirty="0"/>
              <a:t>14% of high school students reported </a:t>
            </a:r>
            <a:r>
              <a:rPr lang="en-US" dirty="0"/>
              <a:t>having ever used selec</a:t>
            </a:r>
            <a:r>
              <a:rPr lang="en-US" b="1" dirty="0"/>
              <a:t>t illicit or injection drugs (i.e. cocaine, inhalants, heroin, methamphetamines, hallucinogens, or ecstasy).,2</a:t>
            </a:r>
            <a:endParaRPr b="1" dirty="0"/>
          </a:p>
          <a:p>
            <a:pPr>
              <a:lnSpc>
                <a:spcPct val="115000"/>
              </a:lnSpc>
              <a:buClr>
                <a:schemeClr val="dk1"/>
              </a:buClr>
              <a:buSzPts val="1100"/>
            </a:pPr>
            <a:r>
              <a:rPr lang="en-US" sz="1600" dirty="0">
                <a:latin typeface="Arial"/>
                <a:ea typeface="Arial"/>
                <a:cs typeface="Arial"/>
                <a:sym typeface="Arial"/>
              </a:rPr>
              <a:t>-</a:t>
            </a:r>
            <a:r>
              <a:rPr lang="en-US" b="1" dirty="0"/>
              <a:t>14% of students reported the non-prescription use of opioids.</a:t>
            </a:r>
            <a:endParaRPr b="1" dirty="0"/>
          </a:p>
          <a:p>
            <a:pPr>
              <a:lnSpc>
                <a:spcPct val="115000"/>
              </a:lnSpc>
              <a:buClr>
                <a:schemeClr val="dk1"/>
              </a:buClr>
              <a:buSzPts val="1100"/>
            </a:pPr>
            <a:r>
              <a:rPr lang="en-US" sz="1600" dirty="0">
                <a:latin typeface="Arial"/>
                <a:ea typeface="Arial"/>
                <a:cs typeface="Arial"/>
                <a:sym typeface="Arial"/>
              </a:rPr>
              <a:t>-</a:t>
            </a:r>
            <a:r>
              <a:rPr lang="en-US" b="1" dirty="0"/>
              <a:t>Injection drug use places youth at direct risk for HIV, and drug use broadly places youth at risk of overdose. 2</a:t>
            </a:r>
            <a:endParaRPr b="1" dirty="0"/>
          </a:p>
          <a:p>
            <a:pPr>
              <a:lnSpc>
                <a:spcPct val="115000"/>
              </a:lnSpc>
              <a:buClr>
                <a:schemeClr val="dk1"/>
              </a:buClr>
              <a:buSzPts val="1100"/>
            </a:pPr>
            <a:r>
              <a:rPr lang="en-US" sz="1600" dirty="0">
                <a:latin typeface="Arial"/>
                <a:ea typeface="Arial"/>
                <a:cs typeface="Arial"/>
                <a:sym typeface="Arial"/>
              </a:rPr>
              <a:t>-</a:t>
            </a:r>
            <a:r>
              <a:rPr lang="en-US" b="1" dirty="0"/>
              <a:t>Youth opioid use is directly linked to sexual risk behaviors. 2</a:t>
            </a:r>
            <a:endParaRPr b="1" dirty="0"/>
          </a:p>
          <a:p>
            <a:pPr>
              <a:lnSpc>
                <a:spcPct val="115000"/>
              </a:lnSpc>
              <a:buClr>
                <a:schemeClr val="dk1"/>
              </a:buClr>
              <a:buSzPts val="1100"/>
            </a:pPr>
            <a:r>
              <a:rPr lang="en-US" sz="1600" dirty="0">
                <a:latin typeface="Arial"/>
                <a:ea typeface="Arial"/>
                <a:cs typeface="Arial"/>
                <a:sym typeface="Arial"/>
              </a:rPr>
              <a:t>-</a:t>
            </a:r>
            <a:r>
              <a:rPr lang="en-US" b="1" dirty="0"/>
              <a:t>Students who report ever using prescription drugs without a doctor’s prescription are more likely than other students to have been the victim of physical or sexual dating violence</a:t>
            </a:r>
            <a:endParaRPr b="1" dirty="0"/>
          </a:p>
          <a:p>
            <a:pPr>
              <a:lnSpc>
                <a:spcPct val="115000"/>
              </a:lnSpc>
              <a:buClr>
                <a:schemeClr val="dk1"/>
              </a:buClr>
              <a:buSzPts val="1100"/>
            </a:pPr>
            <a:r>
              <a:rPr lang="en-US" sz="1600" dirty="0">
                <a:latin typeface="Arial"/>
                <a:ea typeface="Arial"/>
                <a:cs typeface="Arial"/>
                <a:sym typeface="Arial"/>
              </a:rPr>
              <a:t>-</a:t>
            </a:r>
            <a:r>
              <a:rPr lang="en-US" b="1" dirty="0"/>
              <a:t>Drug use is associated with sexual risk behavior, experience of violence, and mental health and suicide risks.2</a:t>
            </a:r>
            <a:endParaRPr b="1" dirty="0"/>
          </a:p>
          <a:p>
            <a:endParaRPr b="1" dirty="0"/>
          </a:p>
          <a:p>
            <a:endParaRPr b="1" dirty="0"/>
          </a:p>
          <a:p>
            <a:r>
              <a:rPr lang="en-US" b="1" dirty="0"/>
              <a:t>CC – adding source </a:t>
            </a:r>
            <a:r>
              <a:rPr lang="en-US" u="sng" dirty="0">
                <a:solidFill>
                  <a:schemeClr val="hlink"/>
                </a:solidFill>
                <a:latin typeface="Arial"/>
                <a:ea typeface="Arial"/>
                <a:cs typeface="Arial"/>
                <a:sym typeface="Arial"/>
                <a:hlinkClick r:id="rId3"/>
              </a:rPr>
              <a:t>https://www.nashia.org/pdf/opioid-braininjury-connection.pdf</a:t>
            </a:r>
            <a:r>
              <a:rPr lang="en-US" b="1" dirty="0"/>
              <a:t> </a:t>
            </a:r>
            <a:endParaRPr b="1" dirty="0"/>
          </a:p>
          <a:p>
            <a:r>
              <a:rPr lang="en-US" u="sng" dirty="0">
                <a:solidFill>
                  <a:schemeClr val="hlink"/>
                </a:solidFill>
                <a:hlinkClick r:id="rId4"/>
              </a:rPr>
              <a:t>https://www.istockphoto.com/photo/sad-teen-with-a-phone-in-her-bedroom-gm820379104-132554729?irgwc=1&amp;esource=AFF_IS_IR_SP_FreeImages_246195_&amp;asid=FreeImages&amp;cid=IS&amp;utm_medium=affiliate_SP&amp;utm_source=FreeImages&amp;utm_content=246195&amp;clickid=3OV3uR3-YxyORBcwUx0Mo3YVUki0Q6wpzTNTS80</a:t>
            </a:r>
            <a:endParaRPr dirty="0"/>
          </a:p>
          <a:p>
            <a:r>
              <a:rPr lang="en-US" b="1" dirty="0"/>
              <a:t>Awaiting purchase for image</a:t>
            </a:r>
            <a:endParaRPr b="1" dirty="0"/>
          </a:p>
        </p:txBody>
      </p:sp>
      <p:sp>
        <p:nvSpPr>
          <p:cNvPr id="979" name="Google Shape;979;p52: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41</a:t>
            </a:fld>
            <a:endParaRPr>
              <a:latin typeface="Calibri"/>
              <a:ea typeface="Calibri"/>
              <a:cs typeface="Calibri"/>
              <a:sym typeface="Calibri"/>
            </a:endParaRPr>
          </a:p>
        </p:txBody>
      </p:sp>
    </p:spTree>
    <p:extLst>
      <p:ext uri="{BB962C8B-B14F-4D97-AF65-F5344CB8AC3E}">
        <p14:creationId xmlns:p14="http://schemas.microsoft.com/office/powerpoint/2010/main" val="2052267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5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This is a perfect</a:t>
            </a:r>
            <a:r>
              <a:rPr lang="en-US" b="1" baseline="0" dirty="0"/>
              <a:t> example of why we need transitional services in medical care.</a:t>
            </a:r>
          </a:p>
          <a:p>
            <a:r>
              <a:rPr lang="en-US" b="1" baseline="0" dirty="0"/>
              <a:t>Nathan was injured as a baby, the injury was undiagnosed and he didn’t get follow up care.</a:t>
            </a:r>
          </a:p>
          <a:p>
            <a:r>
              <a:rPr lang="en-US" b="1" baseline="0" dirty="0"/>
              <a:t>Now, he’s in prison, had a drug addiction and struggles with employment, school and relationships.  It could have been better for him.</a:t>
            </a:r>
          </a:p>
          <a:p>
            <a:endParaRPr lang="en-US" b="1" baseline="0" dirty="0"/>
          </a:p>
          <a:p>
            <a:r>
              <a:rPr lang="en-US" b="1" baseline="0" dirty="0"/>
              <a:t>Is he treating symptoms with drugs and alcohol?  Having trouble with impulse control?  </a:t>
            </a:r>
          </a:p>
          <a:p>
            <a:endParaRPr lang="en-US" baseline="0" dirty="0"/>
          </a:p>
          <a:p>
            <a:r>
              <a:rPr lang="en-US" dirty="0"/>
              <a:t>Now let’s look at a typical outcome years later.</a:t>
            </a:r>
            <a:endParaRPr dirty="0"/>
          </a:p>
          <a:p>
            <a:r>
              <a:rPr lang="en-US" dirty="0"/>
              <a:t>Have to identify early.  This injury occurred 23 years ago, the knowledge on TBI/Concussion wasn’t what we have now.</a:t>
            </a:r>
            <a:endParaRPr dirty="0"/>
          </a:p>
          <a:p>
            <a:r>
              <a:rPr lang="en-US" dirty="0"/>
              <a:t>Nathan is more likely to become an abuser as a result of his TBI.</a:t>
            </a:r>
            <a:endParaRPr dirty="0"/>
          </a:p>
        </p:txBody>
      </p:sp>
      <p:sp>
        <p:nvSpPr>
          <p:cNvPr id="989" name="Google Shape;989;p5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42</a:t>
            </a:fld>
            <a:endParaRPr>
              <a:latin typeface="Calibri"/>
              <a:ea typeface="Calibri"/>
              <a:cs typeface="Calibri"/>
              <a:sym typeface="Calibri"/>
            </a:endParaRPr>
          </a:p>
        </p:txBody>
      </p:sp>
    </p:spTree>
    <p:extLst>
      <p:ext uri="{BB962C8B-B14F-4D97-AF65-F5344CB8AC3E}">
        <p14:creationId xmlns:p14="http://schemas.microsoft.com/office/powerpoint/2010/main" val="776277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5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5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We looked carefully at the Intake</a:t>
            </a:r>
            <a:r>
              <a:rPr lang="en-US" b="1" baseline="0" dirty="0"/>
              <a:t> form and found 47 areas that could indicate TBI.</a:t>
            </a:r>
          </a:p>
          <a:p>
            <a:endParaRPr lang="en-US" b="1" baseline="0" dirty="0"/>
          </a:p>
          <a:p>
            <a:r>
              <a:rPr lang="en-US" dirty="0"/>
              <a:t>Every page in the first 10 pages (except page 8) had at least one item to look at for TBI.</a:t>
            </a:r>
          </a:p>
          <a:p>
            <a:endParaRPr lang="en-US" dirty="0"/>
          </a:p>
          <a:p>
            <a:r>
              <a:rPr lang="en-US" dirty="0"/>
              <a:t>Pic: https://pixabay.com/photos/nature-grass-outdoors-summer-child-3072941/</a:t>
            </a:r>
            <a:endParaRPr dirty="0"/>
          </a:p>
        </p:txBody>
      </p:sp>
      <p:sp>
        <p:nvSpPr>
          <p:cNvPr id="1002" name="Google Shape;1002;p5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43</a:t>
            </a:fld>
            <a:endParaRPr>
              <a:latin typeface="Calibri"/>
              <a:ea typeface="Calibri"/>
              <a:cs typeface="Calibri"/>
              <a:sym typeface="Calibri"/>
            </a:endParaRPr>
          </a:p>
        </p:txBody>
      </p:sp>
    </p:spTree>
    <p:extLst>
      <p:ext uri="{BB962C8B-B14F-4D97-AF65-F5344CB8AC3E}">
        <p14:creationId xmlns:p14="http://schemas.microsoft.com/office/powerpoint/2010/main" val="1594506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5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5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Every page in the first 10 pages (except page 8) had at least one item to look at for TBI.</a:t>
            </a:r>
          </a:p>
          <a:p>
            <a:pPr defTabSz="1003441">
              <a:defRPr/>
            </a:pPr>
            <a:r>
              <a:rPr lang="en-US" b="1" dirty="0">
                <a:solidFill>
                  <a:srgbClr val="000000"/>
                </a:solidFill>
              </a:rPr>
              <a:t>Natural disaster example – helmets.  The helmet stays on their head, unlike things used or held for cover.</a:t>
            </a:r>
          </a:p>
          <a:p>
            <a:endParaRPr lang="en-US" b="1" dirty="0"/>
          </a:p>
          <a:p>
            <a:r>
              <a:rPr lang="en-US" b="1" dirty="0"/>
              <a:t>Domestic violence is not just a cause of TBI, but</a:t>
            </a:r>
            <a:r>
              <a:rPr lang="en-US" b="1" baseline="0" dirty="0"/>
              <a:t> also a consequence after TBI.  </a:t>
            </a:r>
          </a:p>
          <a:p>
            <a:endParaRPr b="1" dirty="0"/>
          </a:p>
          <a:p>
            <a:r>
              <a:rPr lang="en-US" dirty="0"/>
              <a:t>Explain how they might want to dig deeper if they get a positive response to any of these. Did you hit your head, were you hit in the head, did you have any concussion symptoms afterward, etc.</a:t>
            </a:r>
            <a:endParaRPr dirty="0"/>
          </a:p>
        </p:txBody>
      </p:sp>
      <p:sp>
        <p:nvSpPr>
          <p:cNvPr id="1013" name="Google Shape;1013;p55: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44</a:t>
            </a:fld>
            <a:endParaRPr>
              <a:latin typeface="Calibri"/>
              <a:ea typeface="Calibri"/>
              <a:cs typeface="Calibri"/>
              <a:sym typeface="Calibri"/>
            </a:endParaRPr>
          </a:p>
        </p:txBody>
      </p:sp>
    </p:spTree>
    <p:extLst>
      <p:ext uri="{BB962C8B-B14F-4D97-AF65-F5344CB8AC3E}">
        <p14:creationId xmlns:p14="http://schemas.microsoft.com/office/powerpoint/2010/main" val="3481670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If you see any of these indicators</a:t>
            </a:r>
            <a:r>
              <a:rPr lang="en-US" b="1" baseline="0" dirty="0"/>
              <a:t> in a child</a:t>
            </a:r>
            <a:r>
              <a:rPr lang="en-US" b="1" dirty="0"/>
              <a:t>, you might want</a:t>
            </a:r>
            <a:r>
              <a:rPr lang="en-US" b="1" baseline="0" dirty="0"/>
              <a:t> to </a:t>
            </a:r>
            <a:r>
              <a:rPr lang="en-US" b="1" dirty="0"/>
              <a:t>dig deeper. Ask yourself could there have been a TBI at any point prior?</a:t>
            </a:r>
          </a:p>
          <a:p>
            <a:r>
              <a:rPr lang="en-US" b="1" dirty="0"/>
              <a:t>It could</a:t>
            </a:r>
            <a:r>
              <a:rPr lang="en-US" b="1" baseline="0" dirty="0"/>
              <a:t> be a contributing factor to any of these.</a:t>
            </a:r>
            <a:endParaRPr lang="en-US" b="1" dirty="0"/>
          </a:p>
          <a:p>
            <a:r>
              <a:rPr lang="en-US" b="1" dirty="0"/>
              <a:t> </a:t>
            </a:r>
            <a:r>
              <a:rPr lang="en-US" b="0" dirty="0"/>
              <a:t>image: https://pixabay.com/photos/detective-magnifying-glass-viewing-788592/</a:t>
            </a:r>
          </a:p>
        </p:txBody>
      </p:sp>
      <p:sp>
        <p:nvSpPr>
          <p:cNvPr id="1024" name="Google Shape;1024;p5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45</a:t>
            </a:fld>
            <a:endParaRPr>
              <a:latin typeface="Calibri"/>
              <a:ea typeface="Calibri"/>
              <a:cs typeface="Calibri"/>
              <a:sym typeface="Calibri"/>
            </a:endParaRPr>
          </a:p>
        </p:txBody>
      </p:sp>
    </p:spTree>
    <p:extLst>
      <p:ext uri="{BB962C8B-B14F-4D97-AF65-F5344CB8AC3E}">
        <p14:creationId xmlns:p14="http://schemas.microsoft.com/office/powerpoint/2010/main" val="3342960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dirty="0"/>
              <a:t>If there are any problems identified, we have some tools you can use. We’ll go through a few now and we will share more in the next three webinars on Brain Injury</a:t>
            </a:r>
            <a:endParaRPr dirty="0"/>
          </a:p>
        </p:txBody>
      </p:sp>
      <p:sp>
        <p:nvSpPr>
          <p:cNvPr id="1034" name="Google Shape;1034;p5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46</a:t>
            </a:fld>
            <a:endParaRPr/>
          </a:p>
        </p:txBody>
      </p:sp>
    </p:spTree>
    <p:extLst>
      <p:ext uri="{BB962C8B-B14F-4D97-AF65-F5344CB8AC3E}">
        <p14:creationId xmlns:p14="http://schemas.microsoft.com/office/powerpoint/2010/main" val="2825186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59:notes"/>
          <p:cNvSpPr>
            <a:spLocks noGrp="1" noRot="1" noChangeAspect="1"/>
          </p:cNvSpPr>
          <p:nvPr>
            <p:ph type="sldImg" idx="2"/>
          </p:nvPr>
        </p:nvSpPr>
        <p:spPr>
          <a:xfrm>
            <a:off x="1023938" y="1343025"/>
            <a:ext cx="6454775" cy="3630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59:notes"/>
          <p:cNvSpPr txBox="1">
            <a:spLocks noGrp="1"/>
          </p:cNvSpPr>
          <p:nvPr>
            <p:ph type="body" idx="1"/>
          </p:nvPr>
        </p:nvSpPr>
        <p:spPr>
          <a:xfrm>
            <a:off x="850032" y="5175553"/>
            <a:ext cx="6800258" cy="4234543"/>
          </a:xfrm>
          <a:prstGeom prst="rect">
            <a:avLst/>
          </a:prstGeom>
          <a:noFill/>
          <a:ln>
            <a:noFill/>
          </a:ln>
        </p:spPr>
        <p:txBody>
          <a:bodyPr spcFirstLastPara="1" wrap="square" lIns="108780" tIns="54376" rIns="108780" bIns="543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This is a great for tracking one symptom or a couple to look more carefully at any contributing factors.  More so, it gives you something to take back to the doctor and get their help in finding the triggers.  You also don’t need to remember the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Used to help the family and the school track symptoms. This is particularly good for 1-2 symptoms, like a headache. Then this information can be used to make changes in school or home and should also be taken back to the doctor so they can assess how treatments are working and help determine the need for changes. </a:t>
            </a:r>
          </a:p>
        </p:txBody>
      </p:sp>
      <p:sp>
        <p:nvSpPr>
          <p:cNvPr id="1044" name="Google Shape;1044;p59:notes"/>
          <p:cNvSpPr txBox="1">
            <a:spLocks noGrp="1"/>
          </p:cNvSpPr>
          <p:nvPr>
            <p:ph type="sldNum" idx="12"/>
          </p:nvPr>
        </p:nvSpPr>
        <p:spPr>
          <a:xfrm>
            <a:off x="4814883" y="10214809"/>
            <a:ext cx="3683474" cy="539588"/>
          </a:xfrm>
          <a:prstGeom prst="rect">
            <a:avLst/>
          </a:prstGeom>
          <a:noFill/>
          <a:ln>
            <a:noFill/>
          </a:ln>
        </p:spPr>
        <p:txBody>
          <a:bodyPr spcFirstLastPara="1" wrap="square" lIns="108780" tIns="54376" rIns="108780" bIns="54376" anchor="b" anchorCtr="0">
            <a:noAutofit/>
          </a:bodyPr>
          <a:lstStyle/>
          <a:p>
            <a:pPr>
              <a:buSzPts val="1400"/>
            </a:pPr>
            <a:fld id="{00000000-1234-1234-1234-123412341234}" type="slidenum">
              <a:rPr lang="en-US">
                <a:solidFill>
                  <a:prstClr val="black"/>
                </a:solidFill>
              </a:rPr>
              <a:pPr>
                <a:buSzPts val="1400"/>
              </a:pPr>
              <a:t>47</a:t>
            </a:fld>
            <a:endParaRPr>
              <a:solidFill>
                <a:prstClr val="black"/>
              </a:solidFill>
            </a:endParaRPr>
          </a:p>
        </p:txBody>
      </p:sp>
    </p:spTree>
    <p:extLst>
      <p:ext uri="{BB962C8B-B14F-4D97-AF65-F5344CB8AC3E}">
        <p14:creationId xmlns:p14="http://schemas.microsoft.com/office/powerpoint/2010/main" val="3902420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6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6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solidFill>
                  <a:srgbClr val="000000"/>
                </a:solidFill>
              </a:rPr>
              <a:t>Can be a front page within</a:t>
            </a:r>
            <a:r>
              <a:rPr lang="en-US" b="1" baseline="0" dirty="0">
                <a:solidFill>
                  <a:srgbClr val="000000"/>
                </a:solidFill>
              </a:rPr>
              <a:t> a file – Tells you the injury occurred, the doctor who treated the child, and can help you with advocating if needed for a 504 or IEP.</a:t>
            </a:r>
          </a:p>
          <a:p>
            <a:r>
              <a:rPr lang="en-US" b="1" baseline="0" dirty="0">
                <a:solidFill>
                  <a:srgbClr val="000000"/>
                </a:solidFill>
              </a:rPr>
              <a:t>Will also help with getting previous accommodations (adjustments) if injured as a child for ideas for how to help.</a:t>
            </a:r>
          </a:p>
          <a:p>
            <a:endParaRPr lang="en-US" baseline="0" dirty="0">
              <a:solidFill>
                <a:srgbClr val="000000"/>
              </a:solidFill>
            </a:endParaRPr>
          </a:p>
          <a:p>
            <a:r>
              <a:rPr lang="en-US" dirty="0">
                <a:solidFill>
                  <a:srgbClr val="000000"/>
                </a:solidFill>
              </a:rPr>
              <a:t>Good for alerting new teachers and caseworkers to the injury. (Summarize)</a:t>
            </a:r>
            <a:endParaRPr dirty="0"/>
          </a:p>
          <a:p>
            <a:r>
              <a:rPr lang="en-US" dirty="0">
                <a:solidFill>
                  <a:srgbClr val="000000"/>
                </a:solidFill>
              </a:rPr>
              <a:t>We are working with schools to get this incorporated into their system. Please share with the schools so if issues arise over time, we can point back to the TBI as a possible issue. We need to watch them over time.</a:t>
            </a:r>
            <a:endParaRPr dirty="0"/>
          </a:p>
        </p:txBody>
      </p:sp>
      <p:sp>
        <p:nvSpPr>
          <p:cNvPr id="1052" name="Google Shape;1052;p6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48</a:t>
            </a:fld>
            <a:endParaRPr>
              <a:latin typeface="Calibri"/>
              <a:ea typeface="Calibri"/>
              <a:cs typeface="Calibri"/>
              <a:sym typeface="Calibri"/>
            </a:endParaRPr>
          </a:p>
        </p:txBody>
      </p:sp>
    </p:spTree>
    <p:extLst>
      <p:ext uri="{BB962C8B-B14F-4D97-AF65-F5344CB8AC3E}">
        <p14:creationId xmlns:p14="http://schemas.microsoft.com/office/powerpoint/2010/main" val="3538712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6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6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a:t>This is the CDC’s Returning to School After a Concussion Letter. We are working with doctors across TN to get it consistently used because research says that if accommodations are given to the school, they are more likely to use them. They don’t have to because they are the experts on academics and only have to follow a doctor’s medical recommendations. But, if the doctor does give them, the child is more likely to get accommodations following a concussion. Please share with any doctors you work with. </a:t>
            </a:r>
            <a:endParaRPr/>
          </a:p>
        </p:txBody>
      </p:sp>
      <p:sp>
        <p:nvSpPr>
          <p:cNvPr id="1061" name="Google Shape;1061;p6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49</a:t>
            </a:fld>
            <a:endParaRPr/>
          </a:p>
        </p:txBody>
      </p:sp>
    </p:spTree>
    <p:extLst>
      <p:ext uri="{BB962C8B-B14F-4D97-AF65-F5344CB8AC3E}">
        <p14:creationId xmlns:p14="http://schemas.microsoft.com/office/powerpoint/2010/main" val="1255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"Traumatic brain injury (TBI) is a leading cause of death and disability among children and young adults in the United States. Each year an estimated 1.5 million Americans sustain a TBI.”</a:t>
            </a:r>
          </a:p>
          <a:p>
            <a:endParaRPr lang="en-US" sz="1600" b="1" dirty="0"/>
          </a:p>
          <a:p>
            <a:r>
              <a:rPr lang="en-US" sz="1600" b="1" dirty="0"/>
              <a:t>It’s likely that you are joining because you have someone you know who has or may have sustained a brain injury.  </a:t>
            </a:r>
          </a:p>
          <a:p>
            <a:r>
              <a:rPr lang="en-US" sz="1600" b="1" dirty="0"/>
              <a:t>************If you’ll take a moment, please go to the green check mark and let me know if you have someone you care for or work to support who has a TBI.</a:t>
            </a:r>
          </a:p>
          <a:p>
            <a:endParaRPr lang="en-US" dirty="0"/>
          </a:p>
          <a:p>
            <a:r>
              <a:rPr lang="en-US" sz="1600" b="1" dirty="0"/>
              <a:t>With our time today, we’ll talk about a new model for treatment of TBI/Concussion.  </a:t>
            </a:r>
          </a:p>
          <a:p>
            <a:r>
              <a:rPr lang="en-US" sz="1600" b="1" dirty="0"/>
              <a:t>We will give an overview of Abusive Head Trauma.</a:t>
            </a:r>
          </a:p>
          <a:p>
            <a:r>
              <a:rPr lang="en-US" sz="1600" b="1" dirty="0"/>
              <a:t>We’ll talk about special issues for DCS.</a:t>
            </a:r>
          </a:p>
          <a:p>
            <a:r>
              <a:rPr lang="en-US" sz="1600" b="1" dirty="0"/>
              <a:t>For many, there can be long-tem consequences after TBI, including concussion.</a:t>
            </a:r>
          </a:p>
          <a:p>
            <a:r>
              <a:rPr lang="en-US" sz="1600" b="1" dirty="0"/>
              <a:t>We will share some of our tools and ways to help.  </a:t>
            </a:r>
          </a:p>
          <a:p>
            <a:br>
              <a:rPr lang="en-US" sz="1600" b="1" dirty="0"/>
            </a:br>
            <a:endParaRPr lang="en-US" sz="1600" b="1" dirty="0"/>
          </a:p>
        </p:txBody>
      </p:sp>
      <p:sp>
        <p:nvSpPr>
          <p:cNvPr id="512" name="Google Shape;512;p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2184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2:notes"/>
          <p:cNvSpPr>
            <a:spLocks noGrp="1" noRot="1" noChangeAspect="1"/>
          </p:cNvSpPr>
          <p:nvPr>
            <p:ph type="sldImg" idx="2"/>
          </p:nvPr>
        </p:nvSpPr>
        <p:spPr>
          <a:xfrm>
            <a:off x="1108075" y="1389063"/>
            <a:ext cx="6667500" cy="3751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62:notes"/>
          <p:cNvSpPr txBox="1">
            <a:spLocks noGrp="1"/>
          </p:cNvSpPr>
          <p:nvPr>
            <p:ph type="body" idx="1"/>
          </p:nvPr>
        </p:nvSpPr>
        <p:spPr>
          <a:xfrm>
            <a:off x="887796" y="5348900"/>
            <a:ext cx="7102355" cy="4376370"/>
          </a:xfrm>
          <a:prstGeom prst="rect">
            <a:avLst/>
          </a:prstGeom>
          <a:noFill/>
          <a:ln>
            <a:noFill/>
          </a:ln>
        </p:spPr>
        <p:txBody>
          <a:bodyPr spcFirstLastPara="1" wrap="square" lIns="112919" tIns="56445" rIns="112919" bIns="5644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a child has hit their head, or if a concussion has been diagnosed, you might share this with the preschool and family to help them identify symptoms. This one is for the young child. Spanish is on the back. Please also share this one with doctors. </a:t>
            </a:r>
          </a:p>
        </p:txBody>
      </p:sp>
      <p:sp>
        <p:nvSpPr>
          <p:cNvPr id="1071" name="Google Shape;1071;p62:notes"/>
          <p:cNvSpPr txBox="1">
            <a:spLocks noGrp="1"/>
          </p:cNvSpPr>
          <p:nvPr>
            <p:ph type="sldNum" idx="12"/>
          </p:nvPr>
        </p:nvSpPr>
        <p:spPr>
          <a:xfrm>
            <a:off x="5028784" y="10556933"/>
            <a:ext cx="3847109" cy="557659"/>
          </a:xfrm>
          <a:prstGeom prst="rect">
            <a:avLst/>
          </a:prstGeom>
          <a:noFill/>
          <a:ln>
            <a:noFill/>
          </a:ln>
        </p:spPr>
        <p:txBody>
          <a:bodyPr spcFirstLastPara="1" wrap="square" lIns="112919" tIns="56445" rIns="112919" bIns="56445" anchor="b" anchorCtr="0">
            <a:noAutofit/>
          </a:bodyPr>
          <a:lstStyle/>
          <a:p>
            <a:pPr>
              <a:buSzPts val="1400"/>
            </a:pPr>
            <a:fld id="{00000000-1234-1234-1234-123412341234}" type="slidenum">
              <a:rPr lang="en-US">
                <a:solidFill>
                  <a:prstClr val="black"/>
                </a:solidFill>
              </a:rPr>
              <a:pPr>
                <a:buSzPts val="1400"/>
              </a:pPr>
              <a:t>50</a:t>
            </a:fld>
            <a:endParaRPr>
              <a:solidFill>
                <a:prstClr val="black"/>
              </a:solidFill>
            </a:endParaRPr>
          </a:p>
        </p:txBody>
      </p:sp>
    </p:spTree>
    <p:extLst>
      <p:ext uri="{BB962C8B-B14F-4D97-AF65-F5344CB8AC3E}">
        <p14:creationId xmlns:p14="http://schemas.microsoft.com/office/powerpoint/2010/main" val="34943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Our Signs</a:t>
            </a:r>
            <a:r>
              <a:rPr lang="en-US" b="1" baseline="0" dirty="0"/>
              <a:t> and Symptoms tool </a:t>
            </a:r>
            <a:r>
              <a:rPr kumimoji="0" lang="en-US" sz="1200" b="1" i="0" u="none" strike="noStrike" kern="1200" cap="none" spc="0" normalizeH="0" baseline="0" noProof="0" dirty="0">
                <a:ln>
                  <a:noFill/>
                </a:ln>
                <a:solidFill>
                  <a:prstClr val="black"/>
                </a:solidFill>
                <a:effectLst/>
                <a:uLnTx/>
                <a:uFillTx/>
                <a:latin typeface="+mn-lt"/>
                <a:ea typeface="+mn-ea"/>
                <a:cs typeface="+mn-cs"/>
              </a:rPr>
              <a:t>is for identifying concussion symptoms in someone who communicates without words. This is good to share with families who have someone like this, even before there is a concussion, so they know what to look for following a fall or other injury. Please also share this with doctors.  </a:t>
            </a: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543114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5:notes"/>
          <p:cNvSpPr>
            <a:spLocks noGrp="1" noRot="1" noChangeAspect="1"/>
          </p:cNvSpPr>
          <p:nvPr>
            <p:ph type="sldImg" idx="2"/>
          </p:nvPr>
        </p:nvSpPr>
        <p:spPr>
          <a:xfrm>
            <a:off x="1106488" y="1389063"/>
            <a:ext cx="6669087" cy="3751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5:notes"/>
          <p:cNvSpPr txBox="1">
            <a:spLocks noGrp="1"/>
          </p:cNvSpPr>
          <p:nvPr>
            <p:ph type="body" idx="1"/>
          </p:nvPr>
        </p:nvSpPr>
        <p:spPr>
          <a:xfrm>
            <a:off x="887795" y="5348900"/>
            <a:ext cx="7102355" cy="4376370"/>
          </a:xfrm>
          <a:prstGeom prst="rect">
            <a:avLst/>
          </a:prstGeom>
          <a:noFill/>
          <a:ln>
            <a:noFill/>
          </a:ln>
        </p:spPr>
        <p:txBody>
          <a:bodyPr spcFirstLastPara="1" wrap="square" lIns="112931" tIns="56450" rIns="112931" bIns="564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These two documents are also to give to families when someone is concussed. This is for When Concussion Symptoms Are Not Going Away. This one is for ages 0-5 and helps families understand what to do immediately after an injury but also downstream. It tells them what resources to access and what they should be looking for. </a:t>
            </a:r>
            <a:r>
              <a:rPr kumimoji="0" lang="en-US" sz="1200" b="1" i="0" u="none" strike="noStrike" kern="1200" cap="none" spc="0" normalizeH="0" baseline="0" noProof="0" dirty="0">
                <a:ln>
                  <a:noFill/>
                </a:ln>
                <a:solidFill>
                  <a:srgbClr val="000000"/>
                </a:solidFill>
                <a:effectLst/>
                <a:uLnTx/>
                <a:uFillTx/>
                <a:latin typeface="+mn-lt"/>
                <a:ea typeface="+mn-ea"/>
                <a:cs typeface="+mn-cs"/>
              </a:rPr>
              <a:t>This one is for school-aged kids and goes through how to interact with the school and what the school will need. It helps them to understand school concepts like a 504 Plan and an IEP.  Please also share both of these with the doctors, along with our website where they can access and download all of these documents.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96" name="Google Shape;1096;p65:notes"/>
          <p:cNvSpPr txBox="1">
            <a:spLocks noGrp="1"/>
          </p:cNvSpPr>
          <p:nvPr>
            <p:ph type="sldNum" idx="12"/>
          </p:nvPr>
        </p:nvSpPr>
        <p:spPr>
          <a:xfrm>
            <a:off x="5028783" y="10556933"/>
            <a:ext cx="3847109" cy="557659"/>
          </a:xfrm>
          <a:prstGeom prst="rect">
            <a:avLst/>
          </a:prstGeom>
          <a:noFill/>
          <a:ln>
            <a:noFill/>
          </a:ln>
        </p:spPr>
        <p:txBody>
          <a:bodyPr spcFirstLastPara="1" wrap="square" lIns="112931" tIns="56450" rIns="112931" bIns="56450" anchor="b" anchorCtr="0">
            <a:noAutofit/>
          </a:bodyPr>
          <a:lstStyle/>
          <a:p>
            <a:pPr>
              <a:buSzPts val="1400"/>
            </a:pPr>
            <a:fld id="{00000000-1234-1234-1234-123412341234}" type="slidenum">
              <a:rPr lang="en-US">
                <a:solidFill>
                  <a:prstClr val="black"/>
                </a:solidFill>
              </a:rPr>
              <a:pPr>
                <a:buSzPts val="1400"/>
              </a:pPr>
              <a:t>52</a:t>
            </a:fld>
            <a:endParaRPr>
              <a:solidFill>
                <a:prstClr val="black"/>
              </a:solidFill>
            </a:endParaRPr>
          </a:p>
        </p:txBody>
      </p:sp>
    </p:spTree>
    <p:extLst>
      <p:ext uri="{BB962C8B-B14F-4D97-AF65-F5344CB8AC3E}">
        <p14:creationId xmlns:p14="http://schemas.microsoft.com/office/powerpoint/2010/main" val="2387293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67: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67: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endParaRPr/>
          </a:p>
        </p:txBody>
      </p:sp>
      <p:sp>
        <p:nvSpPr>
          <p:cNvPr id="1107" name="Google Shape;1107;p67: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53</a:t>
            </a:fld>
            <a:endParaRPr/>
          </a:p>
        </p:txBody>
      </p:sp>
    </p:spTree>
    <p:extLst>
      <p:ext uri="{BB962C8B-B14F-4D97-AF65-F5344CB8AC3E}">
        <p14:creationId xmlns:p14="http://schemas.microsoft.com/office/powerpoint/2010/main" val="1605579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6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6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These are included in our signs and symptoms handouts</a:t>
            </a:r>
            <a:r>
              <a:rPr lang="en-US" b="1" baseline="0" dirty="0"/>
              <a:t> and listed in our When Concussion Symptoms aren’t going away.</a:t>
            </a:r>
          </a:p>
          <a:p>
            <a:r>
              <a:rPr lang="en-US" b="1" baseline="0" dirty="0"/>
              <a:t>We suggest circling those you have noticed and sharing this with your doctor.</a:t>
            </a:r>
          </a:p>
          <a:p>
            <a:endParaRPr lang="en-US" baseline="0" dirty="0"/>
          </a:p>
          <a:p>
            <a:r>
              <a:rPr lang="en-US" dirty="0"/>
              <a:t>Socially – tend to become isolated.</a:t>
            </a:r>
            <a:endParaRPr dirty="0"/>
          </a:p>
          <a:p>
            <a:r>
              <a:rPr lang="en-US" dirty="0"/>
              <a:t>Mood – tend to become depressed.</a:t>
            </a:r>
            <a:endParaRPr dirty="0"/>
          </a:p>
          <a:p>
            <a:r>
              <a:rPr lang="en-US" dirty="0"/>
              <a:t>Behavior – tends to be a big issue. Help them to process situations, plan for problems and brainstorm other responses to avoid unwanted behaviors. Reinforce positive behavior. </a:t>
            </a:r>
            <a:endParaRPr dirty="0"/>
          </a:p>
          <a:p>
            <a:r>
              <a:rPr lang="en-US" dirty="0"/>
              <a:t>Help other people stay involved – help them understand brain injury and this person’s strengths, weaknesses and strategies.</a:t>
            </a:r>
            <a:endParaRPr dirty="0"/>
          </a:p>
          <a:p>
            <a:r>
              <a:rPr lang="en-US" dirty="0"/>
              <a:t>Reputation – be careful what you say. Be sure to stress positive behavior and put challenging behaviors in as positive a way as possible.</a:t>
            </a:r>
            <a:endParaRPr dirty="0"/>
          </a:p>
          <a:p>
            <a:endParaRPr dirty="0"/>
          </a:p>
        </p:txBody>
      </p:sp>
      <p:sp>
        <p:nvSpPr>
          <p:cNvPr id="1117" name="Google Shape;1117;p6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54</a:t>
            </a:fld>
            <a:endParaRPr>
              <a:latin typeface="Calibri"/>
              <a:ea typeface="Calibri"/>
              <a:cs typeface="Calibri"/>
              <a:sym typeface="Calibri"/>
            </a:endParaRPr>
          </a:p>
        </p:txBody>
      </p:sp>
    </p:spTree>
    <p:extLst>
      <p:ext uri="{BB962C8B-B14F-4D97-AF65-F5344CB8AC3E}">
        <p14:creationId xmlns:p14="http://schemas.microsoft.com/office/powerpoint/2010/main" val="3571679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6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6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Especiall</a:t>
            </a:r>
            <a:r>
              <a:rPr lang="en-US" b="1" baseline="0" dirty="0"/>
              <a:t>y for a child, don’t expect them to deal with the symptoms like you might expect from an adult.</a:t>
            </a:r>
          </a:p>
          <a:p>
            <a:r>
              <a:rPr lang="en-US" b="1" baseline="0" dirty="0"/>
              <a:t>Be patient.  What happened to you, not what is wrong with you.</a:t>
            </a:r>
          </a:p>
          <a:p>
            <a:endParaRPr lang="en-US" dirty="0"/>
          </a:p>
          <a:p>
            <a:r>
              <a:rPr lang="en-US" dirty="0"/>
              <a:t>Socially – tend to become isolated.</a:t>
            </a:r>
            <a:endParaRPr dirty="0"/>
          </a:p>
          <a:p>
            <a:r>
              <a:rPr lang="en-US" dirty="0"/>
              <a:t>Mood – tend to become depressed.</a:t>
            </a:r>
            <a:endParaRPr dirty="0"/>
          </a:p>
          <a:p>
            <a:r>
              <a:rPr lang="en-US" dirty="0"/>
              <a:t>Behavior – tends to be a big issue. Help them to process situations, plan for problems and brainstorm other responses to avoid unwanted behaviors. Reinforce positive behavior. </a:t>
            </a:r>
            <a:endParaRPr dirty="0"/>
          </a:p>
          <a:p>
            <a:r>
              <a:rPr lang="en-US" dirty="0"/>
              <a:t>Help other people stay involved – help them understand brain injury and this person’s strengths, weaknesses and strategies.</a:t>
            </a:r>
            <a:endParaRPr dirty="0"/>
          </a:p>
          <a:p>
            <a:r>
              <a:rPr lang="en-US" dirty="0"/>
              <a:t>Reputation – be careful what you say. Be sure to stress positive behavior and put challenging behaviors in as positive a way as possible.</a:t>
            </a:r>
            <a:endParaRPr dirty="0"/>
          </a:p>
          <a:p>
            <a:endParaRPr dirty="0"/>
          </a:p>
        </p:txBody>
      </p:sp>
      <p:sp>
        <p:nvSpPr>
          <p:cNvPr id="1127" name="Google Shape;1127;p6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55</a:t>
            </a:fld>
            <a:endParaRPr>
              <a:latin typeface="Calibri"/>
              <a:ea typeface="Calibri"/>
              <a:cs typeface="Calibri"/>
              <a:sym typeface="Calibri"/>
            </a:endParaRPr>
          </a:p>
        </p:txBody>
      </p:sp>
    </p:spTree>
    <p:extLst>
      <p:ext uri="{BB962C8B-B14F-4D97-AF65-F5344CB8AC3E}">
        <p14:creationId xmlns:p14="http://schemas.microsoft.com/office/powerpoint/2010/main" val="35015314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7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a:t>Referrals might be a PT or an OT – if you know it’s needed, don’t think you can’t suggest it.</a:t>
            </a:r>
            <a:endParaRPr b="1"/>
          </a:p>
        </p:txBody>
      </p:sp>
      <p:sp>
        <p:nvSpPr>
          <p:cNvPr id="1135" name="Google Shape;1135;p7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6130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7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7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Foster parents – this can apply to you, too.  Share any info you have.</a:t>
            </a:r>
            <a:endParaRPr b="1" dirty="0"/>
          </a:p>
        </p:txBody>
      </p:sp>
      <p:sp>
        <p:nvSpPr>
          <p:cNvPr id="1146" name="Google Shape;1146;p7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57</a:t>
            </a:fld>
            <a:endParaRPr>
              <a:latin typeface="Calibri"/>
              <a:ea typeface="Calibri"/>
              <a:cs typeface="Calibri"/>
              <a:sym typeface="Calibri"/>
            </a:endParaRPr>
          </a:p>
        </p:txBody>
      </p:sp>
    </p:spTree>
    <p:extLst>
      <p:ext uri="{BB962C8B-B14F-4D97-AF65-F5344CB8AC3E}">
        <p14:creationId xmlns:p14="http://schemas.microsoft.com/office/powerpoint/2010/main" val="321762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Also on the TN </a:t>
            </a:r>
            <a:r>
              <a:rPr lang="en-US" b="1" dirty="0" err="1"/>
              <a:t>Dept</a:t>
            </a:r>
            <a:r>
              <a:rPr lang="en-US" b="1" dirty="0"/>
              <a:t> of Health’s TBI Program’s website – you</a:t>
            </a:r>
            <a:r>
              <a:rPr lang="en-US" b="1" baseline="0" dirty="0"/>
              <a:t> can find how to talk with your local TBI service coordinator.  There are 8 SCs across the state and they work directly with the individual and or their family to connect to brain injury related services.  They also host the local support groups.  Now, they have the virtual support groups online.  </a:t>
            </a:r>
            <a:r>
              <a:rPr lang="en-US" b="0" baseline="0" dirty="0"/>
              <a:t>Those have been a great way for people to join conveniently from their phone or computer and meet other people.  The meeting have different topics and speakers.  </a:t>
            </a:r>
            <a:r>
              <a:rPr lang="en-US" b="1" baseline="0" dirty="0"/>
              <a:t>That’s just a few of the great resources we can share with you today, but please check out our website or follow Brain Links on social media for more.</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130540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02731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t>One of the most important things to remember about a TBI is that your head doesn’t have to hit something.  You can experience a concussion or more severe brain injury when you experience a hard jolt, like in a car crash – like whiplash.  You don’t have to lose consciousness.  Only 1 out of 10 people actually lose consciousness.</a:t>
            </a:r>
          </a:p>
          <a:p>
            <a:endParaRPr lang="en-US" sz="1600" b="1" dirty="0"/>
          </a:p>
          <a:p>
            <a:r>
              <a:rPr lang="en-US" sz="1600" b="1" dirty="0">
                <a:solidFill>
                  <a:srgbClr val="000000"/>
                </a:solidFill>
              </a:rPr>
              <a:t>There is so much to consider when you talk about injuring your brain.  The injury and the changes that occur are unique to the individual.  As you think about things today, maybe you’ll have questions about someone you know.  We are starting this series for DCS because there are many topics to cover.  Your brain controls everything you do, think, say, feel, remember and learn.  Your brain controls your breathing, your heart.  Every part of your life is controlled by your brain and if you sustain an injury, it’s likely that you’re going to need some supports.</a:t>
            </a:r>
            <a:endParaRPr sz="1600" b="1" dirty="0"/>
          </a:p>
        </p:txBody>
      </p:sp>
      <p:sp>
        <p:nvSpPr>
          <p:cNvPr id="522" name="Google Shape;522;p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solidFill>
                  <a:srgbClr val="000000"/>
                </a:solidFill>
              </a:rPr>
              <a:pPr algn="r">
                <a:buSzPts val="1400"/>
              </a:pPr>
              <a:t>6</a:t>
            </a:fld>
            <a:endParaRPr>
              <a:solidFill>
                <a:srgbClr val="000000"/>
              </a:solidFill>
            </a:endParaRPr>
          </a:p>
        </p:txBody>
      </p:sp>
    </p:spTree>
    <p:extLst>
      <p:ext uri="{BB962C8B-B14F-4D97-AF65-F5344CB8AC3E}">
        <p14:creationId xmlns:p14="http://schemas.microsoft.com/office/powerpoint/2010/main" val="4250787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5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15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505465" indent="-252733"/>
            <a:r>
              <a:rPr lang="en-US" u="sng" dirty="0">
                <a:solidFill>
                  <a:schemeClr val="hlink"/>
                </a:solidFill>
                <a:hlinkClick r:id="rId3"/>
              </a:rPr>
              <a:t>https://tngov.webex.com/mw3300/mywebex/default.do?service=7&amp;nomenu=true&amp;main_url=%2Ftc3300%2Ftrainingcenter%2FLoading.do%3Fsiteurl%3Dtngov%26UID%3D-99999999%26RT%3DMiM3%26siteurl%3Dtngov%26apiname%3Dj.php%26MTID%3Dtad2f961b83c313356d26e9fa443619d0%26FM%3D1%26rnd%3D0326843294%26servicename%3DTC%26ED%3D945810632%26needFilter%3Dfalse&amp;siteurl=tngov</a:t>
            </a:r>
            <a:endParaRPr dirty="0"/>
          </a:p>
        </p:txBody>
      </p:sp>
      <p:sp>
        <p:nvSpPr>
          <p:cNvPr id="1179" name="Google Shape;1179;p15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fld id="{00000000-1234-1234-1234-123412341234}" type="slidenum">
              <a:rPr lang="en-US">
                <a:solidFill>
                  <a:srgbClr val="000000"/>
                </a:solidFill>
              </a:rPr>
              <a:pPr/>
              <a:t>60</a:t>
            </a:fld>
            <a:endParaRPr>
              <a:solidFill>
                <a:srgbClr val="000000"/>
              </a:solidFill>
            </a:endParaRPr>
          </a:p>
        </p:txBody>
      </p:sp>
    </p:spTree>
    <p:extLst>
      <p:ext uri="{BB962C8B-B14F-4D97-AF65-F5344CB8AC3E}">
        <p14:creationId xmlns:p14="http://schemas.microsoft.com/office/powerpoint/2010/main" val="149106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7: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7: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600" b="1" dirty="0">
                <a:solidFill>
                  <a:srgbClr val="000000"/>
                </a:solidFill>
              </a:rPr>
              <a:t>TBI can happen when you’re least expecting it.  You don’t have be doing something dangerous to get hurt. It may be more common when driving or playing sports, but sometimes a common daily activity like stepping down from a bus is how people are hurt and have long lasting  symptoms.</a:t>
            </a:r>
            <a:endParaRPr sz="1600" b="1" dirty="0"/>
          </a:p>
          <a:p>
            <a:r>
              <a:rPr lang="en-US" sz="1600" b="1" dirty="0">
                <a:solidFill>
                  <a:srgbClr val="000000"/>
                </a:solidFill>
              </a:rPr>
              <a:t>Falls are most common in the youngest and oldest but in some states – falls are highest for all ages,  followed by motor vehicle related accidents, etc.</a:t>
            </a:r>
          </a:p>
          <a:p>
            <a:endParaRPr lang="en-US" sz="1600" b="1" dirty="0">
              <a:solidFill>
                <a:srgbClr val="000000"/>
              </a:solidFill>
            </a:endParaRPr>
          </a:p>
          <a:p>
            <a:r>
              <a:rPr lang="en-US" sz="1600" b="1" dirty="0">
                <a:solidFill>
                  <a:srgbClr val="000000"/>
                </a:solidFill>
              </a:rPr>
              <a:t>Sadly, some injuries are caused by violence  - harming ones self or another person.  This may be a little difficult to think about but some injuries could be prevented.  </a:t>
            </a:r>
          </a:p>
          <a:p>
            <a:endParaRPr lang="en-US" b="1" dirty="0">
              <a:solidFill>
                <a:srgbClr val="000000"/>
              </a:solidFill>
            </a:endParaRPr>
          </a:p>
          <a:p>
            <a:endParaRPr lang="en-US" b="1" dirty="0">
              <a:solidFill>
                <a:srgbClr val="000000"/>
              </a:solidFill>
            </a:endParaRPr>
          </a:p>
          <a:p>
            <a:endParaRPr lang="en-US" b="1" dirty="0">
              <a:solidFill>
                <a:srgbClr val="000000"/>
              </a:solidFill>
            </a:endParaRPr>
          </a:p>
          <a:p>
            <a:r>
              <a:rPr lang="en-US" b="1" dirty="0">
                <a:solidFill>
                  <a:srgbClr val="000000"/>
                </a:solidFill>
              </a:rPr>
              <a:t>If</a:t>
            </a:r>
            <a:r>
              <a:rPr lang="en-US" b="1" baseline="0" dirty="0">
                <a:solidFill>
                  <a:srgbClr val="000000"/>
                </a:solidFill>
              </a:rPr>
              <a:t> e</a:t>
            </a:r>
            <a:r>
              <a:rPr lang="en-US" b="1" dirty="0">
                <a:solidFill>
                  <a:srgbClr val="000000"/>
                </a:solidFill>
              </a:rPr>
              <a:t>xtra</a:t>
            </a:r>
            <a:r>
              <a:rPr lang="en-US" b="1" baseline="0" dirty="0">
                <a:solidFill>
                  <a:srgbClr val="000000"/>
                </a:solidFill>
              </a:rPr>
              <a:t> time:</a:t>
            </a:r>
            <a:endParaRPr b="1" dirty="0"/>
          </a:p>
          <a:p>
            <a:r>
              <a:rPr lang="en-US" dirty="0">
                <a:solidFill>
                  <a:srgbClr val="000000"/>
                </a:solidFill>
              </a:rPr>
              <a:t>Give the example from Parris’ fall from an overcrowded deck, student who used ATV to go get mail on a large property, kids knocking into other kids’ heads when playing.</a:t>
            </a:r>
            <a:endParaRPr dirty="0"/>
          </a:p>
          <a:p>
            <a:endParaRPr dirty="0">
              <a:solidFill>
                <a:srgbClr val="000000"/>
              </a:solidFill>
            </a:endParaRPr>
          </a:p>
          <a:p>
            <a:r>
              <a:rPr lang="en-US" dirty="0">
                <a:solidFill>
                  <a:srgbClr val="000000"/>
                </a:solidFill>
              </a:rPr>
              <a:t>Here are some of the many ways that children can sustain a TBI. Most of them are pretty obvious. Two that I want to point out that are a bit less obvious are whiplash and being shaken. You don’t actually have to hit your head to sustain an injury. BRIEF description of coup </a:t>
            </a:r>
            <a:r>
              <a:rPr lang="en-US" dirty="0" err="1">
                <a:solidFill>
                  <a:srgbClr val="000000"/>
                </a:solidFill>
              </a:rPr>
              <a:t>contrecoup</a:t>
            </a:r>
            <a:r>
              <a:rPr lang="en-US" dirty="0">
                <a:solidFill>
                  <a:srgbClr val="000000"/>
                </a:solidFill>
              </a:rPr>
              <a:t>: The brain is thrown forward and hits the skull which is very hard. In most cases this is a really good thing because the skull acts like a helmet to protect the brain. In other cases, though, the brain bangs into the skull hard enough to cause damage where it hits. Let’s say it hits in the front of the skull. The brain then bounces back onto the back of the skull and causes another injury. So now we have an injury in the front AND back of the brain. (Obviously this can be side to side, </a:t>
            </a:r>
            <a:r>
              <a:rPr lang="en-US" dirty="0" err="1">
                <a:solidFill>
                  <a:srgbClr val="000000"/>
                </a:solidFill>
              </a:rPr>
              <a:t>etc</a:t>
            </a:r>
            <a:r>
              <a:rPr lang="en-US" dirty="0">
                <a:solidFill>
                  <a:srgbClr val="000000"/>
                </a:solidFill>
              </a:rPr>
              <a:t>, depending on where the brain hits.) To make matters worse, there are boney protrusions in a few places inside the skull, especially on the sides. As the brain is thrown around inside the skull it is also scraping against those protrusions and causing more damage. We’ll see more about coup </a:t>
            </a:r>
            <a:r>
              <a:rPr lang="en-US" dirty="0" err="1">
                <a:solidFill>
                  <a:srgbClr val="000000"/>
                </a:solidFill>
              </a:rPr>
              <a:t>contrecoup</a:t>
            </a:r>
            <a:r>
              <a:rPr lang="en-US" dirty="0">
                <a:solidFill>
                  <a:srgbClr val="000000"/>
                </a:solidFill>
              </a:rPr>
              <a:t> in a few minutes.</a:t>
            </a:r>
            <a:endParaRPr dirty="0"/>
          </a:p>
          <a:p>
            <a:endParaRPr dirty="0">
              <a:solidFill>
                <a:srgbClr val="000000"/>
              </a:solidFill>
            </a:endParaRPr>
          </a:p>
          <a:p>
            <a:r>
              <a:rPr lang="en-US" dirty="0">
                <a:solidFill>
                  <a:srgbClr val="000000"/>
                </a:solidFill>
              </a:rPr>
              <a:t>Causes Source:</a:t>
            </a:r>
            <a:endParaRPr dirty="0"/>
          </a:p>
          <a:p>
            <a:r>
              <a:rPr lang="en-US" dirty="0">
                <a:solidFill>
                  <a:srgbClr val="000000"/>
                </a:solidFill>
              </a:rPr>
              <a:t>http://www.brainline.org/content/2013/08/in-the-classroom-traumatic-brain-injury-what-teachers-should.html</a:t>
            </a:r>
            <a:endParaRPr dirty="0"/>
          </a:p>
          <a:p>
            <a:endParaRPr dirty="0">
              <a:solidFill>
                <a:srgbClr val="000000"/>
              </a:solidFill>
            </a:endParaRPr>
          </a:p>
          <a:p>
            <a:endParaRPr dirty="0">
              <a:solidFill>
                <a:srgbClr val="000000"/>
              </a:solidFill>
            </a:endParaRPr>
          </a:p>
          <a:p>
            <a:endParaRPr dirty="0">
              <a:solidFill>
                <a:srgbClr val="000000"/>
              </a:solidFill>
            </a:endParaRPr>
          </a:p>
          <a:p>
            <a:endParaRPr dirty="0"/>
          </a:p>
        </p:txBody>
      </p:sp>
      <p:sp>
        <p:nvSpPr>
          <p:cNvPr id="533" name="Google Shape;533;p7: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7</a:t>
            </a:fld>
            <a:endParaRPr/>
          </a:p>
        </p:txBody>
      </p:sp>
    </p:spTree>
    <p:extLst>
      <p:ext uri="{BB962C8B-B14F-4D97-AF65-F5344CB8AC3E}">
        <p14:creationId xmlns:p14="http://schemas.microsoft.com/office/powerpoint/2010/main" val="3969640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solidFill>
                  <a:srgbClr val="000000"/>
                </a:solidFill>
              </a:rPr>
              <a:t>When</a:t>
            </a:r>
            <a:r>
              <a:rPr lang="en-US" b="1" baseline="0" dirty="0">
                <a:solidFill>
                  <a:srgbClr val="000000"/>
                </a:solidFill>
              </a:rPr>
              <a:t> we think about TBI, we probably first think of car crashes and sports injuries.  You may not think of an injury like whiplash from a car accident that seemed minor.  You may not think of being pushed or hit or hurt while being bullied as a cause to sustain a brain injury, but it can be.  A hard hit to the head or body can cause a brain injury.  Stopping from breathing can cut off oxygen to the brain and cause an injury.  Any injury to the brain is serious.  </a:t>
            </a:r>
            <a:endParaRPr lang="en-US" baseline="0" dirty="0">
              <a:solidFill>
                <a:srgbClr val="000000"/>
              </a:solidFill>
            </a:endParaRPr>
          </a:p>
          <a:p>
            <a:endParaRPr lang="en-US" dirty="0">
              <a:solidFill>
                <a:srgbClr val="000000"/>
              </a:solidFill>
            </a:endParaRPr>
          </a:p>
          <a:p>
            <a:endParaRPr dirty="0">
              <a:solidFill>
                <a:srgbClr val="000000"/>
              </a:solidFill>
            </a:endParaRPr>
          </a:p>
          <a:p>
            <a:endParaRPr dirty="0">
              <a:solidFill>
                <a:srgbClr val="000000"/>
              </a:solidFill>
            </a:endParaRPr>
          </a:p>
          <a:p>
            <a:endParaRPr dirty="0">
              <a:solidFill>
                <a:srgbClr val="000000"/>
              </a:solidFill>
            </a:endParaRPr>
          </a:p>
          <a:p>
            <a:endParaRPr dirty="0">
              <a:solidFill>
                <a:srgbClr val="000000"/>
              </a:solidFill>
            </a:endParaRPr>
          </a:p>
          <a:p>
            <a:endParaRPr dirty="0"/>
          </a:p>
        </p:txBody>
      </p:sp>
      <p:sp>
        <p:nvSpPr>
          <p:cNvPr id="544" name="Google Shape;544;p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8</a:t>
            </a:fld>
            <a:endParaRPr/>
          </a:p>
        </p:txBody>
      </p:sp>
    </p:spTree>
    <p:extLst>
      <p:ext uri="{BB962C8B-B14F-4D97-AF65-F5344CB8AC3E}">
        <p14:creationId xmlns:p14="http://schemas.microsoft.com/office/powerpoint/2010/main" val="217047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u="sng" dirty="0">
                <a:solidFill>
                  <a:schemeClr val="hlink"/>
                </a:solidFill>
                <a:hlinkClick r:id="rId3"/>
              </a:rPr>
              <a:t>https://www.youtube.com/watch?v=Sno_0Jd8GuA</a:t>
            </a:r>
            <a:endParaRPr lang="en-US" u="sng" dirty="0">
              <a:solidFill>
                <a:schemeClr val="hlink"/>
              </a:solidFill>
            </a:endParaRPr>
          </a:p>
          <a:p>
            <a:endParaRPr lang="en-US" u="sng" dirty="0">
              <a:solidFill>
                <a:schemeClr val="hlink"/>
              </a:solidFill>
            </a:endParaRPr>
          </a:p>
          <a:p>
            <a:pPr defTabSz="1003441">
              <a:defRPr/>
            </a:pPr>
            <a:r>
              <a:rPr lang="en-US" b="1" dirty="0">
                <a:solidFill>
                  <a:srgbClr val="000000"/>
                </a:solidFill>
              </a:rPr>
              <a:t>If you have had a concussion or know someone who has, concussion is a type of brain injury.  </a:t>
            </a:r>
          </a:p>
          <a:p>
            <a:pPr defTabSz="1003441">
              <a:defRPr/>
            </a:pPr>
            <a:endParaRPr lang="en-US" b="1" dirty="0">
              <a:solidFill>
                <a:srgbClr val="000000"/>
              </a:solidFill>
            </a:endParaRPr>
          </a:p>
          <a:p>
            <a:pPr defTabSz="1003441">
              <a:defRPr/>
            </a:pPr>
            <a:r>
              <a:rPr lang="en-US" b="1" dirty="0">
                <a:solidFill>
                  <a:srgbClr val="000000"/>
                </a:solidFill>
              </a:rPr>
              <a:t>With concussion, it’s more apparent as a functional injury – that means it shows up more in change of your ability to do things and less as a structural injury – where you might see the injury from the outside or on a brain scan.</a:t>
            </a:r>
          </a:p>
          <a:p>
            <a:pPr defTabSz="1003441">
              <a:defRPr/>
            </a:pPr>
            <a:endParaRPr lang="en-US" b="1" dirty="0">
              <a:solidFill>
                <a:srgbClr val="000000"/>
              </a:solidFill>
            </a:endParaRPr>
          </a:p>
          <a:p>
            <a:pPr defTabSz="1003441">
              <a:defRPr/>
            </a:pPr>
            <a:r>
              <a:rPr lang="en-US" b="1" dirty="0">
                <a:solidFill>
                  <a:srgbClr val="000000"/>
                </a:solidFill>
              </a:rPr>
              <a:t>We were talking about whiplash and how being pushed or shaken or a seemingly minor car accident can cause TBI.  </a:t>
            </a:r>
          </a:p>
          <a:p>
            <a:pPr defTabSz="1003441">
              <a:defRPr/>
            </a:pPr>
            <a:endParaRPr lang="en-US" dirty="0">
              <a:solidFill>
                <a:srgbClr val="000000"/>
              </a:solidFill>
            </a:endParaRPr>
          </a:p>
          <a:p>
            <a:pPr defTabSz="1003441">
              <a:defRPr/>
            </a:pPr>
            <a:r>
              <a:rPr lang="en-US" b="1" dirty="0">
                <a:solidFill>
                  <a:srgbClr val="000000"/>
                </a:solidFill>
              </a:rPr>
              <a:t>Look at this image and think about the lit up spots in the front and back of the brain.  I’m going to give a BRIEF description of a coup </a:t>
            </a:r>
            <a:r>
              <a:rPr lang="en-US" b="1" dirty="0" err="1">
                <a:solidFill>
                  <a:srgbClr val="000000"/>
                </a:solidFill>
              </a:rPr>
              <a:t>contrecoup</a:t>
            </a:r>
            <a:r>
              <a:rPr lang="en-US" b="1" dirty="0">
                <a:solidFill>
                  <a:srgbClr val="000000"/>
                </a:solidFill>
              </a:rPr>
              <a:t> injury.  Think of the person driving and they are hit from behind and slam on their breaks and the car stops suddenly.  Their head may jerk forward, the brain moves forward, too, inside the skull.  That’s injury #1 – the coup in front – just over the eyes.  Then all in the same split second, they are bouncing back against the seat.  The brain moves, too, and then is injured a second time in the back – that’s the contra coup.  This could happen from side to side, at multiple sites.  It depends on how you are moving. Your head doesn’t have to come into contact with anything for the injury to occur.  And it is likely invisible from the outside.</a:t>
            </a:r>
          </a:p>
          <a:p>
            <a:pPr defTabSz="1003441">
              <a:defRPr/>
            </a:pPr>
            <a:endParaRPr lang="en-US" b="1" dirty="0">
              <a:solidFill>
                <a:srgbClr val="000000"/>
              </a:solidFill>
            </a:endParaRPr>
          </a:p>
          <a:p>
            <a:pPr defTabSz="1003441">
              <a:defRPr/>
            </a:pPr>
            <a:r>
              <a:rPr lang="en-US" b="1" dirty="0">
                <a:solidFill>
                  <a:srgbClr val="000000"/>
                </a:solidFill>
              </a:rPr>
              <a:t>The chemical cascade is when chemicals at a cellular level rush out from parts of the brain to other parts and cause the injury (like tearing, swelling) and symptoms.</a:t>
            </a:r>
          </a:p>
          <a:p>
            <a:pPr defTabSz="1003441">
              <a:defRPr/>
            </a:pPr>
            <a:endParaRPr lang="en-US" b="1" dirty="0">
              <a:solidFill>
                <a:srgbClr val="000000"/>
              </a:solidFill>
            </a:endParaRPr>
          </a:p>
          <a:p>
            <a:pPr defTabSz="1003441">
              <a:defRPr/>
            </a:pPr>
            <a:endParaRPr lang="en-US" b="1" dirty="0">
              <a:solidFill>
                <a:srgbClr val="000000"/>
              </a:solidFill>
            </a:endParaRPr>
          </a:p>
          <a:p>
            <a:pPr defTabSz="1003441">
              <a:defRPr/>
            </a:pPr>
            <a:r>
              <a:rPr lang="en-US" dirty="0">
                <a:solidFill>
                  <a:srgbClr val="000000"/>
                </a:solidFill>
              </a:rPr>
              <a:t>The brain is thrown forward and hits the skull which is very hard. In most cases this is a really good thing because the skull acts like a helmet to protect the brain. In other cases, though, the brain bangs into the skull hard enough to cause damage where it hits. Let’s say it hits in the front of the skull. The brain then bounces back onto the back of the skull and causes another injury. So now we have an injury in the front AND back of the brain. (Obviously this can be side to side, </a:t>
            </a:r>
            <a:r>
              <a:rPr lang="en-US" dirty="0" err="1">
                <a:solidFill>
                  <a:srgbClr val="000000"/>
                </a:solidFill>
              </a:rPr>
              <a:t>etc</a:t>
            </a:r>
            <a:r>
              <a:rPr lang="en-US" dirty="0">
                <a:solidFill>
                  <a:srgbClr val="000000"/>
                </a:solidFill>
              </a:rPr>
              <a:t>, depending on where the brain hits.) To make matters worse, there are boney protrusions in a few places inside the skull, especially on the sides. As the brain is thrown around inside the skull it is also scraping against those protrusions and causing more damage. We’ll see more about coup </a:t>
            </a:r>
            <a:r>
              <a:rPr lang="en-US" dirty="0" err="1">
                <a:solidFill>
                  <a:srgbClr val="000000"/>
                </a:solidFill>
              </a:rPr>
              <a:t>contrecoup</a:t>
            </a:r>
            <a:r>
              <a:rPr lang="en-US" dirty="0">
                <a:solidFill>
                  <a:srgbClr val="000000"/>
                </a:solidFill>
              </a:rPr>
              <a:t> in a few minutes.</a:t>
            </a:r>
          </a:p>
          <a:p>
            <a:endParaRPr dirty="0"/>
          </a:p>
        </p:txBody>
      </p:sp>
      <p:sp>
        <p:nvSpPr>
          <p:cNvPr id="555" name="Google Shape;555;p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9</a:t>
            </a:fld>
            <a:endParaRPr/>
          </a:p>
        </p:txBody>
      </p:sp>
    </p:spTree>
    <p:extLst>
      <p:ext uri="{BB962C8B-B14F-4D97-AF65-F5344CB8AC3E}">
        <p14:creationId xmlns:p14="http://schemas.microsoft.com/office/powerpoint/2010/main" val="4040948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214306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3308988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2289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47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2494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961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4726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954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9071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03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551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8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755112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176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581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0778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8777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1795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197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6501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2259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45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50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244"/>
        <p:cNvGrpSpPr/>
        <p:nvPr/>
      </p:nvGrpSpPr>
      <p:grpSpPr>
        <a:xfrm>
          <a:off x="0" y="0"/>
          <a:ext cx="0" cy="0"/>
          <a:chOff x="0" y="0"/>
          <a:chExt cx="0" cy="0"/>
        </a:xfrm>
      </p:grpSpPr>
      <p:sp>
        <p:nvSpPr>
          <p:cNvPr id="245" name="Google Shape;245;p90"/>
          <p:cNvSpPr txBox="1">
            <a:spLocks noGrp="1"/>
          </p:cNvSpPr>
          <p:nvPr>
            <p:ph type="title"/>
          </p:nvPr>
        </p:nvSpPr>
        <p:spPr>
          <a:xfrm>
            <a:off x="1524000" y="762000"/>
            <a:ext cx="9245600" cy="10858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0"/>
          <p:cNvSpPr txBox="1">
            <a:spLocks noGrp="1"/>
          </p:cNvSpPr>
          <p:nvPr>
            <p:ph type="body" idx="1"/>
          </p:nvPr>
        </p:nvSpPr>
        <p:spPr>
          <a:xfrm>
            <a:off x="1320800" y="1981200"/>
            <a:ext cx="4724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7" name="Google Shape;247;p90"/>
          <p:cNvSpPr txBox="1">
            <a:spLocks noGrp="1"/>
          </p:cNvSpPr>
          <p:nvPr>
            <p:ph type="body" idx="2"/>
          </p:nvPr>
        </p:nvSpPr>
        <p:spPr>
          <a:xfrm>
            <a:off x="6248400" y="1981200"/>
            <a:ext cx="4724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8" name="Google Shape;248;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6822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9275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505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16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791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81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31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36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60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429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15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4079811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339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8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9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309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75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56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708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438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852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42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759201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820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58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078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80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45921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162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540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460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1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2295504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487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3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217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181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461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99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17153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17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534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B62CE9-F254-4F97-8D5D-28AB787965D6}" type="datetimeFigureOut">
              <a:rPr lang="en-US" smtClean="0"/>
              <a:t>5/11/23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3157426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217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789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762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12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050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288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878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473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485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4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B62CE9-F254-4F97-8D5D-28AB787965D6}"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4075714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74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35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25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39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790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27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8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57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016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42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62CE9-F254-4F97-8D5D-28AB787965D6}" type="datetimeFigureOut">
              <a:rPr lang="en-US" smtClean="0"/>
              <a:t>5/11/23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89558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642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722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984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883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03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528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8659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386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553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34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267228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70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276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76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33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7647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81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419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545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18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6782638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465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357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064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277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188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0457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36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269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38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1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62CE9-F254-4F97-8D5D-28AB787965D6}" type="datetimeFigureOut">
              <a:rPr lang="en-US" smtClean="0"/>
              <a:t>5/11/23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8B077-CEC5-4A9A-8F8B-2FD06D3A8ADA}" type="slidenum">
              <a:rPr lang="en-US" smtClean="0"/>
              <a:t>‹#›</a:t>
            </a:fld>
            <a:endParaRPr lang="en-US"/>
          </a:p>
        </p:txBody>
      </p:sp>
    </p:spTree>
    <p:extLst>
      <p:ext uri="{BB962C8B-B14F-4D97-AF65-F5344CB8AC3E}">
        <p14:creationId xmlns:p14="http://schemas.microsoft.com/office/powerpoint/2010/main" val="207193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F54AC-25AD-4C34-A517-61602982108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95FAC-CE41-49C4-BCE2-E4A58D725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4638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FA133-D7D8-4971-BE73-1E4B6142193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0A2B5-66E6-4CD1-8ECE-8F7CBAD6C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94762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0510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9110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0291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8471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6454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4180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68400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75903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gif"/><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faceitabuse.org/ten4rul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pps.tn.gov/carat/"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hyperlink" Target="https://www.tn.gov/dcs/program-areas/child-safety/reporting/child-abus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68.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80.xml"/><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90.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8.xml"/><Relationship Id="rId1" Type="http://schemas.openxmlformats.org/officeDocument/2006/relationships/slideLayout" Target="../slideLayouts/slideLayout101.xml"/><Relationship Id="rId6" Type="http://schemas.openxmlformats.org/officeDocument/2006/relationships/hyperlink" Target="http://www.braininjurytn.org/service-coordination.html"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hyperlink" Target="https://bit.ly/2W5GCIK" TargetMode="External"/><Relationship Id="rId2" Type="http://schemas.openxmlformats.org/officeDocument/2006/relationships/notesSlide" Target="../notesSlides/notesSlide59.xml"/><Relationship Id="rId1" Type="http://schemas.openxmlformats.org/officeDocument/2006/relationships/slideLayout" Target="../slideLayouts/slideLayout36.xml"/><Relationship Id="rId6" Type="http://schemas.openxmlformats.org/officeDocument/2006/relationships/image" Target="../media/image74.png"/><Relationship Id="rId11" Type="http://schemas.openxmlformats.org/officeDocument/2006/relationships/hyperlink" Target="http://www.tndisability.org/brain" TargetMode="External"/><Relationship Id="rId5" Type="http://schemas.openxmlformats.org/officeDocument/2006/relationships/hyperlink" Target="https://www.youtube.com/channel/UC5NeDDc1pzWyt0YKDHx015A/videos" TargetMode="External"/><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s://bit.ly/2W5GCIK" TargetMode="Externa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youtube.com/watch?v=Sno_0Jd8Gu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2" y="0"/>
            <a:ext cx="12192000" cy="6874933"/>
          </a:xfrm>
          <a:prstGeom prst="rect">
            <a:avLst/>
          </a:prstGeom>
          <a:noFill/>
          <a:ln>
            <a:noFill/>
          </a:ln>
        </p:spPr>
      </p:pic>
      <p:sp>
        <p:nvSpPr>
          <p:cNvPr id="480" name="Google Shape;480;p1"/>
          <p:cNvSpPr txBox="1"/>
          <p:nvPr/>
        </p:nvSpPr>
        <p:spPr>
          <a:xfrm>
            <a:off x="2372998" y="3878102"/>
            <a:ext cx="4364133"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606060"/>
                </a:solidFill>
                <a:latin typeface="Lato"/>
                <a:ea typeface="Lato"/>
                <a:cs typeface="Lato"/>
                <a:sym typeface="Lato"/>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606060"/>
              </a:solidFill>
              <a:latin typeface="Calibri"/>
              <a:ea typeface="Calibri"/>
              <a:cs typeface="Calibri"/>
              <a:sym typeface="Calibri"/>
            </a:endParaRPr>
          </a:p>
        </p:txBody>
      </p:sp>
      <p:pic>
        <p:nvPicPr>
          <p:cNvPr id="481" name="Google Shape;481;p1"/>
          <p:cNvPicPr preferRelativeResize="0"/>
          <p:nvPr/>
        </p:nvPicPr>
        <p:blipFill rotWithShape="1">
          <a:blip r:embed="rId4">
            <a:alphaModFix/>
          </a:blip>
          <a:srcRect t="63832"/>
          <a:stretch/>
        </p:blipFill>
        <p:spPr>
          <a:xfrm rot="-5400000" flipH="1">
            <a:off x="-3762286" y="1181672"/>
            <a:ext cx="11303321" cy="3801613"/>
          </a:xfrm>
          <a:prstGeom prst="rect">
            <a:avLst/>
          </a:prstGeom>
          <a:noFill/>
          <a:ln>
            <a:noFill/>
          </a:ln>
        </p:spPr>
      </p:pic>
      <p:sp>
        <p:nvSpPr>
          <p:cNvPr id="482" name="Google Shape;482;p1"/>
          <p:cNvSpPr txBox="1"/>
          <p:nvPr/>
        </p:nvSpPr>
        <p:spPr>
          <a:xfrm>
            <a:off x="1782794" y="2329242"/>
            <a:ext cx="9552359" cy="127787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3600"/>
              <a:buFont typeface="Arial"/>
              <a:buNone/>
            </a:pPr>
            <a:r>
              <a:rPr lang="en-US" sz="3600" b="1" i="0" u="none" strike="noStrike" cap="none" dirty="0">
                <a:solidFill>
                  <a:schemeClr val="dk1"/>
                </a:solidFill>
                <a:latin typeface="Arial"/>
                <a:ea typeface="Arial"/>
                <a:cs typeface="Arial"/>
                <a:sym typeface="Arial"/>
              </a:rPr>
              <a:t>Concussion, TBI and Abusive Head Trauma: Supporting Children and Families</a:t>
            </a:r>
            <a:endParaRPr sz="3600" b="0" i="0" u="none" strike="noStrike" cap="none" dirty="0">
              <a:solidFill>
                <a:schemeClr val="dk1"/>
              </a:solidFill>
              <a:latin typeface="Calibri"/>
              <a:ea typeface="Calibri"/>
              <a:cs typeface="Calibri"/>
              <a:sym typeface="Calibri"/>
            </a:endParaRPr>
          </a:p>
        </p:txBody>
      </p:sp>
      <p:sp>
        <p:nvSpPr>
          <p:cNvPr id="483" name="Google Shape;483;p1"/>
          <p:cNvSpPr txBox="1"/>
          <p:nvPr/>
        </p:nvSpPr>
        <p:spPr>
          <a:xfrm>
            <a:off x="2372998" y="4622819"/>
            <a:ext cx="955235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Department of Children’s Services, Brain Links </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sp>
        <p:nvSpPr>
          <p:cNvPr id="484" name="Google Shape;484;p1"/>
          <p:cNvSpPr txBox="1"/>
          <p:nvPr/>
        </p:nvSpPr>
        <p:spPr>
          <a:xfrm>
            <a:off x="2372998" y="5691486"/>
            <a:ext cx="329648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Carrie Carlson, BSW</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Jennifer </a:t>
            </a:r>
            <a:r>
              <a:rPr lang="en-US" sz="1800" b="0" i="0" u="none" strike="noStrike" cap="none" dirty="0" err="1">
                <a:solidFill>
                  <a:schemeClr val="dk1"/>
                </a:solidFill>
                <a:latin typeface="Calibri"/>
                <a:ea typeface="Calibri"/>
                <a:cs typeface="Calibri"/>
                <a:sym typeface="Calibri"/>
              </a:rPr>
              <a:t>Rayman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EdS</a:t>
            </a:r>
            <a:r>
              <a:rPr lang="en-US" sz="1800" b="0" i="0" u="none" strike="noStrike" cap="none" dirty="0">
                <a:solidFill>
                  <a:schemeClr val="dk1"/>
                </a:solidFill>
                <a:latin typeface="Calibri"/>
                <a:ea typeface="Calibri"/>
                <a:cs typeface="Calibri"/>
                <a:sym typeface="Calibri"/>
              </a:rPr>
              <a:t>, CRC, CBIS</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0000"/>
              </a:solidFill>
              <a:latin typeface="Calibri"/>
              <a:ea typeface="Calibri"/>
              <a:cs typeface="Calibri"/>
              <a:sym typeface="Calibri"/>
            </a:endParaRPr>
          </a:p>
        </p:txBody>
      </p:sp>
      <p:pic>
        <p:nvPicPr>
          <p:cNvPr id="485" name="Google Shape;485;p1"/>
          <p:cNvPicPr preferRelativeResize="0"/>
          <p:nvPr/>
        </p:nvPicPr>
        <p:blipFill rotWithShape="1">
          <a:blip r:embed="rId5">
            <a:alphaModFix/>
          </a:blip>
          <a:srcRect/>
          <a:stretch/>
        </p:blipFill>
        <p:spPr>
          <a:xfrm>
            <a:off x="8416343" y="5152663"/>
            <a:ext cx="3164098" cy="1548518"/>
          </a:xfrm>
          <a:prstGeom prst="rect">
            <a:avLst/>
          </a:prstGeom>
          <a:noFill/>
          <a:ln>
            <a:noFill/>
          </a:ln>
        </p:spPr>
      </p:pic>
    </p:spTree>
    <p:extLst>
      <p:ext uri="{BB962C8B-B14F-4D97-AF65-F5344CB8AC3E}">
        <p14:creationId xmlns:p14="http://schemas.microsoft.com/office/powerpoint/2010/main" val="340595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11"/>
          <p:cNvSpPr txBox="1">
            <a:spLocks noGrp="1"/>
          </p:cNvSpPr>
          <p:nvPr>
            <p:ph type="title"/>
          </p:nvPr>
        </p:nvSpPr>
        <p:spPr>
          <a:xfrm>
            <a:off x="0" y="390254"/>
            <a:ext cx="9204960" cy="1016593"/>
          </a:xfrm>
          <a:prstGeom prst="rect">
            <a:avLst/>
          </a:prstGeom>
          <a:solidFill>
            <a:srgbClr val="1D5EAC"/>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000" b="1" dirty="0">
                <a:solidFill>
                  <a:schemeClr val="lt1"/>
                </a:solidFill>
                <a:latin typeface="Calibri"/>
                <a:ea typeface="Calibri"/>
                <a:cs typeface="Calibri"/>
                <a:sym typeface="Calibri"/>
              </a:rPr>
              <a:t>Common Symptoms following Concussion</a:t>
            </a:r>
            <a:endParaRPr sz="4000" b="1" dirty="0">
              <a:solidFill>
                <a:schemeClr val="lt1"/>
              </a:solidFill>
              <a:latin typeface="Calibri"/>
              <a:ea typeface="Calibri"/>
              <a:cs typeface="Calibri"/>
              <a:sym typeface="Calibri"/>
            </a:endParaRPr>
          </a:p>
        </p:txBody>
      </p:sp>
      <p:sp>
        <p:nvSpPr>
          <p:cNvPr id="570" name="Google Shape;570;p11"/>
          <p:cNvSpPr txBox="1">
            <a:spLocks noGrp="1"/>
          </p:cNvSpPr>
          <p:nvPr>
            <p:ph type="body" idx="1"/>
          </p:nvPr>
        </p:nvSpPr>
        <p:spPr>
          <a:xfrm>
            <a:off x="575217" y="4213973"/>
            <a:ext cx="4120528" cy="189990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400"/>
              <a:buNone/>
            </a:pPr>
            <a:r>
              <a:rPr lang="en-US" sz="2400" b="1" dirty="0">
                <a:latin typeface="Calibri"/>
                <a:ea typeface="Calibri"/>
                <a:cs typeface="Calibri"/>
                <a:sym typeface="Calibri"/>
              </a:rPr>
              <a:t>Emotional/Behavioral</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Irritability</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Quick to anger</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Decreased motivation</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Cries easily</a:t>
            </a:r>
            <a:endParaRPr dirty="0">
              <a:latin typeface="Calibri"/>
              <a:ea typeface="Calibri"/>
              <a:cs typeface="Calibri"/>
              <a:sym typeface="Calibri"/>
            </a:endParaRPr>
          </a:p>
        </p:txBody>
      </p:sp>
      <p:sp>
        <p:nvSpPr>
          <p:cNvPr id="571" name="Google Shape;571;p11"/>
          <p:cNvSpPr txBox="1"/>
          <p:nvPr/>
        </p:nvSpPr>
        <p:spPr>
          <a:xfrm>
            <a:off x="6477000" y="1904999"/>
            <a:ext cx="37338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2" name="Google Shape;572;p11"/>
          <p:cNvSpPr txBox="1"/>
          <p:nvPr/>
        </p:nvSpPr>
        <p:spPr>
          <a:xfrm>
            <a:off x="8305800" y="1772756"/>
            <a:ext cx="3581400" cy="36379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Physical</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Headaches</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Changes in vision</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Sleep disturbance</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Fatigue</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Balance/Dizziness</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Sensitivity to light/sounds</a:t>
            </a:r>
            <a:endParaRPr sz="1400" b="0" i="0" u="none" strike="noStrike" cap="none" dirty="0">
              <a:solidFill>
                <a:srgbClr val="000000"/>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0" i="0" u="none" strike="noStrike" cap="none" dirty="0">
              <a:solidFill>
                <a:srgbClr val="000000"/>
              </a:solidFill>
              <a:latin typeface="Helvetica Neue"/>
              <a:ea typeface="Helvetica Neue"/>
              <a:cs typeface="Helvetica Neue"/>
              <a:sym typeface="Helvetica Neue"/>
            </a:endParaRPr>
          </a:p>
        </p:txBody>
      </p:sp>
      <p:sp>
        <p:nvSpPr>
          <p:cNvPr id="573" name="Google Shape;573;p11"/>
          <p:cNvSpPr/>
          <p:nvPr/>
        </p:nvSpPr>
        <p:spPr>
          <a:xfrm>
            <a:off x="575217" y="1772756"/>
            <a:ext cx="4572000" cy="21605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Cognitive/Communication</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Feeling dazed or in fog</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Word finding problems</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Slowed information processing</a:t>
            </a:r>
            <a:endParaRPr sz="1400" b="0" i="0" u="none" strike="noStrike" cap="none" dirty="0">
              <a:solidFill>
                <a:srgbClr val="000000"/>
              </a:solidFill>
              <a:latin typeface="Calibri"/>
              <a:ea typeface="Calibri"/>
              <a:cs typeface="Calibri"/>
              <a:sym typeface="Calibri"/>
            </a:endParaRPr>
          </a:p>
        </p:txBody>
      </p:sp>
      <p:sp>
        <p:nvSpPr>
          <p:cNvPr id="574" name="Google Shape;574;p11"/>
          <p:cNvSpPr txBox="1"/>
          <p:nvPr/>
        </p:nvSpPr>
        <p:spPr>
          <a:xfrm>
            <a:off x="8305800" y="6406978"/>
            <a:ext cx="2066068" cy="37482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Helvetica Neue"/>
              <a:ea typeface="Helvetica Neue"/>
              <a:cs typeface="Helvetica Neue"/>
              <a:sym typeface="Helvetica Neue"/>
            </a:endParaRPr>
          </a:p>
        </p:txBody>
      </p:sp>
      <p:pic>
        <p:nvPicPr>
          <p:cNvPr id="575" name="Google Shape;57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32077" y="1904999"/>
            <a:ext cx="2594252" cy="3462154"/>
          </a:xfrm>
          <a:prstGeom prst="rect">
            <a:avLst/>
          </a:prstGeom>
          <a:noFill/>
          <a:ln>
            <a:solidFill>
              <a:schemeClr val="tx1"/>
            </a:solidFill>
          </a:ln>
        </p:spPr>
      </p:pic>
    </p:spTree>
    <p:extLst>
      <p:ext uri="{BB962C8B-B14F-4D97-AF65-F5344CB8AC3E}">
        <p14:creationId xmlns:p14="http://schemas.microsoft.com/office/powerpoint/2010/main" val="80625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3"/>
          <p:cNvSpPr txBox="1">
            <a:spLocks noGrp="1"/>
          </p:cNvSpPr>
          <p:nvPr>
            <p:ph type="title"/>
          </p:nvPr>
        </p:nvSpPr>
        <p:spPr>
          <a:xfrm>
            <a:off x="1607601" y="164805"/>
            <a:ext cx="8997820" cy="1376539"/>
          </a:xfrm>
          <a:prstGeom prst="rect">
            <a:avLst/>
          </a:prstGeom>
          <a:solidFill>
            <a:srgbClr val="1D5EA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D5EAC"/>
              </a:buClr>
              <a:buSzPts val="4000"/>
              <a:buFont typeface="Calibri"/>
              <a:buNone/>
            </a:pPr>
            <a:r>
              <a:rPr lang="en-US" sz="4000" b="1" dirty="0">
                <a:solidFill>
                  <a:schemeClr val="lt1"/>
                </a:solidFill>
                <a:latin typeface="Calibri"/>
                <a:ea typeface="Calibri"/>
                <a:cs typeface="Calibri"/>
                <a:sym typeface="Calibri"/>
              </a:rPr>
              <a:t>Common Symptoms Following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Concussion for the Younger Child</a:t>
            </a:r>
            <a:endParaRPr sz="4000" b="1" dirty="0">
              <a:solidFill>
                <a:schemeClr val="lt1"/>
              </a:solidFill>
              <a:latin typeface="Calibri"/>
              <a:ea typeface="Calibri"/>
              <a:cs typeface="Calibri"/>
              <a:sym typeface="Calibri"/>
            </a:endParaRPr>
          </a:p>
        </p:txBody>
      </p:sp>
      <p:sp>
        <p:nvSpPr>
          <p:cNvPr id="582" name="Google Shape;582;p13"/>
          <p:cNvSpPr/>
          <p:nvPr/>
        </p:nvSpPr>
        <p:spPr>
          <a:xfrm>
            <a:off x="4694475" y="1766316"/>
            <a:ext cx="6402367"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Same as Older Child or Adult, but also</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Appetite Changes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70C0"/>
                </a:solidFill>
                <a:latin typeface="Calibri"/>
                <a:ea typeface="Calibri"/>
                <a:cs typeface="Calibri"/>
                <a:sym typeface="Calibri"/>
              </a:rPr>
              <a:t>Behavioral Dysregulation</a:t>
            </a:r>
            <a:endParaRPr sz="2400" b="0" i="0" u="none" strike="noStrike" cap="none" dirty="0">
              <a:solidFill>
                <a:srgbClr val="0070C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70C0"/>
                </a:solidFill>
                <a:latin typeface="Calibri"/>
                <a:ea typeface="Calibri"/>
                <a:cs typeface="Calibri"/>
                <a:sym typeface="Calibri"/>
              </a:rPr>
              <a:t>Decreased Engagement</a:t>
            </a:r>
            <a:endParaRPr sz="2400" b="0" i="0" u="none" strike="noStrike" cap="none" dirty="0">
              <a:solidFill>
                <a:srgbClr val="0070C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Disrupted Sleep</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Continence Issues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Increased Dependence </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Stomachaches</a:t>
            </a:r>
            <a:endParaRPr sz="2400" b="1" i="0" u="none" strike="noStrike" cap="none" dirty="0">
              <a:solidFill>
                <a:srgbClr val="000000"/>
              </a:solidFill>
              <a:latin typeface="Calibri"/>
              <a:ea typeface="Calibri"/>
              <a:cs typeface="Calibri"/>
              <a:sym typeface="Calibri"/>
            </a:endParaRPr>
          </a:p>
        </p:txBody>
      </p:sp>
      <p:sp>
        <p:nvSpPr>
          <p:cNvPr id="583" name="Google Shape;583;p13"/>
          <p:cNvSpPr txBox="1"/>
          <p:nvPr/>
        </p:nvSpPr>
        <p:spPr>
          <a:xfrm>
            <a:off x="9591905" y="6152092"/>
            <a:ext cx="150493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err="1">
                <a:solidFill>
                  <a:srgbClr val="000000"/>
                </a:solidFill>
                <a:latin typeface="Calibri"/>
                <a:ea typeface="Calibri"/>
                <a:cs typeface="Calibri"/>
                <a:sym typeface="Calibri"/>
              </a:rPr>
              <a:t>Suskauer</a:t>
            </a:r>
            <a:r>
              <a:rPr lang="en-US" sz="1200" b="0" i="0" u="none" strike="noStrike" cap="none" dirty="0">
                <a:solidFill>
                  <a:srgbClr val="000000"/>
                </a:solidFill>
                <a:latin typeface="Calibri"/>
                <a:ea typeface="Calibri"/>
                <a:cs typeface="Calibri"/>
                <a:sym typeface="Calibri"/>
              </a:rPr>
              <a:t> et al, 2018</a:t>
            </a:r>
            <a:endParaRPr sz="1200" b="0" i="0" u="none" strike="noStrike" cap="none" dirty="0">
              <a:solidFill>
                <a:srgbClr val="000000"/>
              </a:solidFill>
              <a:latin typeface="Calibri"/>
              <a:ea typeface="Calibri"/>
              <a:cs typeface="Calibri"/>
              <a:sym typeface="Calibri"/>
            </a:endParaRPr>
          </a:p>
        </p:txBody>
      </p:sp>
      <p:pic>
        <p:nvPicPr>
          <p:cNvPr id="584" name="Google Shape;584;p13"/>
          <p:cNvPicPr preferRelativeResize="0"/>
          <p:nvPr/>
        </p:nvPicPr>
        <p:blipFill rotWithShape="1">
          <a:blip r:embed="rId3">
            <a:alphaModFix/>
          </a:blip>
          <a:srcRect/>
          <a:stretch/>
        </p:blipFill>
        <p:spPr>
          <a:xfrm>
            <a:off x="1415626" y="1942046"/>
            <a:ext cx="2798307" cy="4487045"/>
          </a:xfrm>
          <a:prstGeom prst="rect">
            <a:avLst/>
          </a:prstGeom>
          <a:noFill/>
          <a:ln>
            <a:solidFill>
              <a:schemeClr val="tx1"/>
            </a:solidFill>
          </a:ln>
        </p:spPr>
      </p:pic>
    </p:spTree>
    <p:extLst>
      <p:ext uri="{BB962C8B-B14F-4D97-AF65-F5344CB8AC3E}">
        <p14:creationId xmlns:p14="http://schemas.microsoft.com/office/powerpoint/2010/main" val="191664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92" name="Google Shape;592;p14"/>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3" name="Google Shape;593;p14"/>
          <p:cNvSpPr/>
          <p:nvPr/>
        </p:nvSpPr>
        <p:spPr>
          <a:xfrm>
            <a:off x="0" y="474980"/>
            <a:ext cx="6392091"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Missing the Very Young:</a:t>
            </a:r>
            <a:endParaRPr sz="3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What to look for</a:t>
            </a:r>
            <a:endParaRPr sz="3200" b="1" i="0" u="none" strike="noStrike" cap="none" dirty="0">
              <a:solidFill>
                <a:schemeClr val="lt1"/>
              </a:solidFill>
              <a:latin typeface="Calibri"/>
              <a:ea typeface="Calibri"/>
              <a:cs typeface="Calibri"/>
              <a:sym typeface="Calibri"/>
            </a:endParaRPr>
          </a:p>
        </p:txBody>
      </p:sp>
      <p:sp>
        <p:nvSpPr>
          <p:cNvPr id="594" name="Google Shape;594;p14" descr="bug .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14"/>
          <p:cNvSpPr txBox="1"/>
          <p:nvPr/>
        </p:nvSpPr>
        <p:spPr>
          <a:xfrm>
            <a:off x="621013" y="2245360"/>
            <a:ext cx="5150064" cy="2862282"/>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Touching or holding their head</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Startling to light or noise</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Forgetting routines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Changes in any skill they already had</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More clingy, emotional or withdrawn</a:t>
            </a:r>
            <a:endParaRPr sz="2400" b="0" i="0" u="none" strike="noStrike" cap="none" dirty="0">
              <a:solidFill>
                <a:srgbClr val="000000"/>
              </a:solidFill>
              <a:latin typeface="Calibri"/>
              <a:ea typeface="Calibri"/>
              <a:cs typeface="Calibri"/>
              <a:sym typeface="Calibri"/>
            </a:endParaRPr>
          </a:p>
        </p:txBody>
      </p:sp>
      <p:sp>
        <p:nvSpPr>
          <p:cNvPr id="596" name="Google Shape;596;p14"/>
          <p:cNvSpPr txBox="1"/>
          <p:nvPr/>
        </p:nvSpPr>
        <p:spPr>
          <a:xfrm>
            <a:off x="7187910" y="3369513"/>
            <a:ext cx="4298484" cy="2308284"/>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Not eating their favorite foods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Waking at night</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More tantrums or disruptive</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Stomach issues</a:t>
            </a:r>
            <a:endParaRPr sz="2400" b="0" i="0" u="none" strike="noStrike" cap="none" dirty="0">
              <a:solidFill>
                <a:srgbClr val="000000"/>
              </a:solidFill>
              <a:latin typeface="Calibri"/>
              <a:ea typeface="Calibri"/>
              <a:cs typeface="Calibri"/>
              <a:sym typeface="Calibri"/>
            </a:endParaRPr>
          </a:p>
        </p:txBody>
      </p:sp>
      <p:pic>
        <p:nvPicPr>
          <p:cNvPr id="597" name="Google Shape;597;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87910" y="474980"/>
            <a:ext cx="3822192" cy="2548128"/>
          </a:xfrm>
          <a:prstGeom prst="rect">
            <a:avLst/>
          </a:prstGeom>
          <a:noFill/>
          <a:ln>
            <a:solidFill>
              <a:schemeClr val="tx1"/>
            </a:solidFill>
          </a:ln>
        </p:spPr>
      </p:pic>
      <p:sp>
        <p:nvSpPr>
          <p:cNvPr id="598" name="Google Shape;598;p14"/>
          <p:cNvSpPr txBox="1"/>
          <p:nvPr/>
        </p:nvSpPr>
        <p:spPr>
          <a:xfrm>
            <a:off x="417105" y="5888782"/>
            <a:ext cx="11357789"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 These behaviors would also be relevant for someone who communicates without words</a:t>
            </a:r>
            <a:endParaRPr sz="2400" b="0"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71280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57" y="-24384"/>
            <a:ext cx="12192000" cy="6874933"/>
          </a:xfrm>
          <a:prstGeom prst="rect">
            <a:avLst/>
          </a:prstGeom>
          <a:noFill/>
          <a:ln>
            <a:noFill/>
          </a:ln>
        </p:spPr>
      </p:pic>
      <p:sp>
        <p:nvSpPr>
          <p:cNvPr id="605" name="Google Shape;605;p15"/>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7" name="Google Shape;607;p15" descr="bug .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15"/>
          <p:cNvSpPr txBox="1"/>
          <p:nvPr/>
        </p:nvSpPr>
        <p:spPr>
          <a:xfrm>
            <a:off x="885851" y="2174746"/>
            <a:ext cx="5513497" cy="35394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Signs of Pain:</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Excessive crying</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Anxious or agitated</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Increased muscle tightness</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Facial changes (tense or stressed)</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 lot of physical movement</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Changes in breathing</a:t>
            </a:r>
            <a:endParaRPr sz="2800" b="0" i="0" u="none" strike="noStrike" cap="none" dirty="0">
              <a:solidFill>
                <a:schemeClr val="dk1"/>
              </a:solidFill>
              <a:latin typeface="Calibri"/>
              <a:ea typeface="Calibri"/>
              <a:cs typeface="Calibri"/>
              <a:sym typeface="Calibri"/>
            </a:endParaRPr>
          </a:p>
        </p:txBody>
      </p:sp>
      <p:sp>
        <p:nvSpPr>
          <p:cNvPr id="609" name="Google Shape;609;p15"/>
          <p:cNvSpPr/>
          <p:nvPr/>
        </p:nvSpPr>
        <p:spPr>
          <a:xfrm>
            <a:off x="460375" y="5939736"/>
            <a:ext cx="1164018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0000"/>
                </a:solidFill>
                <a:latin typeface="Calibri"/>
                <a:ea typeface="Calibri"/>
                <a:cs typeface="Calibri"/>
                <a:sym typeface="Calibri"/>
              </a:rPr>
              <a:t>* These behaviors would also be relevant for someone who communicates without words</a:t>
            </a:r>
            <a:endParaRPr sz="1400" b="0" i="0" u="none" strike="noStrike" cap="none" dirty="0">
              <a:solidFill>
                <a:srgbClr val="000000"/>
              </a:solidFill>
              <a:latin typeface="Arial"/>
              <a:ea typeface="Arial"/>
              <a:cs typeface="Arial"/>
              <a:sym typeface="Arial"/>
            </a:endParaRPr>
          </a:p>
        </p:txBody>
      </p:sp>
      <p:pic>
        <p:nvPicPr>
          <p:cNvPr id="610" name="Google Shape;610;p15"/>
          <p:cNvPicPr preferRelativeResize="0"/>
          <p:nvPr/>
        </p:nvPicPr>
        <p:blipFill rotWithShape="1">
          <a:blip r:embed="rId4">
            <a:alphaModFix/>
          </a:blip>
          <a:srcRect/>
          <a:stretch/>
        </p:blipFill>
        <p:spPr>
          <a:xfrm>
            <a:off x="7684815" y="987972"/>
            <a:ext cx="3750440" cy="4726204"/>
          </a:xfrm>
          <a:prstGeom prst="rect">
            <a:avLst/>
          </a:prstGeom>
          <a:noFill/>
          <a:ln>
            <a:solidFill>
              <a:schemeClr val="tx1"/>
            </a:solidFill>
          </a:ln>
        </p:spPr>
      </p:pic>
      <p:sp>
        <p:nvSpPr>
          <p:cNvPr id="9" name="Google Shape;593;p14"/>
          <p:cNvSpPr/>
          <p:nvPr/>
        </p:nvSpPr>
        <p:spPr>
          <a:xfrm>
            <a:off x="7257" y="385898"/>
            <a:ext cx="6392091"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Missing the Very Young:</a:t>
            </a:r>
            <a:endParaRPr sz="3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lt1"/>
                </a:solidFill>
                <a:latin typeface="Calibri"/>
                <a:ea typeface="Calibri"/>
                <a:cs typeface="Calibri"/>
                <a:sym typeface="Calibri"/>
              </a:rPr>
              <a:t>Pain Indicators</a:t>
            </a:r>
            <a:endParaRPr sz="32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34619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8" name="Google Shape;618;p1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19" name="Google Shape;619;p16"/>
          <p:cNvSpPr/>
          <p:nvPr/>
        </p:nvSpPr>
        <p:spPr>
          <a:xfrm>
            <a:off x="0" y="243524"/>
            <a:ext cx="4720046"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Danger Signs</a:t>
            </a:r>
            <a:endParaRPr sz="4000" b="1" i="0" u="none" strike="noStrike" cap="none" dirty="0">
              <a:solidFill>
                <a:srgbClr val="FFFFFF"/>
              </a:solidFill>
              <a:latin typeface="Calibri"/>
              <a:ea typeface="Calibri"/>
              <a:cs typeface="Calibri"/>
              <a:sym typeface="Calibri"/>
            </a:endParaRPr>
          </a:p>
        </p:txBody>
      </p:sp>
      <p:sp>
        <p:nvSpPr>
          <p:cNvPr id="620" name="Google Shape;620;p16"/>
          <p:cNvSpPr txBox="1"/>
          <p:nvPr/>
        </p:nvSpPr>
        <p:spPr>
          <a:xfrm>
            <a:off x="713804" y="1934418"/>
            <a:ext cx="10256431" cy="4616608"/>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One pupil larger than the other.</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Drowsiness or inability to wake up.</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A headache that gets worse and does not go away.</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Slurred speech, weakness, numbness, or decreased coordination.</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Repeated vomiting or nausea; seizures. 	</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Unusual behavior, increased confusion, restlessness, or agitation.</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800" b="0" i="0" u="none" strike="noStrike" cap="none" dirty="0">
                <a:solidFill>
                  <a:srgbClr val="000000"/>
                </a:solidFill>
                <a:latin typeface="Calibri"/>
                <a:ea typeface="Calibri"/>
                <a:cs typeface="Calibri"/>
                <a:sym typeface="Calibri"/>
              </a:rPr>
              <a:t>Loss of consciousness. </a:t>
            </a:r>
            <a:endParaRPr sz="2800" b="0" i="0" u="none" strike="noStrike" cap="none" dirty="0">
              <a:solidFill>
                <a:srgbClr val="000000"/>
              </a:solidFill>
              <a:latin typeface="Calibri"/>
              <a:ea typeface="Calibri"/>
              <a:cs typeface="Calibri"/>
              <a:sym typeface="Calibri"/>
            </a:endParaRPr>
          </a:p>
        </p:txBody>
      </p:sp>
      <p:sp>
        <p:nvSpPr>
          <p:cNvPr id="621" name="Google Shape;621;p16"/>
          <p:cNvSpPr txBox="1"/>
          <p:nvPr/>
        </p:nvSpPr>
        <p:spPr>
          <a:xfrm>
            <a:off x="10010579" y="6257889"/>
            <a:ext cx="87863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dirty="0">
                <a:solidFill>
                  <a:srgbClr val="000000"/>
                </a:solidFill>
                <a:latin typeface="Calibri"/>
                <a:ea typeface="Calibri"/>
                <a:cs typeface="Calibri"/>
                <a:sym typeface="Calibri"/>
              </a:rPr>
              <a:t>CDC.gov</a:t>
            </a:r>
            <a:endParaRPr sz="1600" b="0" i="0" u="none" strike="noStrike" cap="none" dirty="0">
              <a:solidFill>
                <a:srgbClr val="000000"/>
              </a:solidFill>
              <a:latin typeface="Calibri"/>
              <a:ea typeface="Calibri"/>
              <a:cs typeface="Calibri"/>
              <a:sym typeface="Calibri"/>
            </a:endParaRPr>
          </a:p>
        </p:txBody>
      </p:sp>
      <p:sp>
        <p:nvSpPr>
          <p:cNvPr id="622" name="Google Shape;622;p16"/>
          <p:cNvSpPr txBox="1"/>
          <p:nvPr/>
        </p:nvSpPr>
        <p:spPr>
          <a:xfrm>
            <a:off x="8720164" y="2346084"/>
            <a:ext cx="282562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dirty="0">
                <a:solidFill>
                  <a:schemeClr val="dk1"/>
                </a:solidFill>
                <a:latin typeface="Calibri"/>
                <a:ea typeface="Calibri"/>
                <a:cs typeface="Calibri"/>
                <a:sym typeface="Calibri"/>
              </a:rPr>
              <a:t>Emergency</a:t>
            </a:r>
            <a:endParaRPr sz="4400" b="0" i="0" u="none" strike="noStrike" cap="none" dirty="0">
              <a:solidFill>
                <a:schemeClr val="dk1"/>
              </a:solidFill>
              <a:latin typeface="Calibri"/>
              <a:ea typeface="Calibri"/>
              <a:cs typeface="Calibri"/>
              <a:sym typeface="Calibri"/>
            </a:endParaRPr>
          </a:p>
        </p:txBody>
      </p:sp>
      <p:pic>
        <p:nvPicPr>
          <p:cNvPr id="623" name="Google Shape;623;p16" descr="Emergency 20clipart | Clipart library - Free Clipart Imag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89347" y="274339"/>
            <a:ext cx="2487264" cy="2071745"/>
          </a:xfrm>
          <a:prstGeom prst="rect">
            <a:avLst/>
          </a:prstGeom>
          <a:noFill/>
          <a:ln>
            <a:noFill/>
          </a:ln>
        </p:spPr>
      </p:pic>
    </p:spTree>
    <p:extLst>
      <p:ext uri="{BB962C8B-B14F-4D97-AF65-F5344CB8AC3E}">
        <p14:creationId xmlns:p14="http://schemas.microsoft.com/office/powerpoint/2010/main" val="208457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237D8-7720-5E43-86A0-CCCB59F8690D}"/>
              </a:ext>
            </a:extLst>
          </p:cNvPr>
          <p:cNvSpPr/>
          <p:nvPr/>
        </p:nvSpPr>
        <p:spPr>
          <a:xfrm>
            <a:off x="0" y="162348"/>
            <a:ext cx="6136850" cy="1005657"/>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6  Types of Concussion</a:t>
            </a:r>
          </a:p>
        </p:txBody>
      </p:sp>
      <p:sp>
        <p:nvSpPr>
          <p:cNvPr id="2" name="Oval 1">
            <a:extLst>
              <a:ext uri="{FF2B5EF4-FFF2-40B4-BE49-F238E27FC236}">
                <a16:creationId xmlns:a16="http://schemas.microsoft.com/office/drawing/2014/main" id="{EA857710-33D8-2E4E-A184-921EEBFEABD6}"/>
              </a:ext>
            </a:extLst>
          </p:cNvPr>
          <p:cNvSpPr/>
          <p:nvPr/>
        </p:nvSpPr>
        <p:spPr>
          <a:xfrm>
            <a:off x="6218911" y="2151136"/>
            <a:ext cx="3364881" cy="3297736"/>
          </a:xfrm>
          <a:prstGeom prst="ellipse">
            <a:avLst/>
          </a:prstGeom>
          <a:solidFill>
            <a:srgbClr val="606060"/>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8459FA6B-AE17-6E46-A13F-C3566F918634}"/>
              </a:ext>
            </a:extLst>
          </p:cNvPr>
          <p:cNvSpPr txBox="1"/>
          <p:nvPr/>
        </p:nvSpPr>
        <p:spPr>
          <a:xfrm>
            <a:off x="6411966" y="3475957"/>
            <a:ext cx="2766000" cy="646331"/>
          </a:xfrm>
          <a:prstGeom prst="rect">
            <a:avLst/>
          </a:prstGeom>
          <a:noFill/>
        </p:spPr>
        <p:txBody>
          <a:bodyPr wrap="square" rtlCol="0">
            <a:spAutoFit/>
          </a:bodyPr>
          <a:lstStyle/>
          <a:p>
            <a:r>
              <a:rPr lang="en-US" sz="36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Concussion</a:t>
            </a:r>
          </a:p>
        </p:txBody>
      </p:sp>
      <p:grpSp>
        <p:nvGrpSpPr>
          <p:cNvPr id="21" name="Group 20">
            <a:extLst>
              <a:ext uri="{FF2B5EF4-FFF2-40B4-BE49-F238E27FC236}">
                <a16:creationId xmlns:a16="http://schemas.microsoft.com/office/drawing/2014/main" id="{C2C555A3-97DD-D145-B660-54AE9583A54F}"/>
              </a:ext>
            </a:extLst>
          </p:cNvPr>
          <p:cNvGrpSpPr/>
          <p:nvPr/>
        </p:nvGrpSpPr>
        <p:grpSpPr>
          <a:xfrm>
            <a:off x="6754391" y="533400"/>
            <a:ext cx="2168218" cy="1958292"/>
            <a:chOff x="1899293" y="3324120"/>
            <a:chExt cx="2168218" cy="1958292"/>
          </a:xfrm>
        </p:grpSpPr>
        <p:sp>
          <p:nvSpPr>
            <p:cNvPr id="19" name="Oval 18">
              <a:extLst>
                <a:ext uri="{FF2B5EF4-FFF2-40B4-BE49-F238E27FC236}">
                  <a16:creationId xmlns:a16="http://schemas.microsoft.com/office/drawing/2014/main" id="{3C7137B3-6A16-4C4E-A68A-8DCC4BC888CE}"/>
                </a:ext>
              </a:extLst>
            </p:cNvPr>
            <p:cNvSpPr/>
            <p:nvPr/>
          </p:nvSpPr>
          <p:spPr>
            <a:xfrm>
              <a:off x="1899293" y="3335712"/>
              <a:ext cx="1946700" cy="1946700"/>
            </a:xfrm>
            <a:prstGeom prst="ellipse">
              <a:avLst/>
            </a:prstGeom>
            <a:blipFill>
              <a:blip r:embed="rId3"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a:extLst>
                <a:ext uri="{FF2B5EF4-FFF2-40B4-BE49-F238E27FC236}">
                  <a16:creationId xmlns:a16="http://schemas.microsoft.com/office/drawing/2014/main" id="{E29F45F3-06BD-F841-8442-C509CA1C5B15}"/>
                </a:ext>
              </a:extLst>
            </p:cNvPr>
            <p:cNvSpPr/>
            <p:nvPr/>
          </p:nvSpPr>
          <p:spPr>
            <a:xfrm>
              <a:off x="1915855" y="3324120"/>
              <a:ext cx="1946700" cy="1946700"/>
            </a:xfrm>
            <a:prstGeom prst="ellipse">
              <a:avLst/>
            </a:prstGeom>
            <a:solidFill>
              <a:srgbClr val="00A8A2">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TextBox 15">
              <a:extLst>
                <a:ext uri="{FF2B5EF4-FFF2-40B4-BE49-F238E27FC236}">
                  <a16:creationId xmlns:a16="http://schemas.microsoft.com/office/drawing/2014/main" id="{E4216BC6-10F2-EF4F-9346-F21D51EA0299}"/>
                </a:ext>
              </a:extLst>
            </p:cNvPr>
            <p:cNvSpPr txBox="1"/>
            <p:nvPr/>
          </p:nvSpPr>
          <p:spPr>
            <a:xfrm>
              <a:off x="2070660" y="4078229"/>
              <a:ext cx="1996851" cy="461665"/>
            </a:xfrm>
            <a:prstGeom prst="rect">
              <a:avLst/>
            </a:prstGeom>
            <a:noFill/>
          </p:spPr>
          <p:txBody>
            <a:bodyPr wrap="square" rtlCol="0">
              <a:spAutoFit/>
            </a:bodyPr>
            <a:lstStyle/>
            <a:p>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Vestibular</a:t>
              </a:r>
              <a:endParaRPr lang="en-US"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24" name="Group 23">
            <a:extLst>
              <a:ext uri="{FF2B5EF4-FFF2-40B4-BE49-F238E27FC236}">
                <a16:creationId xmlns:a16="http://schemas.microsoft.com/office/drawing/2014/main" id="{9CD94AE6-6F64-AB49-A65E-6928FF15420B}"/>
              </a:ext>
            </a:extLst>
          </p:cNvPr>
          <p:cNvGrpSpPr/>
          <p:nvPr/>
        </p:nvGrpSpPr>
        <p:grpSpPr>
          <a:xfrm>
            <a:off x="8799470" y="1580964"/>
            <a:ext cx="1970690" cy="1946700"/>
            <a:chOff x="8882738" y="1739394"/>
            <a:chExt cx="1970690" cy="1946700"/>
          </a:xfrm>
        </p:grpSpPr>
        <p:sp>
          <p:nvSpPr>
            <p:cNvPr id="22" name="Oval 21">
              <a:extLst>
                <a:ext uri="{FF2B5EF4-FFF2-40B4-BE49-F238E27FC236}">
                  <a16:creationId xmlns:a16="http://schemas.microsoft.com/office/drawing/2014/main" id="{F41D375A-0ACA-AE46-BED9-09C3DBFE871C}"/>
                </a:ext>
              </a:extLst>
            </p:cNvPr>
            <p:cNvSpPr/>
            <p:nvPr/>
          </p:nvSpPr>
          <p:spPr>
            <a:xfrm>
              <a:off x="8882738" y="1739394"/>
              <a:ext cx="1946700" cy="1946700"/>
            </a:xfrm>
            <a:prstGeom prst="ellipse">
              <a:avLst/>
            </a:prstGeom>
            <a:blipFill>
              <a:blip r:embed="rId4"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Oval 11">
              <a:extLst>
                <a:ext uri="{FF2B5EF4-FFF2-40B4-BE49-F238E27FC236}">
                  <a16:creationId xmlns:a16="http://schemas.microsoft.com/office/drawing/2014/main" id="{014D466E-BF55-4F40-9752-3E96F70B9E67}"/>
                </a:ext>
              </a:extLst>
            </p:cNvPr>
            <p:cNvSpPr/>
            <p:nvPr/>
          </p:nvSpPr>
          <p:spPr>
            <a:xfrm>
              <a:off x="8906728" y="1739394"/>
              <a:ext cx="1946700" cy="1946700"/>
            </a:xfrm>
            <a:prstGeom prst="ellipse">
              <a:avLst/>
            </a:prstGeom>
            <a:solidFill>
              <a:srgbClr val="1E5595">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Box 22">
              <a:extLst>
                <a:ext uri="{FF2B5EF4-FFF2-40B4-BE49-F238E27FC236}">
                  <a16:creationId xmlns:a16="http://schemas.microsoft.com/office/drawing/2014/main" id="{E74D58A5-8DFC-ED44-95F8-9EA5BC30179A}"/>
                </a:ext>
              </a:extLst>
            </p:cNvPr>
            <p:cNvSpPr txBox="1"/>
            <p:nvPr/>
          </p:nvSpPr>
          <p:spPr>
            <a:xfrm>
              <a:off x="9278060" y="2586158"/>
              <a:ext cx="1204035" cy="461665"/>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Ocular</a:t>
              </a:r>
            </a:p>
          </p:txBody>
        </p:sp>
      </p:grpSp>
      <p:grpSp>
        <p:nvGrpSpPr>
          <p:cNvPr id="28" name="Group 27">
            <a:extLst>
              <a:ext uri="{FF2B5EF4-FFF2-40B4-BE49-F238E27FC236}">
                <a16:creationId xmlns:a16="http://schemas.microsoft.com/office/drawing/2014/main" id="{6951596F-19DB-1F42-BE6C-5282D7986196}"/>
              </a:ext>
            </a:extLst>
          </p:cNvPr>
          <p:cNvGrpSpPr/>
          <p:nvPr/>
        </p:nvGrpSpPr>
        <p:grpSpPr>
          <a:xfrm>
            <a:off x="8863130" y="3692465"/>
            <a:ext cx="1947877" cy="1960904"/>
            <a:chOff x="8946398" y="3850895"/>
            <a:chExt cx="1947877" cy="1960904"/>
          </a:xfrm>
        </p:grpSpPr>
        <p:sp>
          <p:nvSpPr>
            <p:cNvPr id="25" name="Oval 24">
              <a:extLst>
                <a:ext uri="{FF2B5EF4-FFF2-40B4-BE49-F238E27FC236}">
                  <a16:creationId xmlns:a16="http://schemas.microsoft.com/office/drawing/2014/main" id="{AB8F3D94-E4BD-B84D-BED2-849BBF1EB11E}"/>
                </a:ext>
              </a:extLst>
            </p:cNvPr>
            <p:cNvSpPr/>
            <p:nvPr/>
          </p:nvSpPr>
          <p:spPr>
            <a:xfrm>
              <a:off x="8947575" y="3850895"/>
              <a:ext cx="1946700" cy="1946700"/>
            </a:xfrm>
            <a:prstGeom prst="ellipse">
              <a:avLst/>
            </a:prstGeom>
            <a:blipFill>
              <a:blip r:embed="rId5"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Oval 14">
              <a:extLst>
                <a:ext uri="{FF2B5EF4-FFF2-40B4-BE49-F238E27FC236}">
                  <a16:creationId xmlns:a16="http://schemas.microsoft.com/office/drawing/2014/main" id="{63DD8ABF-D28C-A74B-B74F-A5204BC1BEF0}"/>
                </a:ext>
              </a:extLst>
            </p:cNvPr>
            <p:cNvSpPr/>
            <p:nvPr/>
          </p:nvSpPr>
          <p:spPr>
            <a:xfrm>
              <a:off x="8946398" y="3865099"/>
              <a:ext cx="1946700" cy="1946700"/>
            </a:xfrm>
            <a:prstGeom prst="ellipse">
              <a:avLst/>
            </a:prstGeom>
            <a:solidFill>
              <a:schemeClr val="accent4">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7" name="TextBox 26">
              <a:extLst>
                <a:ext uri="{FF2B5EF4-FFF2-40B4-BE49-F238E27FC236}">
                  <a16:creationId xmlns:a16="http://schemas.microsoft.com/office/drawing/2014/main" id="{74AA6F65-2987-C742-8715-08F53BEFD70A}"/>
                </a:ext>
              </a:extLst>
            </p:cNvPr>
            <p:cNvSpPr txBox="1"/>
            <p:nvPr/>
          </p:nvSpPr>
          <p:spPr>
            <a:xfrm>
              <a:off x="9089307" y="4528511"/>
              <a:ext cx="1739936" cy="830997"/>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Cognitive/</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Fatigue</a:t>
              </a:r>
            </a:p>
          </p:txBody>
        </p:sp>
      </p:grpSp>
      <p:grpSp>
        <p:nvGrpSpPr>
          <p:cNvPr id="31" name="Group 30">
            <a:extLst>
              <a:ext uri="{FF2B5EF4-FFF2-40B4-BE49-F238E27FC236}">
                <a16:creationId xmlns:a16="http://schemas.microsoft.com/office/drawing/2014/main" id="{BEBB3DAC-B3B5-2244-8161-CF0EF30642BC}"/>
              </a:ext>
            </a:extLst>
          </p:cNvPr>
          <p:cNvGrpSpPr/>
          <p:nvPr/>
        </p:nvGrpSpPr>
        <p:grpSpPr>
          <a:xfrm>
            <a:off x="6944153" y="4752870"/>
            <a:ext cx="2010211" cy="1947851"/>
            <a:chOff x="7027421" y="4911300"/>
            <a:chExt cx="2010211" cy="1947851"/>
          </a:xfrm>
        </p:grpSpPr>
        <p:sp>
          <p:nvSpPr>
            <p:cNvPr id="29" name="Oval 28">
              <a:extLst>
                <a:ext uri="{FF2B5EF4-FFF2-40B4-BE49-F238E27FC236}">
                  <a16:creationId xmlns:a16="http://schemas.microsoft.com/office/drawing/2014/main" id="{190BE97A-C71B-B747-BBF2-E3787146747C}"/>
                </a:ext>
              </a:extLst>
            </p:cNvPr>
            <p:cNvSpPr/>
            <p:nvPr/>
          </p:nvSpPr>
          <p:spPr>
            <a:xfrm>
              <a:off x="7059177" y="4911300"/>
              <a:ext cx="1946700" cy="1946700"/>
            </a:xfrm>
            <a:prstGeom prst="ellipse">
              <a:avLst/>
            </a:prstGeom>
            <a:blipFill>
              <a:blip r:embed="rId6"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Oval 13">
              <a:extLst>
                <a:ext uri="{FF2B5EF4-FFF2-40B4-BE49-F238E27FC236}">
                  <a16:creationId xmlns:a16="http://schemas.microsoft.com/office/drawing/2014/main" id="{30862237-DB1D-4048-B2CA-68B23FCD2A3D}"/>
                </a:ext>
              </a:extLst>
            </p:cNvPr>
            <p:cNvSpPr/>
            <p:nvPr/>
          </p:nvSpPr>
          <p:spPr>
            <a:xfrm>
              <a:off x="7045315" y="4912451"/>
              <a:ext cx="1946700" cy="1946700"/>
            </a:xfrm>
            <a:prstGeom prst="ellipse">
              <a:avLst/>
            </a:prstGeom>
            <a:solidFill>
              <a:schemeClr val="accent2">
                <a:lumMod val="75000"/>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 name="TextBox 29">
              <a:extLst>
                <a:ext uri="{FF2B5EF4-FFF2-40B4-BE49-F238E27FC236}">
                  <a16:creationId xmlns:a16="http://schemas.microsoft.com/office/drawing/2014/main" id="{CF0A5DF7-101C-2746-AC9E-14746C93B974}"/>
                </a:ext>
              </a:extLst>
            </p:cNvPr>
            <p:cNvSpPr txBox="1"/>
            <p:nvPr/>
          </p:nvSpPr>
          <p:spPr>
            <a:xfrm>
              <a:off x="7027421" y="5289095"/>
              <a:ext cx="2010211" cy="1200329"/>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Post-Traumatic</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Migraine</a:t>
              </a:r>
            </a:p>
          </p:txBody>
        </p:sp>
      </p:grpSp>
      <p:sp>
        <p:nvSpPr>
          <p:cNvPr id="32" name="TextBox 31">
            <a:extLst>
              <a:ext uri="{FF2B5EF4-FFF2-40B4-BE49-F238E27FC236}">
                <a16:creationId xmlns:a16="http://schemas.microsoft.com/office/drawing/2014/main" id="{A7B08E4A-63F2-6D40-8C30-7B1DE2ADBBA8}"/>
              </a:ext>
            </a:extLst>
          </p:cNvPr>
          <p:cNvSpPr txBox="1"/>
          <p:nvPr/>
        </p:nvSpPr>
        <p:spPr>
          <a:xfrm>
            <a:off x="250115" y="6316339"/>
            <a:ext cx="4328685" cy="276999"/>
          </a:xfrm>
          <a:prstGeom prst="rect">
            <a:avLst/>
          </a:prstGeom>
          <a:noFill/>
        </p:spPr>
        <p:txBody>
          <a:bodyPr wrap="none" rtlCol="0">
            <a:spAutoFit/>
          </a:bodyPr>
          <a:lstStyle/>
          <a:p>
            <a:r>
              <a:rPr lang="en-US" sz="1200" dirty="0">
                <a:solidFill>
                  <a:srgbClr val="500050"/>
                </a:solidFill>
                <a:latin typeface="Open Sans Semibold" panose="020B0706030804020204" pitchFamily="34" charset="0"/>
                <a:ea typeface="Open Sans Semibold" panose="020B0706030804020204" pitchFamily="34" charset="0"/>
                <a:cs typeface="Open Sans Semibold" panose="020B0706030804020204" pitchFamily="34" charset="0"/>
              </a:rPr>
              <a:t>Courtesy of UPMC Sports Medicine Concussion Program</a:t>
            </a:r>
            <a:endParaRPr lang="en-US" sz="1200" dirty="0">
              <a:solidFill>
                <a:srgbClr val="60606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Picture 4">
            <a:extLst>
              <a:ext uri="{FF2B5EF4-FFF2-40B4-BE49-F238E27FC236}">
                <a16:creationId xmlns:a16="http://schemas.microsoft.com/office/drawing/2014/main" id="{8C524B25-2CA0-1146-839E-2B975A91D3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8418" y="2100040"/>
            <a:ext cx="3174575" cy="3184849"/>
          </a:xfrm>
          <a:prstGeom prst="rect">
            <a:avLst/>
          </a:prstGeom>
        </p:spPr>
      </p:pic>
      <p:grpSp>
        <p:nvGrpSpPr>
          <p:cNvPr id="17" name="Group 16">
            <a:extLst>
              <a:ext uri="{FF2B5EF4-FFF2-40B4-BE49-F238E27FC236}">
                <a16:creationId xmlns:a16="http://schemas.microsoft.com/office/drawing/2014/main" id="{71F41237-3D81-EE40-9B88-6EE545F29AEB}"/>
              </a:ext>
            </a:extLst>
          </p:cNvPr>
          <p:cNvGrpSpPr/>
          <p:nvPr/>
        </p:nvGrpSpPr>
        <p:grpSpPr>
          <a:xfrm>
            <a:off x="4823078" y="3943233"/>
            <a:ext cx="1987492" cy="1946700"/>
            <a:chOff x="4958417" y="4118833"/>
            <a:chExt cx="1987492" cy="1946700"/>
          </a:xfrm>
        </p:grpSpPr>
        <p:sp>
          <p:nvSpPr>
            <p:cNvPr id="34" name="Oval 33">
              <a:extLst>
                <a:ext uri="{FF2B5EF4-FFF2-40B4-BE49-F238E27FC236}">
                  <a16:creationId xmlns:a16="http://schemas.microsoft.com/office/drawing/2014/main" id="{38056191-D42F-0B47-9654-7F6E6404DA90}"/>
                </a:ext>
              </a:extLst>
            </p:cNvPr>
            <p:cNvSpPr/>
            <p:nvPr/>
          </p:nvSpPr>
          <p:spPr>
            <a:xfrm>
              <a:off x="4986616" y="4118833"/>
              <a:ext cx="1946700" cy="1946700"/>
            </a:xfrm>
            <a:prstGeom prst="ellipse">
              <a:avLst/>
            </a:prstGeom>
            <a:blipFill dpi="0" rotWithShape="1">
              <a:blip r:embed="rId8" cstate="screen">
                <a:extLst>
                  <a:ext uri="{28A0092B-C50C-407E-A947-70E740481C1C}">
                    <a14:useLocalDpi xmlns:a14="http://schemas.microsoft.com/office/drawing/2010/main"/>
                  </a:ext>
                </a:extLst>
              </a:blip>
              <a:srcRect/>
              <a:stretch>
                <a:fillRect l="-18000" r="-34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prstClr val="white"/>
                </a:solidFill>
                <a:latin typeface="Lato" panose="020F0502020204030203"/>
              </a:endParaRPr>
            </a:p>
          </p:txBody>
        </p:sp>
        <p:sp>
          <p:nvSpPr>
            <p:cNvPr id="13" name="Oval 12">
              <a:extLst>
                <a:ext uri="{FF2B5EF4-FFF2-40B4-BE49-F238E27FC236}">
                  <a16:creationId xmlns:a16="http://schemas.microsoft.com/office/drawing/2014/main" id="{103514D2-29BC-DE4C-BEFA-959C2717751B}"/>
                </a:ext>
              </a:extLst>
            </p:cNvPr>
            <p:cNvSpPr/>
            <p:nvPr/>
          </p:nvSpPr>
          <p:spPr>
            <a:xfrm>
              <a:off x="4958417" y="4118833"/>
              <a:ext cx="1987492" cy="1946700"/>
            </a:xfrm>
            <a:prstGeom prst="ellipse">
              <a:avLst/>
            </a:prstGeom>
            <a:solidFill>
              <a:schemeClr val="accent4">
                <a:lumMod val="75000"/>
                <a:alpha val="56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8" name="Group 17">
            <a:extLst>
              <a:ext uri="{FF2B5EF4-FFF2-40B4-BE49-F238E27FC236}">
                <a16:creationId xmlns:a16="http://schemas.microsoft.com/office/drawing/2014/main" id="{C5CA6E1E-1064-914A-8AD0-1D2283D09D48}"/>
              </a:ext>
            </a:extLst>
          </p:cNvPr>
          <p:cNvGrpSpPr/>
          <p:nvPr/>
        </p:nvGrpSpPr>
        <p:grpSpPr>
          <a:xfrm>
            <a:off x="4867914" y="1712733"/>
            <a:ext cx="1963657" cy="1946700"/>
            <a:chOff x="4972543" y="1739394"/>
            <a:chExt cx="1963657" cy="1946700"/>
          </a:xfrm>
        </p:grpSpPr>
        <p:sp>
          <p:nvSpPr>
            <p:cNvPr id="4" name="Oval 3">
              <a:extLst>
                <a:ext uri="{FF2B5EF4-FFF2-40B4-BE49-F238E27FC236}">
                  <a16:creationId xmlns:a16="http://schemas.microsoft.com/office/drawing/2014/main" id="{3D7EE460-238E-424C-8E99-A1033FC67777}"/>
                </a:ext>
              </a:extLst>
            </p:cNvPr>
            <p:cNvSpPr/>
            <p:nvPr/>
          </p:nvSpPr>
          <p:spPr>
            <a:xfrm>
              <a:off x="4972543" y="1739394"/>
              <a:ext cx="1946700" cy="1946700"/>
            </a:xfrm>
            <a:prstGeom prst="ellipse">
              <a:avLst/>
            </a:prstGeom>
            <a:blipFill dpi="0" rotWithShape="1">
              <a:blip r:embed="rId9" cstate="screen">
                <a:extLst>
                  <a:ext uri="{28A0092B-C50C-407E-A947-70E740481C1C}">
                    <a14:useLocalDpi xmlns:a14="http://schemas.microsoft.com/office/drawing/2010/main"/>
                  </a:ext>
                </a:extLst>
              </a:blip>
              <a:srcRect/>
              <a:stretch>
                <a:fillRect l="-17000" t="1000" r="-34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5" name="Oval 34">
              <a:extLst>
                <a:ext uri="{FF2B5EF4-FFF2-40B4-BE49-F238E27FC236}">
                  <a16:creationId xmlns:a16="http://schemas.microsoft.com/office/drawing/2014/main" id="{C2A9A92A-BBD6-D447-92E1-95CA9F95FEAC}"/>
                </a:ext>
              </a:extLst>
            </p:cNvPr>
            <p:cNvSpPr/>
            <p:nvPr/>
          </p:nvSpPr>
          <p:spPr>
            <a:xfrm>
              <a:off x="4989500" y="1739394"/>
              <a:ext cx="1946700" cy="1946700"/>
            </a:xfrm>
            <a:prstGeom prst="ellipse">
              <a:avLst/>
            </a:prstGeom>
            <a:solidFill>
              <a:schemeClr val="accent1">
                <a:alpha val="62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Mood/</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Anxiety</a:t>
              </a:r>
            </a:p>
          </p:txBody>
        </p:sp>
      </p:grpSp>
      <p:pic>
        <p:nvPicPr>
          <p:cNvPr id="26" name="Picture 25">
            <a:extLst>
              <a:ext uri="{FF2B5EF4-FFF2-40B4-BE49-F238E27FC236}">
                <a16:creationId xmlns:a16="http://schemas.microsoft.com/office/drawing/2014/main" id="{24AD4421-11AA-4745-853C-093ED0855059}"/>
              </a:ext>
            </a:extLst>
          </p:cNvPr>
          <p:cNvPicPr>
            <a:picLocks noChangeAspect="1"/>
          </p:cNvPicPr>
          <p:nvPr/>
        </p:nvPicPr>
        <p:blipFill>
          <a:blip r:embed="rId10"/>
          <a:stretch>
            <a:fillRect/>
          </a:stretch>
        </p:blipFill>
        <p:spPr>
          <a:xfrm>
            <a:off x="2395803" y="2746225"/>
            <a:ext cx="960444" cy="960444"/>
          </a:xfrm>
          <a:prstGeom prst="rect">
            <a:avLst/>
          </a:prstGeom>
        </p:spPr>
      </p:pic>
      <p:sp>
        <p:nvSpPr>
          <p:cNvPr id="8" name="TextBox 7"/>
          <p:cNvSpPr txBox="1"/>
          <p:nvPr/>
        </p:nvSpPr>
        <p:spPr>
          <a:xfrm>
            <a:off x="5186978" y="4753421"/>
            <a:ext cx="1565121" cy="461665"/>
          </a:xfrm>
          <a:prstGeom prst="rect">
            <a:avLst/>
          </a:prstGeom>
          <a:noFill/>
        </p:spPr>
        <p:txBody>
          <a:bodyPr wrap="square" rtlCol="0">
            <a:spAutoFit/>
          </a:bodyPr>
          <a:lstStyle/>
          <a:p>
            <a:r>
              <a:rPr lang="en-US" sz="24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Cervical</a:t>
            </a: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0115" y="4122288"/>
            <a:ext cx="957103" cy="2216226"/>
          </a:xfrm>
          <a:prstGeom prst="rect">
            <a:avLst/>
          </a:prstGeom>
        </p:spPr>
      </p:pic>
    </p:spTree>
    <p:extLst>
      <p:ext uri="{BB962C8B-B14F-4D97-AF65-F5344CB8AC3E}">
        <p14:creationId xmlns:p14="http://schemas.microsoft.com/office/powerpoint/2010/main" val="273650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808347" y="1368665"/>
            <a:ext cx="2046001" cy="1077218"/>
          </a:xfrm>
          <a:prstGeom prst="rect">
            <a:avLst/>
          </a:prstGeom>
          <a:gradFill flip="none" rotWithShape="1">
            <a:gsLst>
              <a:gs pos="98500">
                <a:schemeClr val="tx2">
                  <a:lumMod val="40000"/>
                  <a:lumOff val="60000"/>
                </a:schemeClr>
              </a:gs>
              <a:gs pos="97000">
                <a:schemeClr val="tx2">
                  <a:shade val="30000"/>
                  <a:satMod val="115000"/>
                  <a:lumMod val="15000"/>
                  <a:lumOff val="85000"/>
                </a:schemeClr>
              </a:gs>
              <a:gs pos="18000">
                <a:schemeClr val="tx2">
                  <a:lumMod val="60000"/>
                  <a:lumOff val="40000"/>
                  <a:alpha val="75000"/>
                </a:schemeClr>
              </a:gs>
            </a:gsLst>
            <a:lin ang="135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CBT</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Psychotherapy</a:t>
            </a:r>
          </a:p>
        </p:txBody>
      </p:sp>
      <p:sp>
        <p:nvSpPr>
          <p:cNvPr id="33" name="TextBox 32"/>
          <p:cNvSpPr txBox="1"/>
          <p:nvPr/>
        </p:nvSpPr>
        <p:spPr>
          <a:xfrm>
            <a:off x="1958106" y="3515442"/>
            <a:ext cx="2052373" cy="1815882"/>
          </a:xfrm>
          <a:prstGeom prst="rect">
            <a:avLst/>
          </a:prstGeom>
          <a:gradFill flip="none" rotWithShape="1">
            <a:gsLst>
              <a:gs pos="75000">
                <a:schemeClr val="accent3">
                  <a:lumMod val="75000"/>
                  <a:alpha val="15000"/>
                </a:schemeClr>
              </a:gs>
              <a:gs pos="100000">
                <a:schemeClr val="accent4">
                  <a:lumMod val="75000"/>
                  <a:shade val="30000"/>
                  <a:satMod val="115000"/>
                </a:schemeClr>
              </a:gs>
              <a:gs pos="9000">
                <a:schemeClr val="accent4">
                  <a:lumMod val="75000"/>
                  <a:shade val="67500"/>
                  <a:satMod val="115000"/>
                </a:schemeClr>
              </a:gs>
              <a:gs pos="22000">
                <a:schemeClr val="accent4">
                  <a:lumMod val="75000"/>
                  <a:shade val="100000"/>
                  <a:satMod val="115000"/>
                  <a:alpha val="85000"/>
                </a:schemeClr>
              </a:gs>
            </a:gsLst>
            <a:lin ang="81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Manual Therapy</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Injection</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Acupuncture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Biofeedback</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Surgery</a:t>
            </a:r>
          </a:p>
        </p:txBody>
      </p:sp>
      <p:sp>
        <p:nvSpPr>
          <p:cNvPr id="4" name="Oval 3">
            <a:extLst>
              <a:ext uri="{FF2B5EF4-FFF2-40B4-BE49-F238E27FC236}">
                <a16:creationId xmlns:a16="http://schemas.microsoft.com/office/drawing/2014/main" id="{EA857710-33D8-2E4E-A184-921EEBFEABD6}"/>
              </a:ext>
            </a:extLst>
          </p:cNvPr>
          <p:cNvSpPr/>
          <p:nvPr/>
        </p:nvSpPr>
        <p:spPr>
          <a:xfrm>
            <a:off x="5042599" y="2065928"/>
            <a:ext cx="3364881" cy="3297736"/>
          </a:xfrm>
          <a:prstGeom prst="ellipse">
            <a:avLst/>
          </a:prstGeom>
          <a:solidFill>
            <a:srgbClr val="606060"/>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a:extLst>
              <a:ext uri="{FF2B5EF4-FFF2-40B4-BE49-F238E27FC236}">
                <a16:creationId xmlns:a16="http://schemas.microsoft.com/office/drawing/2014/main" id="{8459FA6B-AE17-6E46-A13F-C3566F918634}"/>
              </a:ext>
            </a:extLst>
          </p:cNvPr>
          <p:cNvSpPr txBox="1"/>
          <p:nvPr/>
        </p:nvSpPr>
        <p:spPr>
          <a:xfrm>
            <a:off x="5318922" y="3390749"/>
            <a:ext cx="2766000" cy="646331"/>
          </a:xfrm>
          <a:prstGeom prst="rect">
            <a:avLst/>
          </a:prstGeom>
          <a:noFill/>
        </p:spPr>
        <p:txBody>
          <a:bodyPr wrap="square" rtlCol="0">
            <a:spAutoFit/>
          </a:bodyPr>
          <a:lstStyle/>
          <a:p>
            <a:r>
              <a:rPr lang="en-US" sz="36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Concussion</a:t>
            </a:r>
          </a:p>
        </p:txBody>
      </p:sp>
      <p:grpSp>
        <p:nvGrpSpPr>
          <p:cNvPr id="6" name="Group 5">
            <a:extLst>
              <a:ext uri="{FF2B5EF4-FFF2-40B4-BE49-F238E27FC236}">
                <a16:creationId xmlns:a16="http://schemas.microsoft.com/office/drawing/2014/main" id="{C2C555A3-97DD-D145-B660-54AE9583A54F}"/>
              </a:ext>
            </a:extLst>
          </p:cNvPr>
          <p:cNvGrpSpPr/>
          <p:nvPr/>
        </p:nvGrpSpPr>
        <p:grpSpPr>
          <a:xfrm>
            <a:off x="5661347" y="448192"/>
            <a:ext cx="2168218" cy="1958292"/>
            <a:chOff x="1899293" y="3324120"/>
            <a:chExt cx="2168218" cy="1958292"/>
          </a:xfrm>
        </p:grpSpPr>
        <p:sp>
          <p:nvSpPr>
            <p:cNvPr id="7" name="Oval 6">
              <a:extLst>
                <a:ext uri="{FF2B5EF4-FFF2-40B4-BE49-F238E27FC236}">
                  <a16:creationId xmlns:a16="http://schemas.microsoft.com/office/drawing/2014/main" id="{3C7137B3-6A16-4C4E-A68A-8DCC4BC888CE}"/>
                </a:ext>
              </a:extLst>
            </p:cNvPr>
            <p:cNvSpPr/>
            <p:nvPr/>
          </p:nvSpPr>
          <p:spPr>
            <a:xfrm>
              <a:off x="1899293" y="3335712"/>
              <a:ext cx="1946700" cy="1946700"/>
            </a:xfrm>
            <a:prstGeom prst="ellipse">
              <a:avLst/>
            </a:prstGeom>
            <a:blipFill>
              <a:blip r:embed="rId3"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Oval 7">
              <a:extLst>
                <a:ext uri="{FF2B5EF4-FFF2-40B4-BE49-F238E27FC236}">
                  <a16:creationId xmlns:a16="http://schemas.microsoft.com/office/drawing/2014/main" id="{E29F45F3-06BD-F841-8442-C509CA1C5B15}"/>
                </a:ext>
              </a:extLst>
            </p:cNvPr>
            <p:cNvSpPr/>
            <p:nvPr/>
          </p:nvSpPr>
          <p:spPr>
            <a:xfrm>
              <a:off x="1915855" y="3324120"/>
              <a:ext cx="1946700" cy="1946700"/>
            </a:xfrm>
            <a:prstGeom prst="ellipse">
              <a:avLst/>
            </a:prstGeom>
            <a:solidFill>
              <a:srgbClr val="00A8A2">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9" name="TextBox 8">
              <a:extLst>
                <a:ext uri="{FF2B5EF4-FFF2-40B4-BE49-F238E27FC236}">
                  <a16:creationId xmlns:a16="http://schemas.microsoft.com/office/drawing/2014/main" id="{E4216BC6-10F2-EF4F-9346-F21D51EA0299}"/>
                </a:ext>
              </a:extLst>
            </p:cNvPr>
            <p:cNvSpPr txBox="1"/>
            <p:nvPr/>
          </p:nvSpPr>
          <p:spPr>
            <a:xfrm>
              <a:off x="2070660" y="4078229"/>
              <a:ext cx="1996851" cy="461665"/>
            </a:xfrm>
            <a:prstGeom prst="rect">
              <a:avLst/>
            </a:prstGeom>
            <a:noFill/>
          </p:spPr>
          <p:txBody>
            <a:bodyPr wrap="square" rtlCol="0">
              <a:spAutoFit/>
            </a:bodyPr>
            <a:lstStyle/>
            <a:p>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Vestibular</a:t>
              </a:r>
              <a:endParaRPr lang="en-US"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0" name="Group 9">
            <a:extLst>
              <a:ext uri="{FF2B5EF4-FFF2-40B4-BE49-F238E27FC236}">
                <a16:creationId xmlns:a16="http://schemas.microsoft.com/office/drawing/2014/main" id="{9CD94AE6-6F64-AB49-A65E-6928FF15420B}"/>
              </a:ext>
            </a:extLst>
          </p:cNvPr>
          <p:cNvGrpSpPr/>
          <p:nvPr/>
        </p:nvGrpSpPr>
        <p:grpSpPr>
          <a:xfrm>
            <a:off x="7706426" y="1495756"/>
            <a:ext cx="1970690" cy="1946700"/>
            <a:chOff x="8882738" y="1739394"/>
            <a:chExt cx="1970690" cy="1946700"/>
          </a:xfrm>
        </p:grpSpPr>
        <p:sp>
          <p:nvSpPr>
            <p:cNvPr id="11" name="Oval 10">
              <a:extLst>
                <a:ext uri="{FF2B5EF4-FFF2-40B4-BE49-F238E27FC236}">
                  <a16:creationId xmlns:a16="http://schemas.microsoft.com/office/drawing/2014/main" id="{F41D375A-0ACA-AE46-BED9-09C3DBFE871C}"/>
                </a:ext>
              </a:extLst>
            </p:cNvPr>
            <p:cNvSpPr/>
            <p:nvPr/>
          </p:nvSpPr>
          <p:spPr>
            <a:xfrm>
              <a:off x="8882738" y="1739394"/>
              <a:ext cx="1946700" cy="1946700"/>
            </a:xfrm>
            <a:prstGeom prst="ellipse">
              <a:avLst/>
            </a:prstGeom>
            <a:blipFill>
              <a:blip r:embed="rId4"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Oval 11">
              <a:extLst>
                <a:ext uri="{FF2B5EF4-FFF2-40B4-BE49-F238E27FC236}">
                  <a16:creationId xmlns:a16="http://schemas.microsoft.com/office/drawing/2014/main" id="{014D466E-BF55-4F40-9752-3E96F70B9E67}"/>
                </a:ext>
              </a:extLst>
            </p:cNvPr>
            <p:cNvSpPr/>
            <p:nvPr/>
          </p:nvSpPr>
          <p:spPr>
            <a:xfrm>
              <a:off x="8906728" y="1739394"/>
              <a:ext cx="1946700" cy="1946700"/>
            </a:xfrm>
            <a:prstGeom prst="ellipse">
              <a:avLst/>
            </a:prstGeom>
            <a:solidFill>
              <a:srgbClr val="1E5595">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3" name="TextBox 12">
              <a:extLst>
                <a:ext uri="{FF2B5EF4-FFF2-40B4-BE49-F238E27FC236}">
                  <a16:creationId xmlns:a16="http://schemas.microsoft.com/office/drawing/2014/main" id="{E74D58A5-8DFC-ED44-95F8-9EA5BC30179A}"/>
                </a:ext>
              </a:extLst>
            </p:cNvPr>
            <p:cNvSpPr txBox="1"/>
            <p:nvPr/>
          </p:nvSpPr>
          <p:spPr>
            <a:xfrm>
              <a:off x="9278060" y="2586158"/>
              <a:ext cx="1204035" cy="461665"/>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Ocular</a:t>
              </a:r>
            </a:p>
          </p:txBody>
        </p:sp>
      </p:grpSp>
      <p:grpSp>
        <p:nvGrpSpPr>
          <p:cNvPr id="14" name="Group 13">
            <a:extLst>
              <a:ext uri="{FF2B5EF4-FFF2-40B4-BE49-F238E27FC236}">
                <a16:creationId xmlns:a16="http://schemas.microsoft.com/office/drawing/2014/main" id="{6951596F-19DB-1F42-BE6C-5282D7986196}"/>
              </a:ext>
            </a:extLst>
          </p:cNvPr>
          <p:cNvGrpSpPr/>
          <p:nvPr/>
        </p:nvGrpSpPr>
        <p:grpSpPr>
          <a:xfrm>
            <a:off x="7770086" y="3607257"/>
            <a:ext cx="1947877" cy="1960904"/>
            <a:chOff x="8946398" y="3850895"/>
            <a:chExt cx="1947877" cy="1960904"/>
          </a:xfrm>
        </p:grpSpPr>
        <p:sp>
          <p:nvSpPr>
            <p:cNvPr id="15" name="Oval 14">
              <a:extLst>
                <a:ext uri="{FF2B5EF4-FFF2-40B4-BE49-F238E27FC236}">
                  <a16:creationId xmlns:a16="http://schemas.microsoft.com/office/drawing/2014/main" id="{AB8F3D94-E4BD-B84D-BED2-849BBF1EB11E}"/>
                </a:ext>
              </a:extLst>
            </p:cNvPr>
            <p:cNvSpPr/>
            <p:nvPr/>
          </p:nvSpPr>
          <p:spPr>
            <a:xfrm>
              <a:off x="8947575" y="3850895"/>
              <a:ext cx="1946700" cy="1946700"/>
            </a:xfrm>
            <a:prstGeom prst="ellipse">
              <a:avLst/>
            </a:prstGeom>
            <a:blipFill>
              <a:blip r:embed="rId5"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Oval 15">
              <a:extLst>
                <a:ext uri="{FF2B5EF4-FFF2-40B4-BE49-F238E27FC236}">
                  <a16:creationId xmlns:a16="http://schemas.microsoft.com/office/drawing/2014/main" id="{63DD8ABF-D28C-A74B-B74F-A5204BC1BEF0}"/>
                </a:ext>
              </a:extLst>
            </p:cNvPr>
            <p:cNvSpPr/>
            <p:nvPr/>
          </p:nvSpPr>
          <p:spPr>
            <a:xfrm>
              <a:off x="8946398" y="3865099"/>
              <a:ext cx="1946700" cy="1946700"/>
            </a:xfrm>
            <a:prstGeom prst="ellipse">
              <a:avLst/>
            </a:prstGeom>
            <a:solidFill>
              <a:schemeClr val="accent4">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7" name="TextBox 16">
              <a:extLst>
                <a:ext uri="{FF2B5EF4-FFF2-40B4-BE49-F238E27FC236}">
                  <a16:creationId xmlns:a16="http://schemas.microsoft.com/office/drawing/2014/main" id="{74AA6F65-2987-C742-8715-08F53BEFD70A}"/>
                </a:ext>
              </a:extLst>
            </p:cNvPr>
            <p:cNvSpPr txBox="1"/>
            <p:nvPr/>
          </p:nvSpPr>
          <p:spPr>
            <a:xfrm>
              <a:off x="9089307" y="4528511"/>
              <a:ext cx="1739936" cy="830997"/>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Cognitive/</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Fatigue</a:t>
              </a:r>
            </a:p>
          </p:txBody>
        </p:sp>
      </p:grpSp>
      <p:grpSp>
        <p:nvGrpSpPr>
          <p:cNvPr id="18" name="Group 17">
            <a:extLst>
              <a:ext uri="{FF2B5EF4-FFF2-40B4-BE49-F238E27FC236}">
                <a16:creationId xmlns:a16="http://schemas.microsoft.com/office/drawing/2014/main" id="{BEBB3DAC-B3B5-2244-8161-CF0EF30642BC}"/>
              </a:ext>
            </a:extLst>
          </p:cNvPr>
          <p:cNvGrpSpPr/>
          <p:nvPr/>
        </p:nvGrpSpPr>
        <p:grpSpPr>
          <a:xfrm>
            <a:off x="5851109" y="4667662"/>
            <a:ext cx="2010211" cy="1947851"/>
            <a:chOff x="7027421" y="4911300"/>
            <a:chExt cx="2010211" cy="1947851"/>
          </a:xfrm>
        </p:grpSpPr>
        <p:sp>
          <p:nvSpPr>
            <p:cNvPr id="19" name="Oval 18">
              <a:extLst>
                <a:ext uri="{FF2B5EF4-FFF2-40B4-BE49-F238E27FC236}">
                  <a16:creationId xmlns:a16="http://schemas.microsoft.com/office/drawing/2014/main" id="{190BE97A-C71B-B747-BBF2-E3787146747C}"/>
                </a:ext>
              </a:extLst>
            </p:cNvPr>
            <p:cNvSpPr/>
            <p:nvPr/>
          </p:nvSpPr>
          <p:spPr>
            <a:xfrm>
              <a:off x="7059177" y="4911300"/>
              <a:ext cx="1946700" cy="1946700"/>
            </a:xfrm>
            <a:prstGeom prst="ellipse">
              <a:avLst/>
            </a:prstGeom>
            <a:blipFill>
              <a:blip r:embed="rId6"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0" name="Oval 19">
              <a:extLst>
                <a:ext uri="{FF2B5EF4-FFF2-40B4-BE49-F238E27FC236}">
                  <a16:creationId xmlns:a16="http://schemas.microsoft.com/office/drawing/2014/main" id="{30862237-DB1D-4048-B2CA-68B23FCD2A3D}"/>
                </a:ext>
              </a:extLst>
            </p:cNvPr>
            <p:cNvSpPr/>
            <p:nvPr/>
          </p:nvSpPr>
          <p:spPr>
            <a:xfrm>
              <a:off x="7045315" y="4912451"/>
              <a:ext cx="1946700" cy="1946700"/>
            </a:xfrm>
            <a:prstGeom prst="ellipse">
              <a:avLst/>
            </a:prstGeom>
            <a:solidFill>
              <a:schemeClr val="accent2">
                <a:lumMod val="75000"/>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1" name="TextBox 20">
              <a:extLst>
                <a:ext uri="{FF2B5EF4-FFF2-40B4-BE49-F238E27FC236}">
                  <a16:creationId xmlns:a16="http://schemas.microsoft.com/office/drawing/2014/main" id="{CF0A5DF7-101C-2746-AC9E-14746C93B974}"/>
                </a:ext>
              </a:extLst>
            </p:cNvPr>
            <p:cNvSpPr txBox="1"/>
            <p:nvPr/>
          </p:nvSpPr>
          <p:spPr>
            <a:xfrm>
              <a:off x="7027421" y="5289095"/>
              <a:ext cx="2010211" cy="1200329"/>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Post-Traumatic</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Migraine</a:t>
              </a:r>
            </a:p>
          </p:txBody>
        </p:sp>
      </p:grpSp>
      <p:grpSp>
        <p:nvGrpSpPr>
          <p:cNvPr id="22" name="Group 21">
            <a:extLst>
              <a:ext uri="{FF2B5EF4-FFF2-40B4-BE49-F238E27FC236}">
                <a16:creationId xmlns:a16="http://schemas.microsoft.com/office/drawing/2014/main" id="{71F41237-3D81-EE40-9B88-6EE545F29AEB}"/>
              </a:ext>
            </a:extLst>
          </p:cNvPr>
          <p:cNvGrpSpPr/>
          <p:nvPr/>
        </p:nvGrpSpPr>
        <p:grpSpPr>
          <a:xfrm>
            <a:off x="3730034" y="3943233"/>
            <a:ext cx="1987492" cy="1946700"/>
            <a:chOff x="4958417" y="4118833"/>
            <a:chExt cx="1987492" cy="1946700"/>
          </a:xfrm>
        </p:grpSpPr>
        <p:sp>
          <p:nvSpPr>
            <p:cNvPr id="23" name="Oval 22">
              <a:extLst>
                <a:ext uri="{FF2B5EF4-FFF2-40B4-BE49-F238E27FC236}">
                  <a16:creationId xmlns:a16="http://schemas.microsoft.com/office/drawing/2014/main" id="{38056191-D42F-0B47-9654-7F6E6404DA90}"/>
                </a:ext>
              </a:extLst>
            </p:cNvPr>
            <p:cNvSpPr/>
            <p:nvPr/>
          </p:nvSpPr>
          <p:spPr>
            <a:xfrm>
              <a:off x="4986616" y="4118833"/>
              <a:ext cx="1946700" cy="1946700"/>
            </a:xfrm>
            <a:prstGeom prst="ellipse">
              <a:avLst/>
            </a:prstGeom>
            <a:blipFill dpi="0" rotWithShape="1">
              <a:blip r:embed="rId7" cstate="screen">
                <a:extLst>
                  <a:ext uri="{28A0092B-C50C-407E-A947-70E740481C1C}">
                    <a14:useLocalDpi xmlns:a14="http://schemas.microsoft.com/office/drawing/2010/main"/>
                  </a:ext>
                </a:extLst>
              </a:blip>
              <a:srcRect/>
              <a:stretch>
                <a:fillRect l="-18000" r="-34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prstClr val="white"/>
                </a:solidFill>
                <a:latin typeface="Lato" panose="020F0502020204030203"/>
              </a:endParaRPr>
            </a:p>
          </p:txBody>
        </p:sp>
        <p:sp>
          <p:nvSpPr>
            <p:cNvPr id="24" name="Oval 23">
              <a:extLst>
                <a:ext uri="{FF2B5EF4-FFF2-40B4-BE49-F238E27FC236}">
                  <a16:creationId xmlns:a16="http://schemas.microsoft.com/office/drawing/2014/main" id="{103514D2-29BC-DE4C-BEFA-959C2717751B}"/>
                </a:ext>
              </a:extLst>
            </p:cNvPr>
            <p:cNvSpPr/>
            <p:nvPr/>
          </p:nvSpPr>
          <p:spPr>
            <a:xfrm>
              <a:off x="4958417" y="4118833"/>
              <a:ext cx="1987492" cy="1946700"/>
            </a:xfrm>
            <a:prstGeom prst="ellipse">
              <a:avLst/>
            </a:prstGeom>
            <a:solidFill>
              <a:schemeClr val="accent4">
                <a:lumMod val="75000"/>
                <a:alpha val="56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36" name="TextBox 35"/>
          <p:cNvSpPr txBox="1"/>
          <p:nvPr/>
        </p:nvSpPr>
        <p:spPr>
          <a:xfrm>
            <a:off x="7875182" y="5721580"/>
            <a:ext cx="4228831" cy="1077218"/>
          </a:xfrm>
          <a:prstGeom prst="rect">
            <a:avLst/>
          </a:prstGeom>
          <a:gradFill flip="none" rotWithShape="1">
            <a:gsLst>
              <a:gs pos="0">
                <a:schemeClr val="accent2">
                  <a:lumMod val="50000"/>
                  <a:alpha val="17000"/>
                </a:schemeClr>
              </a:gs>
              <a:gs pos="100000">
                <a:srgbClr val="C00000"/>
              </a:gs>
              <a:gs pos="98000">
                <a:schemeClr val="accent2">
                  <a:lumMod val="96000"/>
                  <a:lumOff val="4000"/>
                </a:schemeClr>
              </a:gs>
              <a:gs pos="0">
                <a:schemeClr val="accent2">
                  <a:lumMod val="75000"/>
                  <a:tint val="23500"/>
                  <a:satMod val="160000"/>
                </a:schemeClr>
              </a:gs>
            </a:gsLst>
            <a:lin ang="16200000" scaled="1"/>
            <a:tileRect/>
          </a:gradFill>
          <a:effectLst>
            <a:softEdge rad="31750"/>
          </a:effectLst>
        </p:spPr>
        <p:txBody>
          <a:bodyPr wrap="square" numCol="2"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Behavior Regulation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endPar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 </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CBT </a:t>
            </a:r>
            <a:r>
              <a:rPr lang="en-US" sz="12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Cognitive Behavioral Therapy</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Education/Trigger Modification</a:t>
            </a:r>
          </a:p>
        </p:txBody>
      </p:sp>
      <p:grpSp>
        <p:nvGrpSpPr>
          <p:cNvPr id="25" name="Group 24">
            <a:extLst>
              <a:ext uri="{FF2B5EF4-FFF2-40B4-BE49-F238E27FC236}">
                <a16:creationId xmlns:a16="http://schemas.microsoft.com/office/drawing/2014/main" id="{C5CA6E1E-1064-914A-8AD0-1D2283D09D48}"/>
              </a:ext>
            </a:extLst>
          </p:cNvPr>
          <p:cNvGrpSpPr/>
          <p:nvPr/>
        </p:nvGrpSpPr>
        <p:grpSpPr>
          <a:xfrm>
            <a:off x="3774870" y="1627525"/>
            <a:ext cx="1963657" cy="1946700"/>
            <a:chOff x="4972543" y="1739394"/>
            <a:chExt cx="1963657" cy="1946700"/>
          </a:xfrm>
        </p:grpSpPr>
        <p:sp>
          <p:nvSpPr>
            <p:cNvPr id="26" name="Oval 25">
              <a:extLst>
                <a:ext uri="{FF2B5EF4-FFF2-40B4-BE49-F238E27FC236}">
                  <a16:creationId xmlns:a16="http://schemas.microsoft.com/office/drawing/2014/main" id="{3D7EE460-238E-424C-8E99-A1033FC67777}"/>
                </a:ext>
              </a:extLst>
            </p:cNvPr>
            <p:cNvSpPr/>
            <p:nvPr/>
          </p:nvSpPr>
          <p:spPr>
            <a:xfrm>
              <a:off x="4972543" y="1739394"/>
              <a:ext cx="1946700" cy="1946700"/>
            </a:xfrm>
            <a:prstGeom prst="ellipse">
              <a:avLst/>
            </a:prstGeom>
            <a:blipFill dpi="0" rotWithShape="1">
              <a:blip r:embed="rId8" cstate="screen">
                <a:extLst>
                  <a:ext uri="{28A0092B-C50C-407E-A947-70E740481C1C}">
                    <a14:useLocalDpi xmlns:a14="http://schemas.microsoft.com/office/drawing/2010/main"/>
                  </a:ext>
                </a:extLst>
              </a:blip>
              <a:srcRect/>
              <a:stretch>
                <a:fillRect l="-17000" t="1000" r="-34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7" name="Oval 26">
              <a:extLst>
                <a:ext uri="{FF2B5EF4-FFF2-40B4-BE49-F238E27FC236}">
                  <a16:creationId xmlns:a16="http://schemas.microsoft.com/office/drawing/2014/main" id="{C2A9A92A-BBD6-D447-92E1-95CA9F95FEAC}"/>
                </a:ext>
              </a:extLst>
            </p:cNvPr>
            <p:cNvSpPr/>
            <p:nvPr/>
          </p:nvSpPr>
          <p:spPr>
            <a:xfrm>
              <a:off x="4989500" y="1739394"/>
              <a:ext cx="1946700" cy="1946700"/>
            </a:xfrm>
            <a:prstGeom prst="ellipse">
              <a:avLst/>
            </a:prstGeom>
            <a:solidFill>
              <a:schemeClr val="accent1">
                <a:alpha val="62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Mood/</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Anxiety</a:t>
              </a:r>
            </a:p>
          </p:txBody>
        </p:sp>
      </p:grpSp>
      <p:sp>
        <p:nvSpPr>
          <p:cNvPr id="28" name="TextBox 27"/>
          <p:cNvSpPr txBox="1"/>
          <p:nvPr/>
        </p:nvSpPr>
        <p:spPr>
          <a:xfrm>
            <a:off x="4010666" y="4668213"/>
            <a:ext cx="1565121" cy="461665"/>
          </a:xfrm>
          <a:prstGeom prst="rect">
            <a:avLst/>
          </a:prstGeom>
          <a:noFill/>
        </p:spPr>
        <p:txBody>
          <a:bodyPr wrap="square" rtlCol="0">
            <a:spAutoFit/>
          </a:bodyPr>
          <a:lstStyle/>
          <a:p>
            <a:r>
              <a:rPr lang="en-US" sz="24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Cervical</a:t>
            </a:r>
          </a:p>
        </p:txBody>
      </p:sp>
      <p:sp>
        <p:nvSpPr>
          <p:cNvPr id="29" name="Title 28"/>
          <p:cNvSpPr>
            <a:spLocks noGrp="1"/>
          </p:cNvSpPr>
          <p:nvPr>
            <p:ph type="title"/>
          </p:nvPr>
        </p:nvSpPr>
        <p:spPr>
          <a:xfrm>
            <a:off x="0" y="181345"/>
            <a:ext cx="4136571" cy="535531"/>
          </a:xfrm>
          <a:prstGeom prst="rect">
            <a:avLst/>
          </a:prstGeom>
          <a:noFill/>
        </p:spPr>
        <p:txBody>
          <a:bodyPr wrap="square">
            <a:spAutoFit/>
          </a:bodyPr>
          <a:lstStyle/>
          <a:p>
            <a:r>
              <a:rPr lang="en-US" sz="3200" b="1" dirty="0">
                <a:latin typeface="Open Sans Semibold" panose="020B0706030804020204" pitchFamily="34" charset="0"/>
                <a:ea typeface="Open Sans Semibold" panose="020B0706030804020204" pitchFamily="34" charset="0"/>
                <a:cs typeface="Open Sans Semibold" panose="020B0706030804020204" pitchFamily="34" charset="0"/>
              </a:rPr>
              <a:t>Targeted Treatment</a:t>
            </a:r>
          </a:p>
        </p:txBody>
      </p:sp>
      <p:sp>
        <p:nvSpPr>
          <p:cNvPr id="31" name="TextBox 30"/>
          <p:cNvSpPr txBox="1"/>
          <p:nvPr/>
        </p:nvSpPr>
        <p:spPr>
          <a:xfrm>
            <a:off x="7699953" y="224526"/>
            <a:ext cx="1951011" cy="861774"/>
          </a:xfrm>
          <a:prstGeom prst="rect">
            <a:avLst/>
          </a:prstGeom>
          <a:gradFill flip="none" rotWithShape="1">
            <a:gsLst>
              <a:gs pos="100000">
                <a:schemeClr val="accent5">
                  <a:lumMod val="40000"/>
                  <a:lumOff val="60000"/>
                  <a:alpha val="49000"/>
                </a:schemeClr>
              </a:gs>
              <a:gs pos="70000">
                <a:srgbClr val="38BCAC"/>
              </a:gs>
              <a:gs pos="100000">
                <a:srgbClr val="009999">
                  <a:tint val="23500"/>
                  <a:satMod val="160000"/>
                </a:srgbClr>
              </a:gs>
            </a:gsLst>
            <a:path path="circle">
              <a:fillToRect l="50000" t="50000" r="50000" b="50000"/>
            </a:path>
            <a:tileRect/>
          </a:gradFill>
          <a:ln>
            <a:solidFill>
              <a:schemeClr val="accent1">
                <a:lumMod val="75000"/>
              </a:schemeClr>
            </a:solidFill>
          </a:ln>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Vestibular Rehabilitation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p:txBody>
      </p:sp>
      <p:sp>
        <p:nvSpPr>
          <p:cNvPr id="34" name="TextBox 33"/>
          <p:cNvSpPr txBox="1"/>
          <p:nvPr/>
        </p:nvSpPr>
        <p:spPr>
          <a:xfrm>
            <a:off x="9734943" y="1620438"/>
            <a:ext cx="1712105" cy="923330"/>
          </a:xfrm>
          <a:prstGeom prst="rect">
            <a:avLst/>
          </a:prstGeom>
          <a:gradFill flip="none" rotWithShape="1">
            <a:gsLst>
              <a:gs pos="42000">
                <a:srgbClr val="4A69A1">
                  <a:alpha val="60000"/>
                </a:srgbClr>
              </a:gs>
              <a:gs pos="0">
                <a:schemeClr val="accent1">
                  <a:lumMod val="75000"/>
                  <a:tint val="66000"/>
                  <a:satMod val="160000"/>
                </a:schemeClr>
              </a:gs>
              <a:gs pos="0">
                <a:srgbClr val="002060">
                  <a:lumMod val="92000"/>
                  <a:lumOff val="8000"/>
                  <a:alpha val="86000"/>
                </a:srgbClr>
              </a:gs>
            </a:gsLst>
            <a:lin ang="108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Vision</a:t>
            </a:r>
          </a:p>
          <a:p>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     Therapy/</a:t>
            </a:r>
          </a:p>
          <a:p>
            <a:pPr marL="285750" indent="-285750">
              <a:buFont typeface="Arial" panose="020B0604020202020204" pitchFamily="34" charset="0"/>
              <a:buChar char="•"/>
            </a:pPr>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Orthoptics</a:t>
            </a:r>
            <a:endParaRPr lang="en-US"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9768461" y="3735391"/>
            <a:ext cx="2163829" cy="830997"/>
          </a:xfrm>
          <a:prstGeom prst="rect">
            <a:avLst/>
          </a:prstGeom>
          <a:gradFill flip="none" rotWithShape="1">
            <a:gsLst>
              <a:gs pos="95000">
                <a:srgbClr val="CDBD8F"/>
              </a:gs>
              <a:gs pos="97000">
                <a:schemeClr val="accent4">
                  <a:lumMod val="40000"/>
                  <a:lumOff val="60000"/>
                  <a:shade val="30000"/>
                  <a:satMod val="115000"/>
                </a:schemeClr>
              </a:gs>
              <a:gs pos="54500">
                <a:schemeClr val="accent2">
                  <a:lumMod val="40000"/>
                  <a:lumOff val="60000"/>
                </a:schemeClr>
              </a:gs>
              <a:gs pos="42000">
                <a:schemeClr val="accent4">
                  <a:lumMod val="20000"/>
                  <a:lumOff val="80000"/>
                </a:schemeClr>
              </a:gs>
              <a:gs pos="23000">
                <a:schemeClr val="accent4">
                  <a:lumMod val="40000"/>
                  <a:lumOff val="60000"/>
                  <a:shade val="67500"/>
                  <a:satMod val="115000"/>
                </a:schemeClr>
              </a:gs>
              <a:gs pos="67000">
                <a:schemeClr val="accent4">
                  <a:lumMod val="40000"/>
                  <a:lumOff val="60000"/>
                  <a:shade val="100000"/>
                  <a:satMod val="115000"/>
                </a:schemeClr>
              </a:gs>
            </a:gsLst>
            <a:path path="circle">
              <a:fillToRect l="100000" t="100000"/>
            </a:path>
            <a:tileRect r="-100000" b="-100000"/>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Structured Rest</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p:txBody>
      </p:sp>
      <p:sp>
        <p:nvSpPr>
          <p:cNvPr id="37" name="TextBox 36">
            <a:extLst>
              <a:ext uri="{FF2B5EF4-FFF2-40B4-BE49-F238E27FC236}">
                <a16:creationId xmlns:a16="http://schemas.microsoft.com/office/drawing/2014/main" id="{A7B08E4A-63F2-6D40-8C30-7B1DE2ADBBA8}"/>
              </a:ext>
            </a:extLst>
          </p:cNvPr>
          <p:cNvSpPr txBox="1"/>
          <p:nvPr/>
        </p:nvSpPr>
        <p:spPr>
          <a:xfrm>
            <a:off x="216813" y="6338514"/>
            <a:ext cx="4328685" cy="276999"/>
          </a:xfrm>
          <a:prstGeom prst="rect">
            <a:avLst/>
          </a:prstGeom>
          <a:noFill/>
        </p:spPr>
        <p:txBody>
          <a:bodyPr wrap="none" rtlCol="0">
            <a:spAutoFit/>
          </a:bodyPr>
          <a:lstStyle/>
          <a:p>
            <a:r>
              <a:rPr lang="en-US" sz="1200" dirty="0">
                <a:solidFill>
                  <a:srgbClr val="500050"/>
                </a:solidFill>
                <a:latin typeface="Open Sans Semibold" panose="020B0706030804020204" pitchFamily="34" charset="0"/>
                <a:ea typeface="Open Sans Semibold" panose="020B0706030804020204" pitchFamily="34" charset="0"/>
                <a:cs typeface="Open Sans Semibold" panose="020B0706030804020204" pitchFamily="34" charset="0"/>
              </a:rPr>
              <a:t>Courtesy of UPMC Sports Medicine Concussion Program</a:t>
            </a:r>
            <a:endParaRPr lang="en-US" sz="1200" dirty="0">
              <a:solidFill>
                <a:srgbClr val="60606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Picture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383" y="4122288"/>
            <a:ext cx="957103" cy="2216226"/>
          </a:xfrm>
          <a:prstGeom prst="rect">
            <a:avLst/>
          </a:prstGeom>
        </p:spPr>
      </p:pic>
    </p:spTree>
    <p:extLst>
      <p:ext uri="{BB962C8B-B14F-4D97-AF65-F5344CB8AC3E}">
        <p14:creationId xmlns:p14="http://schemas.microsoft.com/office/powerpoint/2010/main" val="3166956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56755"/>
            <a:ext cx="12192000" cy="7218752"/>
          </a:xfrm>
          <a:prstGeom prst="rect">
            <a:avLst/>
          </a:prstGeom>
          <a:noFill/>
          <a:ln>
            <a:noFill/>
          </a:ln>
        </p:spPr>
      </p:pic>
      <p:sp>
        <p:nvSpPr>
          <p:cNvPr id="695" name="Google Shape;695;p19"/>
          <p:cNvSpPr/>
          <p:nvPr/>
        </p:nvSpPr>
        <p:spPr>
          <a:xfrm>
            <a:off x="0" y="231140"/>
            <a:ext cx="6136850"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Dispelling the Myths </a:t>
            </a:r>
            <a:endParaRPr sz="4000" b="1" i="0" u="none" strike="noStrike" cap="none" dirty="0">
              <a:solidFill>
                <a:srgbClr val="FFFFFF"/>
              </a:solidFill>
              <a:latin typeface="Calibri"/>
              <a:ea typeface="Calibri"/>
              <a:cs typeface="Calibri"/>
              <a:sym typeface="Calibri"/>
            </a:endParaRPr>
          </a:p>
        </p:txBody>
      </p:sp>
      <p:sp>
        <p:nvSpPr>
          <p:cNvPr id="696" name="Google Shape;696;p19"/>
          <p:cNvSpPr txBox="1"/>
          <p:nvPr/>
        </p:nvSpPr>
        <p:spPr>
          <a:xfrm>
            <a:off x="619428" y="1822619"/>
            <a:ext cx="11034843" cy="415494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5400" b="1" i="0" u="sng" strike="noStrike" cap="none" dirty="0">
                <a:solidFill>
                  <a:srgbClr val="00A8A2"/>
                </a:solidFill>
                <a:latin typeface="Calibri"/>
                <a:ea typeface="Calibri"/>
                <a:cs typeface="Calibri"/>
                <a:sym typeface="Calibri"/>
              </a:rPr>
              <a:t>TRUTHS:</a:t>
            </a:r>
            <a:endParaRPr sz="5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need to hit your head to have an injury</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need to have a loss of consciousness to have an injury – even a serious one</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 clear CT scan does not mean no concussion</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Having “only” a concussion does not mean no long-term consequences</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237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1695"/>
            <a:ext cx="12192000" cy="7218752"/>
          </a:xfrm>
          <a:prstGeom prst="rect">
            <a:avLst/>
          </a:prstGeom>
          <a:noFill/>
          <a:ln>
            <a:noFill/>
          </a:ln>
        </p:spPr>
      </p:pic>
      <p:sp>
        <p:nvSpPr>
          <p:cNvPr id="703" name="Google Shape;703;p20"/>
          <p:cNvSpPr/>
          <p:nvPr/>
        </p:nvSpPr>
        <p:spPr>
          <a:xfrm>
            <a:off x="0" y="231140"/>
            <a:ext cx="6136850"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Dispelling the Myths </a:t>
            </a:r>
            <a:endParaRPr sz="4000" b="1" i="0" u="none" strike="noStrike" cap="none" dirty="0">
              <a:solidFill>
                <a:srgbClr val="FFFFFF"/>
              </a:solidFill>
              <a:latin typeface="Calibri"/>
              <a:ea typeface="Calibri"/>
              <a:cs typeface="Calibri"/>
              <a:sym typeface="Calibri"/>
            </a:endParaRPr>
          </a:p>
        </p:txBody>
      </p:sp>
      <p:sp>
        <p:nvSpPr>
          <p:cNvPr id="704" name="Google Shape;704;p20"/>
          <p:cNvSpPr txBox="1"/>
          <p:nvPr/>
        </p:nvSpPr>
        <p:spPr>
          <a:xfrm>
            <a:off x="326560" y="2082755"/>
            <a:ext cx="11384796" cy="307772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5400" b="1" i="0" u="sng" strike="noStrike" cap="none" dirty="0">
                <a:solidFill>
                  <a:srgbClr val="00A8A2"/>
                </a:solidFill>
                <a:latin typeface="Calibri"/>
                <a:ea typeface="Calibri"/>
                <a:cs typeface="Calibri"/>
                <a:sym typeface="Calibri"/>
              </a:rPr>
              <a:t>More TRUTHS:</a:t>
            </a:r>
            <a:endParaRPr sz="5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A8A2"/>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Just because you can’t </a:t>
            </a:r>
            <a:r>
              <a:rPr lang="en-US" sz="2800" b="1" i="0" u="none" strike="noStrike" cap="none" dirty="0">
                <a:solidFill>
                  <a:schemeClr val="dk1"/>
                </a:solidFill>
                <a:latin typeface="Calibri"/>
                <a:ea typeface="Calibri"/>
                <a:cs typeface="Calibri"/>
                <a:sym typeface="Calibri"/>
              </a:rPr>
              <a:t>see the injury </a:t>
            </a:r>
            <a:r>
              <a:rPr lang="en-US" sz="2800" b="0" i="0" u="none" strike="noStrike" cap="none" dirty="0">
                <a:solidFill>
                  <a:schemeClr val="dk1"/>
                </a:solidFill>
                <a:latin typeface="Calibri"/>
                <a:ea typeface="Calibri"/>
                <a:cs typeface="Calibri"/>
                <a:sym typeface="Calibri"/>
              </a:rPr>
              <a:t>doesn’t mean there’s nothing wrong</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There are now active treatments for a concussion</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Inconsistency in symptoms/abilities does not mean they are “faking it”</a:t>
            </a: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2334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41205"/>
          </a:xfrm>
          <a:prstGeom prst="rect">
            <a:avLst/>
          </a:prstGeom>
          <a:noFill/>
          <a:ln>
            <a:noFill/>
          </a:ln>
        </p:spPr>
      </p:pic>
      <p:sp>
        <p:nvSpPr>
          <p:cNvPr id="711" name="Google Shape;711;p21"/>
          <p:cNvSpPr/>
          <p:nvPr/>
        </p:nvSpPr>
        <p:spPr>
          <a:xfrm>
            <a:off x="1" y="388556"/>
            <a:ext cx="6670765" cy="1139302"/>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Concussion Protocol</a:t>
            </a:r>
            <a:endParaRPr sz="4000" b="1" i="0" u="none" strike="noStrike" cap="none" dirty="0">
              <a:solidFill>
                <a:srgbClr val="FFFFFF"/>
              </a:solidFill>
              <a:latin typeface="Calibri"/>
              <a:ea typeface="Calibri"/>
              <a:cs typeface="Calibri"/>
              <a:sym typeface="Calibri"/>
            </a:endParaRPr>
          </a:p>
        </p:txBody>
      </p:sp>
      <p:pic>
        <p:nvPicPr>
          <p:cNvPr id="712" name="Google Shape;712;p21"/>
          <p:cNvPicPr preferRelativeResize="0"/>
          <p:nvPr/>
        </p:nvPicPr>
        <p:blipFill rotWithShape="1">
          <a:blip r:embed="rId4">
            <a:alphaModFix/>
          </a:blip>
          <a:srcRect/>
          <a:stretch/>
        </p:blipFill>
        <p:spPr>
          <a:xfrm>
            <a:off x="7203429" y="114007"/>
            <a:ext cx="4814203" cy="6653457"/>
          </a:xfrm>
          <a:prstGeom prst="rect">
            <a:avLst/>
          </a:prstGeom>
          <a:noFill/>
          <a:ln>
            <a:solidFill>
              <a:schemeClr val="tx1"/>
            </a:solidFill>
          </a:ln>
          <a:effectLst>
            <a:outerShdw blurRad="50800" dist="38100" dir="2700000" algn="tl" rotWithShape="0">
              <a:prstClr val="black">
                <a:alpha val="40000"/>
              </a:prstClr>
            </a:outerShdw>
          </a:effectLst>
        </p:spPr>
      </p:pic>
      <p:sp>
        <p:nvSpPr>
          <p:cNvPr id="713" name="Google Shape;713;p21"/>
          <p:cNvSpPr txBox="1"/>
          <p:nvPr/>
        </p:nvSpPr>
        <p:spPr>
          <a:xfrm>
            <a:off x="402231" y="1874088"/>
            <a:ext cx="6750924" cy="446276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Calibri"/>
                <a:ea typeface="Calibri"/>
                <a:cs typeface="Calibri"/>
                <a:sym typeface="Calibri"/>
              </a:rPr>
              <a:t>Asking Healthcare Providers to</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Think of Concussion as a 2-visit diagnosis</a:t>
            </a:r>
            <a:endParaRPr sz="14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1</a:t>
            </a:r>
            <a:r>
              <a:rPr lang="en-US" sz="2400" b="0" i="0" u="none" strike="noStrike" cap="none" baseline="30000" dirty="0">
                <a:solidFill>
                  <a:srgbClr val="000000"/>
                </a:solidFill>
                <a:latin typeface="Calibri"/>
                <a:ea typeface="Calibri"/>
                <a:cs typeface="Calibri"/>
                <a:sym typeface="Calibri"/>
              </a:rPr>
              <a:t>st</a:t>
            </a:r>
            <a:r>
              <a:rPr lang="en-US" sz="2400" b="0" i="0" u="none" strike="noStrike" cap="none" dirty="0">
                <a:solidFill>
                  <a:srgbClr val="000000"/>
                </a:solidFill>
                <a:latin typeface="Calibri"/>
                <a:ea typeface="Calibri"/>
                <a:cs typeface="Calibri"/>
                <a:sym typeface="Calibri"/>
              </a:rPr>
              <a:t> visit: Symptoms Evaluation and Patient Education. Give parent/patient a symptom list to take home and observe.</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Return in 4 weeks if symptoms exist/persist</a:t>
            </a:r>
            <a:endParaRPr sz="1400" b="0" i="0" u="none" strike="noStrike" cap="none" dirty="0">
              <a:solidFill>
                <a:srgbClr val="000000"/>
              </a:solidFill>
              <a:latin typeface="Calibri"/>
              <a:ea typeface="Calibri"/>
              <a:cs typeface="Calibri"/>
              <a:sym typeface="Calibri"/>
            </a:endParaRPr>
          </a:p>
          <a:p>
            <a:pPr marL="1257300" marR="0" lvl="2" indent="-342900" algn="l" rtl="0">
              <a:lnSpc>
                <a:spcPct val="100000"/>
              </a:lnSpc>
              <a:spcBef>
                <a:spcPts val="0"/>
              </a:spcBef>
              <a:spcAft>
                <a:spcPts val="0"/>
              </a:spcAft>
              <a:buClr>
                <a:srgbClr val="000000"/>
              </a:buClr>
              <a:buSzPts val="2400"/>
              <a:buFont typeface="Noto Sans Symbols"/>
              <a:buChar char="⮚"/>
            </a:pPr>
            <a:r>
              <a:rPr lang="en-US" sz="2400" b="0" i="0" u="none" strike="noStrike" cap="none" dirty="0">
                <a:solidFill>
                  <a:srgbClr val="000000"/>
                </a:solidFill>
                <a:latin typeface="Calibri"/>
                <a:ea typeface="Calibri"/>
                <a:cs typeface="Calibri"/>
                <a:sym typeface="Calibri"/>
              </a:rPr>
              <a:t>Referral for treatment</a:t>
            </a:r>
            <a:endParaRPr sz="1400" b="0" i="0" u="none" strike="noStrike" cap="none" dirty="0">
              <a:solidFill>
                <a:srgbClr val="000000"/>
              </a:solidFill>
              <a:latin typeface="Calibri"/>
              <a:ea typeface="Calibri"/>
              <a:cs typeface="Calibri"/>
              <a:sym typeface="Calibri"/>
            </a:endParaRPr>
          </a:p>
          <a:p>
            <a:pPr marL="1257300" marR="0" lvl="2"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Check in at yearly check-ups specifically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Calibri"/>
                <a:ea typeface="Calibri"/>
                <a:cs typeface="Calibri"/>
                <a:sym typeface="Calibri"/>
              </a:rPr>
              <a:t>	about the concussion</a:t>
            </a: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993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2"/>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492" name="Google Shape;492;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5978" y="1046308"/>
            <a:ext cx="3067143" cy="1290774"/>
          </a:xfrm>
          <a:prstGeom prst="rect">
            <a:avLst/>
          </a:prstGeom>
          <a:noFill/>
          <a:ln>
            <a:noFill/>
          </a:ln>
        </p:spPr>
      </p:pic>
      <p:pic>
        <p:nvPicPr>
          <p:cNvPr id="493" name="Google Shape;493;p2"/>
          <p:cNvPicPr preferRelativeResize="0"/>
          <p:nvPr/>
        </p:nvPicPr>
        <p:blipFill rotWithShape="1">
          <a:blip r:embed="rId4">
            <a:alphaModFix/>
          </a:blip>
          <a:srcRect/>
          <a:stretch/>
        </p:blipFill>
        <p:spPr>
          <a:xfrm>
            <a:off x="6839231" y="995763"/>
            <a:ext cx="3609135" cy="1391863"/>
          </a:xfrm>
          <a:prstGeom prst="rect">
            <a:avLst/>
          </a:prstGeom>
          <a:noFill/>
          <a:ln>
            <a:noFill/>
          </a:ln>
        </p:spPr>
      </p:pic>
      <p:sp>
        <p:nvSpPr>
          <p:cNvPr id="494" name="Google Shape;494;p2"/>
          <p:cNvSpPr/>
          <p:nvPr/>
        </p:nvSpPr>
        <p:spPr>
          <a:xfrm>
            <a:off x="1384183" y="2954781"/>
            <a:ext cx="906418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Brain Links is supported by the Administration for Community Living (ACL) of the    U.S. Department of Health and Human Services under Grant No. 90TBSG0024-01-00 and in part by the TN Department of Health, Traumatic Brain Injury Program.</a:t>
            </a:r>
            <a:endParaRPr sz="1400" b="1" i="0" u="none" strike="noStrike" cap="none" dirty="0">
              <a:solidFill>
                <a:srgbClr val="000000"/>
              </a:solidFill>
              <a:latin typeface="Arial"/>
              <a:ea typeface="Arial"/>
              <a:cs typeface="Arial"/>
              <a:sym typeface="Arial"/>
            </a:endParaRPr>
          </a:p>
        </p:txBody>
      </p:sp>
      <p:pic>
        <p:nvPicPr>
          <p:cNvPr id="495" name="Google Shape;495;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95482" y="4772809"/>
            <a:ext cx="3159503" cy="1547742"/>
          </a:xfrm>
          <a:prstGeom prst="rect">
            <a:avLst/>
          </a:prstGeom>
          <a:noFill/>
          <a:ln>
            <a:noFill/>
          </a:ln>
        </p:spPr>
      </p:pic>
    </p:spTree>
    <p:extLst>
      <p:ext uri="{BB962C8B-B14F-4D97-AF65-F5344CB8AC3E}">
        <p14:creationId xmlns:p14="http://schemas.microsoft.com/office/powerpoint/2010/main" val="92090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Google Shape;719;p22"/>
          <p:cNvSpPr/>
          <p:nvPr/>
        </p:nvSpPr>
        <p:spPr>
          <a:xfrm>
            <a:off x="1" y="422728"/>
            <a:ext cx="8046720" cy="1035958"/>
          </a:xfrm>
          <a:prstGeom prst="rect">
            <a:avLst/>
          </a:prstGeom>
          <a:solidFill>
            <a:srgbClr val="1D5EAC"/>
          </a:solidFill>
          <a:ln>
            <a:noFill/>
          </a:ln>
          <a:effectLst/>
          <a:scene3d>
            <a:camera prst="orthographicFront"/>
            <a:lightRig rig="threePt" dir="t"/>
          </a:scene3d>
          <a:sp3d>
            <a:bevelB w="165100" prst="coolSlant"/>
          </a:sp3d>
        </p:spPr>
        <p:txBody>
          <a:bodyPr spcFirstLastPara="1" wrap="square" lIns="91425" tIns="45700" rIns="91425" bIns="45700" anchor="ctr" anchorCtr="0">
            <a:noAutofit/>
          </a:bodyPr>
          <a:lstStyle/>
          <a:p>
            <a:pPr>
              <a:buClr>
                <a:srgbClr val="000000"/>
              </a:buClr>
              <a:buSzPts val="4800"/>
              <a:buFont typeface="Arial"/>
              <a:buNone/>
            </a:pPr>
            <a:r>
              <a:rPr lang="en-US" sz="4000" b="1" dirty="0">
                <a:solidFill>
                  <a:prstClr val="white"/>
                </a:solidFill>
                <a:ea typeface="Open Sans Semibold" panose="020B0706030804020204" pitchFamily="34" charset="0"/>
                <a:cs typeface="Open Sans Semibold" panose="020B0706030804020204" pitchFamily="34" charset="0"/>
                <a:sym typeface="Calibri"/>
              </a:rPr>
              <a:t>Returning to School</a:t>
            </a:r>
            <a:r>
              <a:rPr lang="en-US" sz="4000" b="1" dirty="0">
                <a:solidFill>
                  <a:srgbClr val="FF0000"/>
                </a:solidFill>
                <a:ea typeface="Open Sans Semibold" panose="020B0706030804020204" pitchFamily="34" charset="0"/>
                <a:cs typeface="Open Sans Semibold" panose="020B0706030804020204" pitchFamily="34" charset="0"/>
                <a:sym typeface="Calibri"/>
              </a:rPr>
              <a:t> </a:t>
            </a:r>
            <a:r>
              <a:rPr lang="en-US" sz="4000" b="1" dirty="0">
                <a:solidFill>
                  <a:prstClr val="white"/>
                </a:solidFill>
                <a:ea typeface="Open Sans Semibold" panose="020B0706030804020204" pitchFamily="34" charset="0"/>
                <a:cs typeface="Open Sans Semibold" panose="020B0706030804020204" pitchFamily="34" charset="0"/>
                <a:sym typeface="Calibri"/>
              </a:rPr>
              <a:t>after Concussion</a:t>
            </a:r>
            <a:endParaRPr sz="4000" b="1" dirty="0">
              <a:solidFill>
                <a:prstClr val="white"/>
              </a:solidFill>
              <a:ea typeface="Open Sans Semibold" panose="020B0706030804020204" pitchFamily="34" charset="0"/>
              <a:cs typeface="Open Sans Semibold" panose="020B0706030804020204" pitchFamily="34" charset="0"/>
              <a:sym typeface="Calibri"/>
            </a:endParaRPr>
          </a:p>
        </p:txBody>
      </p:sp>
      <p:sp>
        <p:nvSpPr>
          <p:cNvPr id="720" name="Google Shape;720;p22"/>
          <p:cNvSpPr/>
          <p:nvPr/>
        </p:nvSpPr>
        <p:spPr>
          <a:xfrm>
            <a:off x="783771" y="2037723"/>
            <a:ext cx="11146972" cy="892552"/>
          </a:xfrm>
          <a:prstGeom prst="rect">
            <a:avLst/>
          </a:prstGeom>
          <a:noFill/>
          <a:ln>
            <a:noFill/>
          </a:ln>
        </p:spPr>
        <p:txBody>
          <a:bodyPr spcFirstLastPara="1" wrap="square" lIns="91425" tIns="45700" rIns="91425" bIns="45700" anchor="t" anchorCtr="0">
            <a:spAutoFit/>
          </a:bodyPr>
          <a:lstStyle/>
          <a:p>
            <a:pPr>
              <a:buClr>
                <a:srgbClr val="000000"/>
              </a:buClr>
              <a:buSzPts val="2800"/>
              <a:buFont typeface="Arial"/>
              <a:buNone/>
            </a:pPr>
            <a:endParaRPr sz="2800">
              <a:solidFill>
                <a:srgbClr val="000000"/>
              </a:solidFill>
              <a:ea typeface="Calibri"/>
              <a:cs typeface="Calibri"/>
              <a:sym typeface="Calibri"/>
            </a:endParaRPr>
          </a:p>
          <a:p>
            <a:pPr>
              <a:buClr>
                <a:srgbClr val="000000"/>
              </a:buClr>
              <a:buSzPts val="2400"/>
              <a:buFont typeface="Arial"/>
              <a:buNone/>
            </a:pPr>
            <a:endParaRPr sz="2400">
              <a:solidFill>
                <a:srgbClr val="000000"/>
              </a:solidFill>
              <a:ea typeface="Calibri"/>
              <a:cs typeface="Calibri"/>
              <a:sym typeface="Calibri"/>
            </a:endParaRPr>
          </a:p>
        </p:txBody>
      </p:sp>
      <p:sp>
        <p:nvSpPr>
          <p:cNvPr id="721" name="Google Shape;721;p22"/>
          <p:cNvSpPr txBox="1"/>
          <p:nvPr/>
        </p:nvSpPr>
        <p:spPr>
          <a:xfrm>
            <a:off x="421205" y="2166450"/>
            <a:ext cx="6498580" cy="3970277"/>
          </a:xfrm>
          <a:prstGeom prst="rect">
            <a:avLst/>
          </a:prstGeom>
          <a:solidFill>
            <a:schemeClr val="lt1"/>
          </a:solidFill>
          <a:ln>
            <a:noFill/>
          </a:ln>
        </p:spPr>
        <p:txBody>
          <a:bodyPr spcFirstLastPara="1" wrap="square" lIns="91425" tIns="45700" rIns="91425" bIns="45700" anchor="t" anchorCtr="0">
            <a:spAutoFit/>
          </a:bodyPr>
          <a:lstStyle/>
          <a:p>
            <a:pPr marL="457200" indent="-457200">
              <a:buClr>
                <a:prstClr val="black"/>
              </a:buClr>
              <a:buSzPts val="2800"/>
              <a:buFont typeface="Calibri"/>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Return gradually, as the student can tolerate more</a:t>
            </a:r>
          </a:p>
          <a:p>
            <a:pPr marL="457200" indent="-457200">
              <a:buClr>
                <a:prstClr val="black"/>
              </a:buClr>
              <a:buSzPts val="2800"/>
              <a:buFont typeface="Calibri"/>
              <a:buChar char="•"/>
            </a:pPr>
            <a:endParaRPr sz="2800" dirty="0">
              <a:solidFill>
                <a:srgbClr val="000000"/>
              </a:solidFill>
              <a:ea typeface="Open Sans Semibold" panose="020B0706030804020204" pitchFamily="34" charset="0"/>
              <a:cs typeface="Open Sans Semibold" panose="020B0706030804020204" pitchFamily="34" charset="0"/>
              <a:sym typeface="Calibri"/>
            </a:endParaRPr>
          </a:p>
          <a:p>
            <a:pPr marL="457200" indent="-457200">
              <a:buClr>
                <a:prstClr val="black"/>
              </a:buClr>
              <a:buSzPts val="2800"/>
              <a:buFont typeface="Calibri"/>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Few hours, half day</a:t>
            </a:r>
          </a:p>
          <a:p>
            <a:pPr marL="457200" indent="-457200">
              <a:buClr>
                <a:prstClr val="black"/>
              </a:buClr>
              <a:buSzPts val="2800"/>
              <a:buFont typeface="Calibri"/>
              <a:buChar char="•"/>
            </a:pPr>
            <a:endParaRPr lang="en-US" sz="2800" dirty="0">
              <a:solidFill>
                <a:prstClr val="black"/>
              </a:solidFill>
              <a:ea typeface="Open Sans Semibold" panose="020B0706030804020204" pitchFamily="34" charset="0"/>
              <a:cs typeface="Open Sans Semibold" panose="020B0706030804020204" pitchFamily="34" charset="0"/>
              <a:sym typeface="Calibri"/>
            </a:endParaRPr>
          </a:p>
          <a:p>
            <a:pPr marL="457200" indent="-457200">
              <a:buClr>
                <a:prstClr val="black"/>
              </a:buClr>
              <a:buSzPts val="2800"/>
              <a:buFont typeface="Calibri"/>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Allow to rest in a quiet area as needed</a:t>
            </a:r>
            <a:endParaRPr sz="2800" dirty="0">
              <a:solidFill>
                <a:srgbClr val="000000"/>
              </a:solidFill>
              <a:ea typeface="Open Sans Semibold" panose="020B0706030804020204" pitchFamily="34" charset="0"/>
              <a:cs typeface="Open Sans Semibold" panose="020B0706030804020204" pitchFamily="34" charset="0"/>
              <a:sym typeface="Calibri"/>
            </a:endParaRPr>
          </a:p>
          <a:p>
            <a:pPr marL="914400" lvl="1" indent="-457200">
              <a:buClr>
                <a:prstClr val="black"/>
              </a:buClr>
              <a:buSzPts val="2800"/>
              <a:buFont typeface="Arial"/>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In the classroom</a:t>
            </a:r>
            <a:endParaRPr sz="2800" dirty="0">
              <a:solidFill>
                <a:srgbClr val="000000"/>
              </a:solidFill>
              <a:ea typeface="Open Sans Semibold" panose="020B0706030804020204" pitchFamily="34" charset="0"/>
              <a:cs typeface="Open Sans Semibold" panose="020B0706030804020204" pitchFamily="34" charset="0"/>
              <a:sym typeface="Calibri"/>
            </a:endParaRPr>
          </a:p>
          <a:p>
            <a:pPr marL="914400" lvl="1" indent="-457200">
              <a:buClr>
                <a:prstClr val="black"/>
              </a:buClr>
              <a:buSzPts val="2800"/>
              <a:buFont typeface="Arial"/>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In the building (nurse’s office)</a:t>
            </a:r>
            <a:endParaRPr sz="2800" dirty="0">
              <a:solidFill>
                <a:srgbClr val="000000"/>
              </a:solidFill>
              <a:ea typeface="Open Sans Semibold" panose="020B0706030804020204" pitchFamily="34" charset="0"/>
              <a:cs typeface="Open Sans Semibold" panose="020B0706030804020204" pitchFamily="34" charset="0"/>
              <a:sym typeface="Calibri"/>
            </a:endParaRPr>
          </a:p>
          <a:p>
            <a:pPr marL="914400" lvl="1" indent="-457200">
              <a:buClr>
                <a:prstClr val="black"/>
              </a:buClr>
              <a:buSzPts val="2800"/>
              <a:buFont typeface="Arial"/>
              <a:buChar char="•"/>
            </a:pPr>
            <a:r>
              <a:rPr lang="en-US" sz="2800" dirty="0">
                <a:solidFill>
                  <a:prstClr val="black"/>
                </a:solidFill>
                <a:ea typeface="Open Sans Semibold" panose="020B0706030804020204" pitchFamily="34" charset="0"/>
                <a:cs typeface="Open Sans Semibold" panose="020B0706030804020204" pitchFamily="34" charset="0"/>
                <a:sym typeface="Calibri"/>
              </a:rPr>
              <a:t>At home</a:t>
            </a:r>
            <a:endParaRPr sz="2800" dirty="0">
              <a:solidFill>
                <a:prstClr val="black"/>
              </a:solidFill>
              <a:ea typeface="Open Sans Semibold" panose="020B0706030804020204" pitchFamily="34" charset="0"/>
              <a:cs typeface="Open Sans Semibold" panose="020B0706030804020204" pitchFamily="34" charset="0"/>
              <a:sym typeface="Calibri"/>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26004"/>
          <a:stretch/>
        </p:blipFill>
        <p:spPr>
          <a:xfrm>
            <a:off x="7098093" y="4354004"/>
            <a:ext cx="4444739" cy="2192637"/>
          </a:xfrm>
          <a:prstGeom prst="rect">
            <a:avLst/>
          </a:prstGeom>
          <a:ln>
            <a:solidFill>
              <a:schemeClr val="tx1"/>
            </a:solidFill>
          </a:ln>
          <a:effectLst/>
        </p:spPr>
      </p:pic>
      <p:pic>
        <p:nvPicPr>
          <p:cNvPr id="8" name="Google Shape;722;p22" descr="https://parentingwithunderstanding.files.wordpress.com/2011/06/small-child-going-to-school.jpg?w=300&amp;h=234"/>
          <p:cNvPicPr preferRelativeResize="0"/>
          <p:nvPr/>
        </p:nvPicPr>
        <p:blipFill rotWithShape="1">
          <a:blip r:embed="rId4">
            <a:alphaModFix/>
          </a:blip>
          <a:srcRect/>
          <a:stretch/>
        </p:blipFill>
        <p:spPr>
          <a:xfrm>
            <a:off x="7629635" y="1988296"/>
            <a:ext cx="2966639" cy="2110594"/>
          </a:xfrm>
          <a:prstGeom prst="rect">
            <a:avLst/>
          </a:prstGeom>
          <a:noFill/>
          <a:ln>
            <a:solidFill>
              <a:schemeClr val="tx1"/>
            </a:solidFill>
          </a:ln>
        </p:spPr>
      </p:pic>
    </p:spTree>
    <p:extLst>
      <p:ext uri="{BB962C8B-B14F-4D97-AF65-F5344CB8AC3E}">
        <p14:creationId xmlns:p14="http://schemas.microsoft.com/office/powerpoint/2010/main" val="112784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4746" y="1727696"/>
            <a:ext cx="6217999" cy="4137075"/>
          </a:xfrm>
          <a:prstGeom prst="rect">
            <a:avLst/>
          </a:prstGeom>
          <a:noFill/>
          <a:ln>
            <a:solidFill>
              <a:schemeClr val="tx1"/>
            </a:solidFill>
          </a:ln>
        </p:spPr>
      </p:pic>
      <p:sp>
        <p:nvSpPr>
          <p:cNvPr id="729" name="Google Shape;729;p23"/>
          <p:cNvSpPr txBox="1"/>
          <p:nvPr/>
        </p:nvSpPr>
        <p:spPr>
          <a:xfrm>
            <a:off x="1752600" y="6150047"/>
            <a:ext cx="434340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Helvetica Neue"/>
              <a:ea typeface="Helvetica Neue"/>
              <a:cs typeface="Helvetica Neue"/>
              <a:sym typeface="Helvetica Neue"/>
            </a:endParaRPr>
          </a:p>
        </p:txBody>
      </p:sp>
      <p:sp>
        <p:nvSpPr>
          <p:cNvPr id="730" name="Google Shape;730;p23"/>
          <p:cNvSpPr txBox="1">
            <a:spLocks noGrp="1"/>
          </p:cNvSpPr>
          <p:nvPr>
            <p:ph type="body" idx="4294967295"/>
          </p:nvPr>
        </p:nvSpPr>
        <p:spPr>
          <a:xfrm>
            <a:off x="5627007" y="2798175"/>
            <a:ext cx="6205168" cy="2330873"/>
          </a:xfrm>
          <a:prstGeom prst="rect">
            <a:avLst/>
          </a:prstGeom>
          <a:solidFill>
            <a:srgbClr val="1D5EAC"/>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a:bodyPr>
          <a:lstStyle/>
          <a:p>
            <a:pPr marL="171450" lvl="0" indent="-177800" algn="l" rtl="0">
              <a:lnSpc>
                <a:spcPct val="110000"/>
              </a:lnSpc>
              <a:spcBef>
                <a:spcPts val="0"/>
              </a:spcBef>
              <a:spcAft>
                <a:spcPts val="0"/>
              </a:spcAft>
              <a:buClr>
                <a:schemeClr val="lt1"/>
              </a:buClr>
              <a:buSzPts val="2800"/>
              <a:buChar char="•"/>
            </a:pPr>
            <a:r>
              <a:rPr lang="en-US" sz="2800" dirty="0">
                <a:solidFill>
                  <a:schemeClr val="lt1"/>
                </a:solidFill>
              </a:rPr>
              <a:t>Allow a comfort item from home</a:t>
            </a:r>
            <a:endParaRPr dirty="0">
              <a:solidFill>
                <a:schemeClr val="lt1"/>
              </a:solidFill>
            </a:endParaRPr>
          </a:p>
          <a:p>
            <a:pPr marL="171450" lvl="0" indent="-177800" algn="l" rtl="0">
              <a:lnSpc>
                <a:spcPct val="110000"/>
              </a:lnSpc>
              <a:spcBef>
                <a:spcPts val="750"/>
              </a:spcBef>
              <a:spcAft>
                <a:spcPts val="0"/>
              </a:spcAft>
              <a:buClr>
                <a:schemeClr val="lt1"/>
              </a:buClr>
              <a:buSzPts val="2800"/>
              <a:buChar char="•"/>
            </a:pPr>
            <a:r>
              <a:rPr lang="en-US" sz="2800" dirty="0">
                <a:solidFill>
                  <a:schemeClr val="lt1"/>
                </a:solidFill>
              </a:rPr>
              <a:t>Don’t push participation</a:t>
            </a:r>
            <a:endParaRPr dirty="0">
              <a:solidFill>
                <a:schemeClr val="lt1"/>
              </a:solidFill>
            </a:endParaRPr>
          </a:p>
          <a:p>
            <a:pPr marL="171450" lvl="0" indent="-177800" algn="l" rtl="0">
              <a:lnSpc>
                <a:spcPct val="110000"/>
              </a:lnSpc>
              <a:spcBef>
                <a:spcPts val="750"/>
              </a:spcBef>
              <a:spcAft>
                <a:spcPts val="0"/>
              </a:spcAft>
              <a:buClr>
                <a:schemeClr val="lt1"/>
              </a:buClr>
              <a:buSzPts val="2800"/>
              <a:buChar char="•"/>
            </a:pPr>
            <a:r>
              <a:rPr lang="en-US" sz="2800" dirty="0">
                <a:solidFill>
                  <a:schemeClr val="lt1"/>
                </a:solidFill>
              </a:rPr>
              <a:t>Don’t expect them to remember rules and normal routines immediately</a:t>
            </a:r>
            <a:endParaRPr sz="2800" dirty="0">
              <a:solidFill>
                <a:schemeClr val="lt1"/>
              </a:solidFill>
            </a:endParaRPr>
          </a:p>
        </p:txBody>
      </p:sp>
      <p:sp>
        <p:nvSpPr>
          <p:cNvPr id="731" name="Google Shape;731;p23"/>
          <p:cNvSpPr/>
          <p:nvPr/>
        </p:nvSpPr>
        <p:spPr>
          <a:xfrm>
            <a:off x="1" y="422728"/>
            <a:ext cx="9013370" cy="892725"/>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n-US" sz="4800" b="1" i="0" u="none" strike="noStrike" cap="none" dirty="0">
                <a:solidFill>
                  <a:srgbClr val="FFFFFF"/>
                </a:solidFill>
                <a:latin typeface="Calibri"/>
                <a:ea typeface="Calibri"/>
                <a:cs typeface="Calibri"/>
                <a:sym typeface="Calibri"/>
              </a:rPr>
              <a:t>Making the Transition to Preschool</a:t>
            </a:r>
            <a:endParaRPr sz="4800" b="1"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92234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6933"/>
            <a:ext cx="12192000" cy="6874933"/>
          </a:xfrm>
          <a:prstGeom prst="rect">
            <a:avLst/>
          </a:prstGeom>
          <a:noFill/>
          <a:ln>
            <a:noFill/>
          </a:ln>
        </p:spPr>
      </p:pic>
      <p:sp>
        <p:nvSpPr>
          <p:cNvPr id="738" name="Google Shape;738;p24"/>
          <p:cNvSpPr/>
          <p:nvPr/>
        </p:nvSpPr>
        <p:spPr>
          <a:xfrm>
            <a:off x="1" y="422728"/>
            <a:ext cx="830797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a:ea typeface="Calibri"/>
                <a:cs typeface="Calibri"/>
                <a:sym typeface="Calibri"/>
              </a:rPr>
              <a:t>Return to Sport/Physical Activity</a:t>
            </a:r>
            <a:endParaRPr sz="4400" b="0" i="0" u="none" strike="noStrike" cap="none" dirty="0">
              <a:solidFill>
                <a:schemeClr val="lt1"/>
              </a:solidFill>
              <a:latin typeface="Calibri"/>
              <a:ea typeface="Calibri"/>
              <a:cs typeface="Calibri"/>
              <a:sym typeface="Calibri"/>
            </a:endParaRPr>
          </a:p>
        </p:txBody>
      </p:sp>
      <p:sp>
        <p:nvSpPr>
          <p:cNvPr id="739" name="Google Shape;739;p24"/>
          <p:cNvSpPr/>
          <p:nvPr/>
        </p:nvSpPr>
        <p:spPr>
          <a:xfrm>
            <a:off x="783771" y="1988296"/>
            <a:ext cx="11146972"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40" name="Google Shape;740;p24"/>
          <p:cNvSpPr txBox="1"/>
          <p:nvPr/>
        </p:nvSpPr>
        <p:spPr>
          <a:xfrm>
            <a:off x="3982524" y="2570459"/>
            <a:ext cx="7700738" cy="3539390"/>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No remaining symptoms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Warn parents/other caregivers of the dangers of returning to sport while symptoms persist – risk of  Second Impact Syndrome</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Gradually increase participation/exertion each day, as long as no symptoms arise</a:t>
            </a:r>
            <a:endParaRPr sz="1400" b="0" i="0" u="none" strike="noStrike" cap="none" dirty="0">
              <a:solidFill>
                <a:srgbClr val="000000"/>
              </a:solidFill>
              <a:latin typeface="Calibri"/>
              <a:ea typeface="Calibri"/>
              <a:cs typeface="Calibri"/>
              <a:sym typeface="Calibri"/>
            </a:endParaRPr>
          </a:p>
        </p:txBody>
      </p:sp>
      <p:sp>
        <p:nvSpPr>
          <p:cNvPr id="741" name="Google Shape;741;p24"/>
          <p:cNvSpPr txBox="1"/>
          <p:nvPr/>
        </p:nvSpPr>
        <p:spPr>
          <a:xfrm>
            <a:off x="285023" y="6216597"/>
            <a:ext cx="42387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TN Dept. of Health RTL/RTP Guideline</a:t>
            </a:r>
            <a:endParaRPr sz="1800" b="0" i="0" u="none" strike="noStrike" cap="none" dirty="0">
              <a:solidFill>
                <a:schemeClr val="dk1"/>
              </a:solidFill>
              <a:latin typeface="Calibri"/>
              <a:ea typeface="Calibri"/>
              <a:cs typeface="Calibri"/>
              <a:sym typeface="Calibri"/>
            </a:endParaRPr>
          </a:p>
        </p:txBody>
      </p:sp>
      <p:pic>
        <p:nvPicPr>
          <p:cNvPr id="742" name="Google Shape;742;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69531" y="373301"/>
            <a:ext cx="3245938" cy="2238414"/>
          </a:xfrm>
          <a:prstGeom prst="rect">
            <a:avLst/>
          </a:prstGeom>
          <a:noFill/>
          <a:ln>
            <a:solidFill>
              <a:schemeClr val="tx1"/>
            </a:solidFill>
          </a:ln>
        </p:spPr>
      </p:pic>
      <p:pic>
        <p:nvPicPr>
          <p:cNvPr id="8" name="Picture 7"/>
          <p:cNvPicPr>
            <a:picLocks noChangeAspect="1"/>
          </p:cNvPicPr>
          <p:nvPr/>
        </p:nvPicPr>
        <p:blipFill rotWithShape="1">
          <a:blip r:embed="rId5"/>
          <a:srcRect l="2697" t="2265" r="1590" b="2588"/>
          <a:stretch/>
        </p:blipFill>
        <p:spPr>
          <a:xfrm>
            <a:off x="285023" y="1986713"/>
            <a:ext cx="3188762" cy="4064288"/>
          </a:xfrm>
          <a:prstGeom prst="rect">
            <a:avLst/>
          </a:prstGeom>
          <a:ln>
            <a:solidFill>
              <a:srgbClr val="4472C4">
                <a:lumMod val="50000"/>
              </a:srgb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817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51"/>
          <p:cNvSpPr txBox="1">
            <a:spLocks noGrp="1"/>
          </p:cNvSpPr>
          <p:nvPr>
            <p:ph type="title"/>
          </p:nvPr>
        </p:nvSpPr>
        <p:spPr>
          <a:xfrm>
            <a:off x="0" y="108602"/>
            <a:ext cx="6489289" cy="1325563"/>
          </a:xfrm>
          <a:prstGeom prst="rect">
            <a:avLst/>
          </a:prstGeom>
          <a:solidFill>
            <a:srgbClr val="1D5EA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dirty="0">
                <a:solidFill>
                  <a:schemeClr val="lt1"/>
                </a:solidFill>
                <a:latin typeface="+mn-lt"/>
              </a:rPr>
              <a:t>TSSAA – mTBI Return Form </a:t>
            </a:r>
            <a:endParaRPr b="1" dirty="0">
              <a:solidFill>
                <a:schemeClr val="lt1"/>
              </a:solidFill>
              <a:latin typeface="+mn-lt"/>
            </a:endParaRPr>
          </a:p>
        </p:txBody>
      </p:sp>
      <p:pic>
        <p:nvPicPr>
          <p:cNvPr id="749" name="Google Shape;749;p151"/>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l="4378" t="3370" r="2643" b="8543"/>
          <a:stretch/>
        </p:blipFill>
        <p:spPr>
          <a:xfrm>
            <a:off x="6817104" y="108602"/>
            <a:ext cx="5198723" cy="6373701"/>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
        <p:nvSpPr>
          <p:cNvPr id="750" name="Google Shape;750;p151"/>
          <p:cNvSpPr txBox="1">
            <a:spLocks noGrp="1"/>
          </p:cNvSpPr>
          <p:nvPr>
            <p:ph type="body" idx="2"/>
          </p:nvPr>
        </p:nvSpPr>
        <p:spPr>
          <a:xfrm>
            <a:off x="344369" y="1829110"/>
            <a:ext cx="6144920" cy="4182807"/>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590"/>
              <a:buNone/>
            </a:pPr>
            <a:r>
              <a:rPr lang="en-US" sz="2400" dirty="0"/>
              <a:t>Enhanced language to better protect the student athlete and the healthcare provider </a:t>
            </a:r>
            <a:endParaRPr sz="2400" dirty="0"/>
          </a:p>
          <a:p>
            <a:pPr marL="228600" lvl="0" indent="-228600" algn="l" rtl="0">
              <a:lnSpc>
                <a:spcPct val="150000"/>
              </a:lnSpc>
              <a:spcBef>
                <a:spcPts val="1000"/>
              </a:spcBef>
              <a:spcAft>
                <a:spcPts val="0"/>
              </a:spcAft>
              <a:buClr>
                <a:schemeClr val="dk1"/>
              </a:buClr>
              <a:buSzPts val="2590"/>
              <a:buChar char="•"/>
            </a:pPr>
            <a:r>
              <a:rPr lang="en-US" sz="2400" dirty="0"/>
              <a:t>HCP and Athletes initials</a:t>
            </a:r>
            <a:endParaRPr sz="2400" dirty="0"/>
          </a:p>
          <a:p>
            <a:pPr marL="0" lvl="0" indent="0" algn="l" rtl="0">
              <a:lnSpc>
                <a:spcPct val="60000"/>
              </a:lnSpc>
              <a:spcBef>
                <a:spcPts val="1000"/>
              </a:spcBef>
              <a:spcAft>
                <a:spcPts val="0"/>
              </a:spcAft>
              <a:buClr>
                <a:schemeClr val="dk1"/>
              </a:buClr>
              <a:buSzPts val="2590"/>
              <a:buNone/>
            </a:pPr>
            <a:r>
              <a:rPr lang="en-US" sz="2400" dirty="0"/>
              <a:t>	- No symptoms at this time</a:t>
            </a:r>
            <a:endParaRPr sz="2400" dirty="0"/>
          </a:p>
          <a:p>
            <a:pPr marL="0" lvl="0" indent="0" algn="l" rtl="0">
              <a:lnSpc>
                <a:spcPct val="60000"/>
              </a:lnSpc>
              <a:spcBef>
                <a:spcPts val="1000"/>
              </a:spcBef>
              <a:spcAft>
                <a:spcPts val="0"/>
              </a:spcAft>
              <a:buClr>
                <a:schemeClr val="dk1"/>
              </a:buClr>
              <a:buSzPts val="2590"/>
              <a:buNone/>
            </a:pPr>
            <a:r>
              <a:rPr lang="en-US" sz="2400" dirty="0"/>
              <a:t>	- Implications of returning early</a:t>
            </a:r>
            <a:endParaRPr sz="2400" dirty="0"/>
          </a:p>
          <a:p>
            <a:pPr marL="0" lvl="0" indent="0" algn="l" rtl="0">
              <a:lnSpc>
                <a:spcPct val="60000"/>
              </a:lnSpc>
              <a:spcBef>
                <a:spcPts val="1000"/>
              </a:spcBef>
              <a:spcAft>
                <a:spcPts val="0"/>
              </a:spcAft>
              <a:buClr>
                <a:schemeClr val="dk1"/>
              </a:buClr>
              <a:buSzPts val="2590"/>
              <a:buNone/>
            </a:pPr>
            <a:r>
              <a:rPr lang="en-US" sz="2400" dirty="0"/>
              <a:t>	</a:t>
            </a:r>
            <a:endParaRPr sz="2400" dirty="0"/>
          </a:p>
          <a:p>
            <a:pPr marL="228600" lvl="0" indent="-228600" algn="l" rtl="0">
              <a:lnSpc>
                <a:spcPct val="100000"/>
              </a:lnSpc>
              <a:spcBef>
                <a:spcPts val="1000"/>
              </a:spcBef>
              <a:spcAft>
                <a:spcPts val="0"/>
              </a:spcAft>
              <a:buClr>
                <a:schemeClr val="dk1"/>
              </a:buClr>
              <a:buSzPts val="2590"/>
              <a:buChar char="•"/>
            </a:pPr>
            <a:r>
              <a:rPr lang="en-US" sz="2400" dirty="0"/>
              <a:t>Language to clarify the Tennessee Sports Concussion Law</a:t>
            </a:r>
            <a:endParaRPr sz="2400" dirty="0"/>
          </a:p>
          <a:p>
            <a:pPr marL="228600" lvl="0" indent="-228600" algn="l" rtl="0">
              <a:lnSpc>
                <a:spcPct val="100000"/>
              </a:lnSpc>
              <a:spcBef>
                <a:spcPts val="1000"/>
              </a:spcBef>
              <a:spcAft>
                <a:spcPts val="0"/>
              </a:spcAft>
              <a:buClr>
                <a:schemeClr val="dk1"/>
              </a:buClr>
              <a:buSzPts val="2590"/>
              <a:buChar char="•"/>
            </a:pPr>
            <a:r>
              <a:rPr lang="en-US" sz="2400" dirty="0"/>
              <a:t>Gradual Return to Play Guidelines on the back </a:t>
            </a:r>
            <a:endParaRPr sz="2400" dirty="0"/>
          </a:p>
          <a:p>
            <a:pPr marL="228600" lvl="0" indent="-64135" algn="l" rtl="0">
              <a:lnSpc>
                <a:spcPct val="60000"/>
              </a:lnSpc>
              <a:spcBef>
                <a:spcPts val="1000"/>
              </a:spcBef>
              <a:spcAft>
                <a:spcPts val="0"/>
              </a:spcAft>
              <a:buClr>
                <a:schemeClr val="dk1"/>
              </a:buClr>
              <a:buSzPts val="2590"/>
              <a:buNone/>
            </a:pPr>
            <a:endParaRPr sz="2395" dirty="0"/>
          </a:p>
        </p:txBody>
      </p:sp>
    </p:spTree>
    <p:extLst>
      <p:ext uri="{BB962C8B-B14F-4D97-AF65-F5344CB8AC3E}">
        <p14:creationId xmlns:p14="http://schemas.microsoft.com/office/powerpoint/2010/main" val="4252233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0"/>
          <p:cNvSpPr txBox="1">
            <a:spLocks noGrp="1"/>
          </p:cNvSpPr>
          <p:nvPr>
            <p:ph type="title"/>
          </p:nvPr>
        </p:nvSpPr>
        <p:spPr>
          <a:xfrm>
            <a:off x="894184" y="331338"/>
            <a:ext cx="10515600" cy="1649500"/>
          </a:xfrm>
          <a:prstGeom prst="rect">
            <a:avLst/>
          </a:prstGeom>
          <a:gradFill>
            <a:gsLst>
              <a:gs pos="0">
                <a:srgbClr val="E97EFF"/>
              </a:gs>
              <a:gs pos="50000">
                <a:srgbClr val="EFB1FF"/>
              </a:gs>
              <a:gs pos="100000">
                <a:srgbClr val="F6D9FF"/>
              </a:gs>
            </a:gsLst>
            <a:lin ang="5400000" scaled="0"/>
          </a:gradFill>
          <a:ln w="9525" cap="flat" cmpd="sng">
            <a:solidFill>
              <a:srgbClr val="F5F7FC"/>
            </a:solidFill>
            <a:prstDash val="solid"/>
            <a:round/>
            <a:headEnd type="none" w="sm" len="sm"/>
            <a:tailEnd type="none" w="sm" len="sm"/>
          </a:ln>
        </p:spPr>
        <p:txBody>
          <a:bodyPr spcFirstLastPara="1" wrap="square" lIns="91425" tIns="45700" rIns="91425" bIns="45700" anchor="ctr" anchorCtr="0">
            <a:normAutofit/>
          </a:bodyPr>
          <a:lstStyle/>
          <a:p>
            <a:pPr algn="ctr">
              <a:buSzPts val="5400"/>
            </a:pPr>
            <a:r>
              <a:rPr lang="en-US" dirty="0">
                <a:latin typeface="+mn-lt"/>
              </a:rPr>
              <a:t>Abusive Head Trauma</a:t>
            </a:r>
            <a:br>
              <a:rPr lang="en-US" sz="8000" dirty="0"/>
            </a:br>
            <a:r>
              <a:rPr lang="en-US" sz="3600" dirty="0">
                <a:latin typeface="+mn-lt"/>
              </a:rPr>
              <a:t>aka </a:t>
            </a:r>
            <a:r>
              <a:rPr lang="en-US" sz="3600" b="1" dirty="0">
                <a:latin typeface="+mn-lt"/>
              </a:rPr>
              <a:t>Shaken Baby Syndrome</a:t>
            </a:r>
            <a:endParaRPr sz="3600" dirty="0">
              <a:latin typeface="+mn-lt"/>
              <a:sym typeface="Calibri"/>
            </a:endParaRPr>
          </a:p>
        </p:txBody>
      </p:sp>
      <p:sp>
        <p:nvSpPr>
          <p:cNvPr id="794" name="Google Shape;794;p30"/>
          <p:cNvSpPr txBox="1">
            <a:spLocks noGrp="1"/>
          </p:cNvSpPr>
          <p:nvPr>
            <p:ph type="body" idx="1"/>
          </p:nvPr>
        </p:nvSpPr>
        <p:spPr>
          <a:xfrm>
            <a:off x="1163596" y="2398813"/>
            <a:ext cx="4354962" cy="3396850"/>
          </a:xfrm>
          <a:prstGeom prst="rect">
            <a:avLst/>
          </a:prstGeom>
          <a:noFill/>
          <a:ln>
            <a:noFill/>
          </a:ln>
        </p:spPr>
        <p:txBody>
          <a:bodyPr spcFirstLastPara="1" wrap="square" lIns="91425" tIns="45700" rIns="91425" bIns="45700" anchor="t" anchorCtr="0">
            <a:normAutofit/>
          </a:bodyPr>
          <a:lstStyle/>
          <a:p>
            <a:pPr marL="171450" lvl="0" indent="-203200" algn="l" rtl="0">
              <a:lnSpc>
                <a:spcPct val="90000"/>
              </a:lnSpc>
              <a:spcBef>
                <a:spcPts val="0"/>
              </a:spcBef>
              <a:spcAft>
                <a:spcPts val="0"/>
              </a:spcAft>
              <a:buClr>
                <a:schemeClr val="dk1"/>
              </a:buClr>
              <a:buSzPts val="3200"/>
              <a:buChar char="•"/>
            </a:pPr>
            <a:r>
              <a:rPr lang="en-US" sz="3200" dirty="0"/>
              <a:t>Ages 0-5 </a:t>
            </a:r>
            <a:endParaRPr dirty="0"/>
          </a:p>
          <a:p>
            <a:pPr marL="171450" lvl="0" indent="-203200" algn="l" rtl="0">
              <a:lnSpc>
                <a:spcPct val="90000"/>
              </a:lnSpc>
              <a:spcBef>
                <a:spcPts val="750"/>
              </a:spcBef>
              <a:spcAft>
                <a:spcPts val="0"/>
              </a:spcAft>
              <a:buClr>
                <a:schemeClr val="dk1"/>
              </a:buClr>
              <a:buSzPts val="3200"/>
              <a:buChar char="•"/>
            </a:pPr>
            <a:r>
              <a:rPr lang="en-US" sz="3200" dirty="0"/>
              <a:t>From Shaking </a:t>
            </a:r>
            <a:endParaRPr dirty="0"/>
          </a:p>
          <a:p>
            <a:pPr marL="171450" lvl="0" indent="-203200" algn="l" rtl="0">
              <a:lnSpc>
                <a:spcPct val="90000"/>
              </a:lnSpc>
              <a:spcBef>
                <a:spcPts val="750"/>
              </a:spcBef>
              <a:spcAft>
                <a:spcPts val="0"/>
              </a:spcAft>
              <a:buClr>
                <a:schemeClr val="dk1"/>
              </a:buClr>
              <a:buSzPts val="3200"/>
              <a:buChar char="•"/>
            </a:pPr>
            <a:r>
              <a:rPr lang="en-US" sz="3200" dirty="0"/>
              <a:t>Injury to the Brain</a:t>
            </a:r>
            <a:endParaRPr sz="3200" dirty="0"/>
          </a:p>
          <a:p>
            <a:pPr marL="514350" lvl="1" indent="-177800" algn="l" rtl="0">
              <a:lnSpc>
                <a:spcPct val="90000"/>
              </a:lnSpc>
              <a:spcBef>
                <a:spcPts val="375"/>
              </a:spcBef>
              <a:spcAft>
                <a:spcPts val="0"/>
              </a:spcAft>
              <a:buClr>
                <a:schemeClr val="dk1"/>
              </a:buClr>
              <a:buSzPts val="2800"/>
              <a:buChar char="•"/>
            </a:pPr>
            <a:r>
              <a:rPr lang="en-US" sz="2800" dirty="0"/>
              <a:t>Diffuse Axonal Injury</a:t>
            </a:r>
            <a:endParaRPr dirty="0"/>
          </a:p>
          <a:p>
            <a:pPr marL="514350" lvl="1" indent="-177800" algn="l" rtl="0">
              <a:lnSpc>
                <a:spcPct val="90000"/>
              </a:lnSpc>
              <a:spcBef>
                <a:spcPts val="375"/>
              </a:spcBef>
              <a:spcAft>
                <a:spcPts val="0"/>
              </a:spcAft>
              <a:buClr>
                <a:schemeClr val="dk1"/>
              </a:buClr>
              <a:buSzPts val="2800"/>
              <a:buChar char="•"/>
            </a:pPr>
            <a:r>
              <a:rPr lang="en-US" sz="2800" dirty="0"/>
              <a:t>Oxygen Deprivation</a:t>
            </a:r>
            <a:endParaRPr dirty="0"/>
          </a:p>
          <a:p>
            <a:pPr marL="514350" lvl="1" indent="-177800" algn="l" rtl="0">
              <a:lnSpc>
                <a:spcPct val="90000"/>
              </a:lnSpc>
              <a:spcBef>
                <a:spcPts val="375"/>
              </a:spcBef>
              <a:spcAft>
                <a:spcPts val="0"/>
              </a:spcAft>
              <a:buClr>
                <a:schemeClr val="dk1"/>
              </a:buClr>
              <a:buSzPts val="2800"/>
              <a:buChar char="•"/>
            </a:pPr>
            <a:r>
              <a:rPr lang="en-US" sz="2800" dirty="0"/>
              <a:t>Swelling of Brain</a:t>
            </a:r>
            <a:endParaRPr dirty="0"/>
          </a:p>
          <a:p>
            <a:pPr marL="514350" lvl="1" indent="-177800" algn="l" rtl="0">
              <a:lnSpc>
                <a:spcPct val="90000"/>
              </a:lnSpc>
              <a:spcBef>
                <a:spcPts val="375"/>
              </a:spcBef>
              <a:spcAft>
                <a:spcPts val="0"/>
              </a:spcAft>
              <a:buClr>
                <a:schemeClr val="dk1"/>
              </a:buClr>
              <a:buSzPts val="2800"/>
              <a:buChar char="•"/>
            </a:pPr>
            <a:r>
              <a:rPr lang="en-US" sz="2800" dirty="0"/>
              <a:t>Skull injures Brain</a:t>
            </a:r>
            <a:endParaRPr dirty="0"/>
          </a:p>
        </p:txBody>
      </p:sp>
      <p:pic>
        <p:nvPicPr>
          <p:cNvPr id="795" name="Google Shape;795;p30"/>
          <p:cNvPicPr preferRelativeResize="0"/>
          <p:nvPr/>
        </p:nvPicPr>
        <p:blipFill rotWithShape="1">
          <a:blip r:embed="rId3">
            <a:alphaModFix/>
          </a:blip>
          <a:srcRect/>
          <a:stretch/>
        </p:blipFill>
        <p:spPr>
          <a:xfrm>
            <a:off x="5584371" y="2240553"/>
            <a:ext cx="5769429" cy="3654062"/>
          </a:xfrm>
          <a:prstGeom prst="rect">
            <a:avLst/>
          </a:prstGeom>
          <a:noFill/>
          <a:ln>
            <a:solidFill>
              <a:schemeClr val="tx1"/>
            </a:solidFill>
          </a:ln>
        </p:spPr>
      </p:pic>
      <p:sp>
        <p:nvSpPr>
          <p:cNvPr id="796" name="Google Shape;796;p30"/>
          <p:cNvSpPr/>
          <p:nvPr/>
        </p:nvSpPr>
        <p:spPr>
          <a:xfrm>
            <a:off x="4898244" y="4072071"/>
            <a:ext cx="457200" cy="316523"/>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35953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31"/>
          <p:cNvSpPr txBox="1">
            <a:spLocks noGrp="1"/>
          </p:cNvSpPr>
          <p:nvPr>
            <p:ph type="title"/>
          </p:nvPr>
        </p:nvSpPr>
        <p:spPr>
          <a:xfrm>
            <a:off x="1318904" y="110358"/>
            <a:ext cx="9346306" cy="1390650"/>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30"/>
              <a:buFont typeface="Calibri"/>
              <a:buNone/>
            </a:pPr>
            <a:r>
              <a:rPr lang="en-US" b="1" dirty="0">
                <a:latin typeface="Calibri"/>
                <a:ea typeface="Calibri"/>
                <a:cs typeface="Calibri"/>
                <a:sym typeface="Calibri"/>
              </a:rPr>
              <a:t>Early Symptoms</a:t>
            </a:r>
            <a:br>
              <a:rPr lang="en-US" sz="3888" dirty="0">
                <a:latin typeface="Calibri"/>
                <a:ea typeface="Calibri"/>
                <a:cs typeface="Calibri"/>
                <a:sym typeface="Calibri"/>
              </a:rPr>
            </a:br>
            <a:r>
              <a:rPr lang="en-US" sz="3600" dirty="0">
                <a:latin typeface="Calibri"/>
                <a:ea typeface="Calibri"/>
                <a:cs typeface="Calibri"/>
                <a:sym typeface="Calibri"/>
              </a:rPr>
              <a:t>Abusive Head Trauma</a:t>
            </a:r>
            <a:endParaRPr sz="3600" dirty="0">
              <a:latin typeface="Calibri"/>
              <a:ea typeface="Calibri"/>
              <a:cs typeface="Calibri"/>
              <a:sym typeface="Calibri"/>
            </a:endParaRPr>
          </a:p>
        </p:txBody>
      </p:sp>
      <p:sp>
        <p:nvSpPr>
          <p:cNvPr id="803" name="Google Shape;803;p31"/>
          <p:cNvSpPr txBox="1">
            <a:spLocks noGrp="1"/>
          </p:cNvSpPr>
          <p:nvPr>
            <p:ph type="body" idx="1"/>
          </p:nvPr>
        </p:nvSpPr>
        <p:spPr>
          <a:xfrm>
            <a:off x="1318904" y="1501008"/>
            <a:ext cx="5046910" cy="5278164"/>
          </a:xfrm>
          <a:prstGeom prst="rect">
            <a:avLst/>
          </a:prstGeom>
          <a:noFill/>
          <a:ln>
            <a:noFill/>
          </a:ln>
        </p:spPr>
        <p:txBody>
          <a:bodyPr spcFirstLastPara="1" wrap="square" lIns="91425" tIns="45700" rIns="91425" bIns="45700" anchor="t" anchorCtr="0">
            <a:noAutofit/>
          </a:bodyPr>
          <a:lstStyle/>
          <a:p>
            <a:pPr marL="171450" lvl="0" indent="-171450" algn="l" rtl="0">
              <a:lnSpc>
                <a:spcPct val="150000"/>
              </a:lnSpc>
              <a:spcBef>
                <a:spcPts val="0"/>
              </a:spcBef>
              <a:spcAft>
                <a:spcPts val="0"/>
              </a:spcAft>
              <a:buClr>
                <a:schemeClr val="dk1"/>
              </a:buClr>
              <a:buSzPts val="2400"/>
              <a:buChar char="•"/>
            </a:pPr>
            <a:r>
              <a:rPr lang="en-US" sz="2400" dirty="0"/>
              <a:t>Bruises on arms and chest</a:t>
            </a:r>
            <a:endParaRPr sz="2400" dirty="0"/>
          </a:p>
          <a:p>
            <a:pPr marL="171450" lvl="0" indent="-171450" algn="l" rtl="0">
              <a:lnSpc>
                <a:spcPct val="150000"/>
              </a:lnSpc>
              <a:spcBef>
                <a:spcPts val="750"/>
              </a:spcBef>
              <a:spcAft>
                <a:spcPts val="0"/>
              </a:spcAft>
              <a:buClr>
                <a:schemeClr val="dk1"/>
              </a:buClr>
              <a:buSzPts val="2400"/>
              <a:buChar char="•"/>
            </a:pPr>
            <a:r>
              <a:rPr lang="en-US" sz="2400" dirty="0"/>
              <a:t>Larger than usual head or forehead</a:t>
            </a:r>
            <a:endParaRPr sz="2400" dirty="0"/>
          </a:p>
          <a:p>
            <a:pPr marL="171450" lvl="0" indent="-171450" algn="l" rtl="0">
              <a:lnSpc>
                <a:spcPct val="150000"/>
              </a:lnSpc>
              <a:spcBef>
                <a:spcPts val="750"/>
              </a:spcBef>
              <a:spcAft>
                <a:spcPts val="0"/>
              </a:spcAft>
              <a:buClr>
                <a:schemeClr val="dk1"/>
              </a:buClr>
              <a:buSzPts val="2400"/>
              <a:buChar char="•"/>
            </a:pPr>
            <a:r>
              <a:rPr lang="en-US" sz="2400" dirty="0"/>
              <a:t>Bulging or tight fontanels</a:t>
            </a:r>
            <a:endParaRPr sz="2400" dirty="0"/>
          </a:p>
          <a:p>
            <a:pPr marL="171450" lvl="0" indent="-171450" algn="l" rtl="0">
              <a:lnSpc>
                <a:spcPct val="150000"/>
              </a:lnSpc>
              <a:spcBef>
                <a:spcPts val="750"/>
              </a:spcBef>
              <a:spcAft>
                <a:spcPts val="0"/>
              </a:spcAft>
              <a:buClr>
                <a:schemeClr val="dk1"/>
              </a:buClr>
              <a:buSzPts val="2400"/>
              <a:buChar char="•"/>
            </a:pPr>
            <a:r>
              <a:rPr lang="en-US" sz="2400" dirty="0"/>
              <a:t>Different –sized pupils</a:t>
            </a:r>
            <a:endParaRPr sz="2400" dirty="0"/>
          </a:p>
          <a:p>
            <a:pPr marL="171450" lvl="0" indent="-171450" algn="l" rtl="0">
              <a:lnSpc>
                <a:spcPct val="150000"/>
              </a:lnSpc>
              <a:spcBef>
                <a:spcPts val="750"/>
              </a:spcBef>
              <a:spcAft>
                <a:spcPts val="0"/>
              </a:spcAft>
              <a:buClr>
                <a:schemeClr val="dk1"/>
              </a:buClr>
              <a:buSzPts val="2400"/>
              <a:buChar char="•"/>
            </a:pPr>
            <a:r>
              <a:rPr lang="en-US" sz="2400" dirty="0"/>
              <a:t>Retinal bleeds (85%)</a:t>
            </a:r>
            <a:endParaRPr sz="2400" dirty="0"/>
          </a:p>
          <a:p>
            <a:pPr marL="171450" lvl="0" indent="-171450" algn="l" rtl="0">
              <a:lnSpc>
                <a:spcPct val="150000"/>
              </a:lnSpc>
              <a:spcBef>
                <a:spcPts val="750"/>
              </a:spcBef>
              <a:spcAft>
                <a:spcPts val="0"/>
              </a:spcAft>
              <a:buClr>
                <a:schemeClr val="dk1"/>
              </a:buClr>
              <a:buSzPts val="2400"/>
              <a:buChar char="•"/>
            </a:pPr>
            <a:r>
              <a:rPr lang="en-US" sz="2400" dirty="0"/>
              <a:t>Not able to focus</a:t>
            </a:r>
            <a:endParaRPr sz="2400" dirty="0"/>
          </a:p>
          <a:p>
            <a:pPr marL="171450" lvl="0" indent="-171450" algn="l" rtl="0">
              <a:lnSpc>
                <a:spcPct val="150000"/>
              </a:lnSpc>
              <a:spcBef>
                <a:spcPts val="750"/>
              </a:spcBef>
              <a:spcAft>
                <a:spcPts val="0"/>
              </a:spcAft>
              <a:buClr>
                <a:schemeClr val="dk1"/>
              </a:buClr>
              <a:buSzPts val="2400"/>
              <a:buChar char="•"/>
            </a:pPr>
            <a:r>
              <a:rPr lang="en-US" sz="2400" dirty="0"/>
              <a:t>Favoring one arm or leg</a:t>
            </a:r>
            <a:endParaRPr sz="2400" dirty="0"/>
          </a:p>
          <a:p>
            <a:pPr marL="171450" lvl="0" indent="-171450" algn="l" rtl="0">
              <a:lnSpc>
                <a:spcPct val="150000"/>
              </a:lnSpc>
              <a:spcBef>
                <a:spcPts val="750"/>
              </a:spcBef>
              <a:spcAft>
                <a:spcPts val="0"/>
              </a:spcAft>
              <a:buClr>
                <a:schemeClr val="dk1"/>
              </a:buClr>
              <a:buSzPts val="2400"/>
              <a:buChar char="•"/>
            </a:pPr>
            <a:r>
              <a:rPr lang="en-US" sz="2400" dirty="0"/>
              <a:t>Stop smiling/talking/walking</a:t>
            </a:r>
            <a:endParaRPr sz="2400" dirty="0"/>
          </a:p>
        </p:txBody>
      </p:sp>
      <p:pic>
        <p:nvPicPr>
          <p:cNvPr id="1026" name="Picture 2" descr="https://kyyouth.org/wp-content/uploads/2019/10/Face-It-TEN4-rule-with-baby.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6952" y="1825734"/>
            <a:ext cx="3696615" cy="46043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504616" y="6430132"/>
            <a:ext cx="2342308" cy="307777"/>
          </a:xfrm>
          <a:prstGeom prst="rect">
            <a:avLst/>
          </a:prstGeom>
        </p:spPr>
        <p:txBody>
          <a:bodyPr wrap="none">
            <a:spAutoFit/>
          </a:bodyPr>
          <a:lstStyle/>
          <a:p>
            <a:r>
              <a:rPr lang="en-US" sz="1200" dirty="0">
                <a:hlinkClick r:id="rId4"/>
              </a:rPr>
              <a:t>https://faceitabuse.org/ten4rule</a:t>
            </a:r>
            <a:r>
              <a:rPr lang="en-US" dirty="0">
                <a:hlinkClick r:id="rId4"/>
              </a:rPr>
              <a:t>/</a:t>
            </a:r>
            <a:endParaRPr lang="en-US" dirty="0"/>
          </a:p>
        </p:txBody>
      </p:sp>
    </p:spTree>
    <p:extLst>
      <p:ext uri="{BB962C8B-B14F-4D97-AF65-F5344CB8AC3E}">
        <p14:creationId xmlns:p14="http://schemas.microsoft.com/office/powerpoint/2010/main" val="183925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25"/>
          <p:cNvSpPr txBox="1">
            <a:spLocks noGrp="1"/>
          </p:cNvSpPr>
          <p:nvPr>
            <p:ph type="title"/>
          </p:nvPr>
        </p:nvSpPr>
        <p:spPr>
          <a:xfrm>
            <a:off x="1986471" y="210391"/>
            <a:ext cx="8557223" cy="1390650"/>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30"/>
              <a:buFont typeface="Calibri"/>
              <a:buNone/>
            </a:pPr>
            <a:r>
              <a:rPr lang="en-US" sz="4900" b="1" dirty="0">
                <a:latin typeface="Calibri"/>
                <a:ea typeface="Calibri"/>
                <a:cs typeface="Calibri"/>
                <a:sym typeface="Calibri"/>
              </a:rPr>
              <a:t>Early Symptoms</a:t>
            </a:r>
            <a:br>
              <a:rPr lang="en-US" sz="4320" dirty="0">
                <a:latin typeface="Calibri"/>
                <a:ea typeface="Calibri"/>
                <a:cs typeface="Calibri"/>
                <a:sym typeface="Calibri"/>
              </a:rPr>
            </a:br>
            <a:r>
              <a:rPr lang="en-US" sz="3600" dirty="0">
                <a:latin typeface="Calibri"/>
                <a:ea typeface="Calibri"/>
                <a:cs typeface="Calibri"/>
                <a:sym typeface="Calibri"/>
              </a:rPr>
              <a:t>Abusive Head Trauma</a:t>
            </a:r>
            <a:endParaRPr sz="3600" dirty="0">
              <a:latin typeface="Calibri"/>
              <a:ea typeface="Calibri"/>
              <a:cs typeface="Calibri"/>
              <a:sym typeface="Calibri"/>
            </a:endParaRPr>
          </a:p>
        </p:txBody>
      </p:sp>
      <p:sp>
        <p:nvSpPr>
          <p:cNvPr id="812" name="Google Shape;812;p25"/>
          <p:cNvSpPr txBox="1">
            <a:spLocks noGrp="1"/>
          </p:cNvSpPr>
          <p:nvPr>
            <p:ph type="body" idx="2"/>
          </p:nvPr>
        </p:nvSpPr>
        <p:spPr>
          <a:xfrm>
            <a:off x="700317" y="1852140"/>
            <a:ext cx="3840152" cy="4787213"/>
          </a:xfrm>
          <a:prstGeom prst="rect">
            <a:avLst/>
          </a:prstGeom>
          <a:noFill/>
          <a:ln>
            <a:noFill/>
          </a:ln>
        </p:spPr>
        <p:txBody>
          <a:bodyPr spcFirstLastPara="1" wrap="square" lIns="91425" tIns="45700" rIns="91425" bIns="45700" anchor="t" anchorCtr="0">
            <a:normAutofit/>
          </a:bodyPr>
          <a:lstStyle/>
          <a:p>
            <a:pPr marL="171450" lvl="0" indent="-171450" algn="l" rtl="0">
              <a:lnSpc>
                <a:spcPct val="140000"/>
              </a:lnSpc>
              <a:spcBef>
                <a:spcPts val="0"/>
              </a:spcBef>
              <a:spcAft>
                <a:spcPts val="0"/>
              </a:spcAft>
              <a:buClr>
                <a:schemeClr val="dk1"/>
              </a:buClr>
              <a:buSzPts val="2220"/>
              <a:buChar char="•"/>
            </a:pPr>
            <a:r>
              <a:rPr lang="en-US" sz="2220" dirty="0"/>
              <a:t>Less interested in eating</a:t>
            </a:r>
            <a:endParaRPr dirty="0"/>
          </a:p>
          <a:p>
            <a:pPr marL="171450" lvl="0" indent="-171450" algn="l" rtl="0">
              <a:lnSpc>
                <a:spcPct val="140000"/>
              </a:lnSpc>
              <a:spcBef>
                <a:spcPts val="750"/>
              </a:spcBef>
              <a:spcAft>
                <a:spcPts val="0"/>
              </a:spcAft>
              <a:buClr>
                <a:schemeClr val="dk1"/>
              </a:buClr>
              <a:buSzPts val="2220"/>
              <a:buChar char="•"/>
            </a:pPr>
            <a:r>
              <a:rPr lang="en-US" sz="2220" dirty="0"/>
              <a:t>Vomiting </a:t>
            </a:r>
            <a:endParaRPr dirty="0"/>
          </a:p>
          <a:p>
            <a:pPr marL="171450" lvl="0" indent="-171450" algn="l" rtl="0">
              <a:lnSpc>
                <a:spcPct val="140000"/>
              </a:lnSpc>
              <a:spcBef>
                <a:spcPts val="750"/>
              </a:spcBef>
              <a:spcAft>
                <a:spcPts val="0"/>
              </a:spcAft>
              <a:buClr>
                <a:schemeClr val="dk1"/>
              </a:buClr>
              <a:buSzPts val="2220"/>
              <a:buChar char="•"/>
            </a:pPr>
            <a:r>
              <a:rPr lang="en-US" sz="2220" dirty="0"/>
              <a:t>Tremors or shakes</a:t>
            </a:r>
            <a:endParaRPr dirty="0"/>
          </a:p>
          <a:p>
            <a:pPr marL="171450" lvl="0" indent="-171450" algn="l" rtl="0">
              <a:lnSpc>
                <a:spcPct val="140000"/>
              </a:lnSpc>
              <a:spcBef>
                <a:spcPts val="750"/>
              </a:spcBef>
              <a:spcAft>
                <a:spcPts val="0"/>
              </a:spcAft>
              <a:buClr>
                <a:schemeClr val="dk1"/>
              </a:buClr>
              <a:buSzPts val="2220"/>
              <a:buChar char="•"/>
            </a:pPr>
            <a:r>
              <a:rPr lang="en-US" sz="2220" dirty="0"/>
              <a:t>Trouble sucking</a:t>
            </a:r>
            <a:endParaRPr dirty="0"/>
          </a:p>
          <a:p>
            <a:pPr marL="171450" lvl="0" indent="-171450" algn="l" rtl="0">
              <a:lnSpc>
                <a:spcPct val="140000"/>
              </a:lnSpc>
              <a:spcBef>
                <a:spcPts val="750"/>
              </a:spcBef>
              <a:spcAft>
                <a:spcPts val="0"/>
              </a:spcAft>
              <a:buClr>
                <a:schemeClr val="dk1"/>
              </a:buClr>
              <a:buSzPts val="2220"/>
              <a:buChar char="•"/>
            </a:pPr>
            <a:r>
              <a:rPr lang="en-US" sz="2220" dirty="0"/>
              <a:t>Irritability</a:t>
            </a:r>
            <a:endParaRPr dirty="0"/>
          </a:p>
          <a:p>
            <a:pPr marL="171450" lvl="0" indent="-171450" algn="l" rtl="0">
              <a:lnSpc>
                <a:spcPct val="140000"/>
              </a:lnSpc>
              <a:spcBef>
                <a:spcPts val="750"/>
              </a:spcBef>
              <a:spcAft>
                <a:spcPts val="0"/>
              </a:spcAft>
              <a:buClr>
                <a:schemeClr val="dk1"/>
              </a:buClr>
              <a:buSzPts val="2220"/>
              <a:buChar char="•"/>
            </a:pPr>
            <a:r>
              <a:rPr lang="en-US" sz="2220" dirty="0"/>
              <a:t>Difficulty staying awake</a:t>
            </a:r>
            <a:endParaRPr dirty="0"/>
          </a:p>
          <a:p>
            <a:pPr marL="171450" lvl="0" indent="-171450" algn="l" rtl="0">
              <a:lnSpc>
                <a:spcPct val="140000"/>
              </a:lnSpc>
              <a:spcBef>
                <a:spcPts val="750"/>
              </a:spcBef>
              <a:spcAft>
                <a:spcPts val="0"/>
              </a:spcAft>
              <a:buClr>
                <a:schemeClr val="dk1"/>
              </a:buClr>
              <a:buSzPts val="2220"/>
              <a:buChar char="•"/>
            </a:pPr>
            <a:r>
              <a:rPr lang="en-US" sz="2220" dirty="0"/>
              <a:t>Seizures</a:t>
            </a:r>
            <a:endParaRPr dirty="0"/>
          </a:p>
          <a:p>
            <a:pPr marL="171450" lvl="0" indent="-171450" algn="l" rtl="0">
              <a:lnSpc>
                <a:spcPct val="140000"/>
              </a:lnSpc>
              <a:spcBef>
                <a:spcPts val="750"/>
              </a:spcBef>
              <a:spcAft>
                <a:spcPts val="0"/>
              </a:spcAft>
              <a:buClr>
                <a:schemeClr val="dk1"/>
              </a:buClr>
              <a:buSzPts val="2220"/>
              <a:buChar char="•"/>
            </a:pPr>
            <a:r>
              <a:rPr lang="en-US" sz="2220" dirty="0"/>
              <a:t>Abnormal breathing</a:t>
            </a:r>
            <a:endParaRPr dirty="0"/>
          </a:p>
        </p:txBody>
      </p:sp>
      <p:sp>
        <p:nvSpPr>
          <p:cNvPr id="814" name="Google Shape;814;p25"/>
          <p:cNvSpPr/>
          <p:nvPr/>
        </p:nvSpPr>
        <p:spPr>
          <a:xfrm>
            <a:off x="6780536" y="5177982"/>
            <a:ext cx="4956301" cy="707886"/>
          </a:xfrm>
          <a:prstGeom prst="rect">
            <a:avLst/>
          </a:prstGeom>
          <a:noFill/>
          <a:ln>
            <a:noFill/>
          </a:ln>
        </p:spPr>
        <p:txBody>
          <a:bodyPr spcFirstLastPara="1" wrap="square" lIns="91425" tIns="45700" rIns="91425" bIns="45700" anchor="t" anchorCtr="0">
            <a:spAutoFit/>
          </a:bodyPr>
          <a:lstStyle/>
          <a:p>
            <a:pPr>
              <a:buClr>
                <a:srgbClr val="FF0000"/>
              </a:buClr>
              <a:buSzPts val="2000"/>
              <a:buFont typeface="Arial"/>
              <a:buNone/>
            </a:pPr>
            <a:r>
              <a:rPr lang="en-US" sz="2000" dirty="0">
                <a:solidFill>
                  <a:srgbClr val="FF0000"/>
                </a:solidFill>
                <a:ea typeface="Calibri"/>
                <a:cs typeface="Calibri"/>
                <a:sym typeface="Calibri"/>
              </a:rPr>
              <a:t>In Case of Emergency and Life-Threatening </a:t>
            </a:r>
            <a:endParaRPr sz="2000" dirty="0">
              <a:solidFill>
                <a:srgbClr val="FF0000"/>
              </a:solidFill>
              <a:ea typeface="Calibri"/>
              <a:cs typeface="Calibri"/>
              <a:sym typeface="Calibri"/>
            </a:endParaRPr>
          </a:p>
          <a:p>
            <a:pPr>
              <a:buClr>
                <a:srgbClr val="FF0000"/>
              </a:buClr>
              <a:buSzPts val="2000"/>
              <a:buFont typeface="Arial"/>
              <a:buNone/>
            </a:pPr>
            <a:r>
              <a:rPr lang="en-US" sz="2000" dirty="0">
                <a:solidFill>
                  <a:srgbClr val="FF0000"/>
                </a:solidFill>
                <a:ea typeface="Calibri"/>
                <a:cs typeface="Calibri"/>
                <a:sym typeface="Calibri"/>
              </a:rPr>
              <a:t>Situation Call 9-1-1</a:t>
            </a:r>
            <a:endParaRPr dirty="0">
              <a:solidFill>
                <a:prstClr val="black"/>
              </a:solidFill>
            </a:endParaRPr>
          </a:p>
        </p:txBody>
      </p:sp>
      <p:sp>
        <p:nvSpPr>
          <p:cNvPr id="815" name="Google Shape;815;p25"/>
          <p:cNvSpPr/>
          <p:nvPr/>
        </p:nvSpPr>
        <p:spPr>
          <a:xfrm>
            <a:off x="5078082" y="4210421"/>
            <a:ext cx="6096000" cy="707846"/>
          </a:xfrm>
          <a:prstGeom prst="rect">
            <a:avLst/>
          </a:prstGeom>
          <a:noFill/>
          <a:ln>
            <a:noFill/>
          </a:ln>
        </p:spPr>
        <p:txBody>
          <a:bodyPr spcFirstLastPara="1" wrap="square" lIns="91425" tIns="45700" rIns="91425" bIns="45700" anchor="t" anchorCtr="0">
            <a:spAutoFit/>
          </a:bodyPr>
          <a:lstStyle/>
          <a:p>
            <a:pPr>
              <a:buClr>
                <a:srgbClr val="131E29"/>
              </a:buClr>
              <a:buSzPts val="1800"/>
              <a:buFont typeface="Arial"/>
              <a:buNone/>
            </a:pPr>
            <a:r>
              <a:rPr lang="en-US" sz="2000" dirty="0">
                <a:solidFill>
                  <a:srgbClr val="131E29"/>
                </a:solidFill>
                <a:ea typeface="Calibri"/>
                <a:cs typeface="Calibri"/>
                <a:sym typeface="Calibri"/>
              </a:rPr>
              <a:t>Reports also can be made online on DCS secure site.</a:t>
            </a:r>
            <a:endParaRPr sz="2000" dirty="0">
              <a:solidFill>
                <a:prstClr val="black"/>
              </a:solidFill>
            </a:endParaRPr>
          </a:p>
          <a:p>
            <a:pPr>
              <a:buClr>
                <a:srgbClr val="131E29"/>
              </a:buClr>
              <a:buSzPts val="1800"/>
              <a:buFont typeface="Arial"/>
              <a:buNone/>
            </a:pPr>
            <a:r>
              <a:rPr lang="en-US" sz="2000" dirty="0">
                <a:solidFill>
                  <a:srgbClr val="131E29"/>
                </a:solidFill>
                <a:ea typeface="Calibri"/>
                <a:cs typeface="Calibri"/>
                <a:sym typeface="Calibri"/>
              </a:rPr>
              <a:t>Direct link: </a:t>
            </a:r>
            <a:r>
              <a:rPr lang="en-US" sz="2000" u="sng" dirty="0">
                <a:solidFill>
                  <a:srgbClr val="174A7C"/>
                </a:solidFill>
                <a:ea typeface="Calibri"/>
                <a:cs typeface="Calibri"/>
                <a:sym typeface="Calibri"/>
                <a:hlinkClick r:id="rId3"/>
              </a:rPr>
              <a:t>https://apps.tn.gov/carat/</a:t>
            </a:r>
            <a:endParaRPr sz="2000" dirty="0">
              <a:solidFill>
                <a:srgbClr val="131E29"/>
              </a:solidFill>
              <a:ea typeface="Calibri"/>
              <a:cs typeface="Calibri"/>
              <a:sym typeface="Calibri"/>
            </a:endParaRPr>
          </a:p>
        </p:txBody>
      </p:sp>
      <p:sp>
        <p:nvSpPr>
          <p:cNvPr id="816" name="Google Shape;816;p25"/>
          <p:cNvSpPr/>
          <p:nvPr/>
        </p:nvSpPr>
        <p:spPr>
          <a:xfrm>
            <a:off x="4038228" y="6099208"/>
            <a:ext cx="8175709" cy="646331"/>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dirty="0">
                <a:solidFill>
                  <a:srgbClr val="000000"/>
                </a:solidFill>
                <a:ea typeface="Calibri"/>
                <a:cs typeface="Calibri"/>
                <a:sym typeface="Calibri"/>
              </a:rPr>
              <a:t>For more information:</a:t>
            </a:r>
            <a:endParaRPr dirty="0">
              <a:solidFill>
                <a:srgbClr val="000000"/>
              </a:solidFill>
              <a:ea typeface="Calibri"/>
              <a:cs typeface="Calibri"/>
              <a:sym typeface="Calibri"/>
            </a:endParaRPr>
          </a:p>
          <a:p>
            <a:pPr>
              <a:buClr>
                <a:srgbClr val="000000"/>
              </a:buClr>
              <a:buSzPts val="1800"/>
              <a:buFont typeface="Arial"/>
              <a:buNone/>
            </a:pPr>
            <a:r>
              <a:rPr lang="en-US" dirty="0">
                <a:solidFill>
                  <a:srgbClr val="000000"/>
                </a:solidFill>
                <a:ea typeface="Calibri"/>
                <a:cs typeface="Calibri"/>
                <a:sym typeface="Calibri"/>
              </a:rPr>
              <a:t>https</a:t>
            </a:r>
            <a:r>
              <a:rPr lang="en-US" u="sng" dirty="0">
                <a:solidFill>
                  <a:srgbClr val="000000"/>
                </a:solidFill>
                <a:ea typeface="Calibri"/>
                <a:cs typeface="Calibri"/>
                <a:sym typeface="Calibri"/>
                <a:hlinkClick r:id="rId4"/>
              </a:rPr>
              <a:t>://www.tn.gov/dcs/program-areas/child-safety/reporting/child-abuse.html</a:t>
            </a:r>
            <a:endParaRPr dirty="0">
              <a:solidFill>
                <a:srgbClr val="000000"/>
              </a:solidFill>
              <a:ea typeface="Calibri"/>
              <a:cs typeface="Calibri"/>
              <a:sym typeface="Calibri"/>
            </a:endParaRPr>
          </a:p>
        </p:txBody>
      </p:sp>
      <p:pic>
        <p:nvPicPr>
          <p:cNvPr id="817" name="Google Shape;817;p25" descr="Emergency 20clipart | Clipart library - Free Clipart Imag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52449" y="4964642"/>
            <a:ext cx="1105991" cy="921226"/>
          </a:xfrm>
          <a:prstGeom prst="rect">
            <a:avLst/>
          </a:prstGeom>
          <a:noFill/>
          <a:ln>
            <a:noFill/>
          </a:ln>
        </p:spPr>
      </p:pic>
      <p:sp>
        <p:nvSpPr>
          <p:cNvPr id="2" name="Rounded Rectangle 1"/>
          <p:cNvSpPr/>
          <p:nvPr/>
        </p:nvSpPr>
        <p:spPr>
          <a:xfrm>
            <a:off x="5036024" y="2040936"/>
            <a:ext cx="5882185" cy="190977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3200"/>
            </a:pPr>
            <a:endParaRPr lang="en-US" dirty="0">
              <a:solidFill>
                <a:srgbClr val="FFFFFF"/>
              </a:solidFill>
              <a:latin typeface="Arial"/>
              <a:ea typeface="Arial"/>
              <a:cs typeface="Arial"/>
              <a:sym typeface="Arial"/>
            </a:endParaRPr>
          </a:p>
          <a:p>
            <a:pPr algn="ctr">
              <a:buClr>
                <a:srgbClr val="FFFFFF"/>
              </a:buClr>
              <a:buSzPts val="3200"/>
            </a:pPr>
            <a:r>
              <a:rPr lang="en-US" sz="3600" dirty="0">
                <a:solidFill>
                  <a:srgbClr val="FFFFFF"/>
                </a:solidFill>
                <a:latin typeface="Arial"/>
                <a:ea typeface="Arial"/>
                <a:cs typeface="Arial"/>
                <a:sym typeface="Arial"/>
              </a:rPr>
              <a:t>Report Child Abuse: </a:t>
            </a:r>
          </a:p>
          <a:p>
            <a:pPr algn="ctr">
              <a:buClr>
                <a:srgbClr val="FFFFFF"/>
              </a:buClr>
              <a:buSzPts val="4400"/>
            </a:pPr>
            <a:r>
              <a:rPr lang="en-US" sz="4800" dirty="0">
                <a:solidFill>
                  <a:srgbClr val="FFFFFF"/>
                </a:solidFill>
                <a:latin typeface="Arial"/>
                <a:ea typeface="Arial"/>
                <a:cs typeface="Arial"/>
                <a:sym typeface="Arial"/>
              </a:rPr>
              <a:t>877-237-0004</a:t>
            </a:r>
          </a:p>
          <a:p>
            <a:pPr algn="ctr"/>
            <a:endParaRPr lang="en-US" dirty="0">
              <a:solidFill>
                <a:prstClr val="white"/>
              </a:solidFill>
            </a:endParaRPr>
          </a:p>
        </p:txBody>
      </p:sp>
    </p:spTree>
    <p:extLst>
      <p:ext uri="{BB962C8B-B14F-4D97-AF65-F5344CB8AC3E}">
        <p14:creationId xmlns:p14="http://schemas.microsoft.com/office/powerpoint/2010/main" val="2199591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3"/>
          <p:cNvSpPr txBox="1">
            <a:spLocks noGrp="1"/>
          </p:cNvSpPr>
          <p:nvPr>
            <p:ph type="title"/>
          </p:nvPr>
        </p:nvSpPr>
        <p:spPr>
          <a:xfrm>
            <a:off x="838200" y="196962"/>
            <a:ext cx="10515600" cy="1325563"/>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en-US" b="1" dirty="0">
                <a:latin typeface="Calibri"/>
                <a:ea typeface="Calibri"/>
                <a:cs typeface="Calibri"/>
                <a:sym typeface="Calibri"/>
              </a:rPr>
              <a:t>Injuries You Can’t See</a:t>
            </a:r>
            <a:br>
              <a:rPr lang="en-US" sz="4800" b="1" dirty="0"/>
            </a:br>
            <a:r>
              <a:rPr lang="en-US" sz="3600" dirty="0">
                <a:latin typeface="Calibri"/>
                <a:ea typeface="Calibri"/>
                <a:cs typeface="Calibri"/>
                <a:sym typeface="Calibri"/>
              </a:rPr>
              <a:t>Abusive Head Trauma</a:t>
            </a:r>
            <a:endParaRPr sz="3600" dirty="0">
              <a:latin typeface="Calibri"/>
              <a:ea typeface="Calibri"/>
              <a:cs typeface="Calibri"/>
              <a:sym typeface="Calibri"/>
            </a:endParaRPr>
          </a:p>
        </p:txBody>
      </p:sp>
      <p:sp>
        <p:nvSpPr>
          <p:cNvPr id="823" name="Google Shape;823;p33"/>
          <p:cNvSpPr txBox="1">
            <a:spLocks noGrp="1"/>
          </p:cNvSpPr>
          <p:nvPr>
            <p:ph type="body" idx="1"/>
          </p:nvPr>
        </p:nvSpPr>
        <p:spPr>
          <a:xfrm>
            <a:off x="985346" y="2398310"/>
            <a:ext cx="4921184" cy="3521239"/>
          </a:xfrm>
          <a:prstGeom prst="rect">
            <a:avLst/>
          </a:prstGeom>
          <a:noFill/>
          <a:ln>
            <a:noFill/>
          </a:ln>
        </p:spPr>
        <p:txBody>
          <a:bodyPr spcFirstLastPara="1" wrap="square" lIns="91425" tIns="45700" rIns="91425" bIns="45700" anchor="t" anchorCtr="0">
            <a:normAutofit fontScale="92500"/>
          </a:bodyPr>
          <a:lstStyle/>
          <a:p>
            <a:pPr marL="171450" lvl="0" indent="-177800" algn="l" rtl="0">
              <a:lnSpc>
                <a:spcPct val="150000"/>
              </a:lnSpc>
              <a:spcBef>
                <a:spcPts val="0"/>
              </a:spcBef>
              <a:spcAft>
                <a:spcPts val="0"/>
              </a:spcAft>
              <a:buClr>
                <a:schemeClr val="dk1"/>
              </a:buClr>
              <a:buSzPts val="2800"/>
              <a:buChar char="•"/>
            </a:pPr>
            <a:r>
              <a:rPr lang="en-US" sz="3200" dirty="0"/>
              <a:t>Fractured ribs or other bones</a:t>
            </a:r>
            <a:endParaRPr sz="3200" dirty="0"/>
          </a:p>
          <a:p>
            <a:pPr marL="171450" lvl="0" indent="-177800" algn="l" rtl="0">
              <a:lnSpc>
                <a:spcPct val="150000"/>
              </a:lnSpc>
              <a:spcBef>
                <a:spcPts val="750"/>
              </a:spcBef>
              <a:spcAft>
                <a:spcPts val="0"/>
              </a:spcAft>
              <a:buClr>
                <a:schemeClr val="dk1"/>
              </a:buClr>
              <a:buSzPts val="2800"/>
              <a:buChar char="•"/>
            </a:pPr>
            <a:r>
              <a:rPr lang="en-US" sz="3200" dirty="0"/>
              <a:t>Spinal cord injury</a:t>
            </a:r>
            <a:endParaRPr sz="3200" dirty="0"/>
          </a:p>
          <a:p>
            <a:pPr marL="171450" lvl="0" indent="-177800" algn="l" rtl="0">
              <a:lnSpc>
                <a:spcPct val="150000"/>
              </a:lnSpc>
              <a:spcBef>
                <a:spcPts val="750"/>
              </a:spcBef>
              <a:spcAft>
                <a:spcPts val="0"/>
              </a:spcAft>
              <a:buClr>
                <a:schemeClr val="dk1"/>
              </a:buClr>
              <a:buSzPts val="2800"/>
              <a:buChar char="•"/>
            </a:pPr>
            <a:r>
              <a:rPr lang="en-US" sz="3200" dirty="0"/>
              <a:t>Neck injury</a:t>
            </a:r>
            <a:endParaRPr sz="3200" dirty="0"/>
          </a:p>
          <a:p>
            <a:pPr marL="171450" lvl="0" indent="-177800" algn="l" rtl="0">
              <a:lnSpc>
                <a:spcPct val="150000"/>
              </a:lnSpc>
              <a:spcBef>
                <a:spcPts val="750"/>
              </a:spcBef>
              <a:spcAft>
                <a:spcPts val="0"/>
              </a:spcAft>
              <a:buClr>
                <a:schemeClr val="dk1"/>
              </a:buClr>
              <a:buSzPts val="2800"/>
              <a:buChar char="•"/>
            </a:pPr>
            <a:r>
              <a:rPr lang="en-US" sz="3200" dirty="0"/>
              <a:t>Bleeding on the brain</a:t>
            </a:r>
            <a:endParaRPr sz="3200" dirty="0"/>
          </a:p>
          <a:p>
            <a:pPr marL="171450" lvl="0" indent="-38100" algn="l" rtl="0">
              <a:lnSpc>
                <a:spcPct val="90000"/>
              </a:lnSpc>
              <a:spcBef>
                <a:spcPts val="750"/>
              </a:spcBef>
              <a:spcAft>
                <a:spcPts val="0"/>
              </a:spcAft>
              <a:buClr>
                <a:schemeClr val="dk1"/>
              </a:buClr>
              <a:buSzPts val="2100"/>
              <a:buNone/>
            </a:pPr>
            <a:endParaRPr dirty="0"/>
          </a:p>
        </p:txBody>
      </p:sp>
      <p:pic>
        <p:nvPicPr>
          <p:cNvPr id="824" name="Google Shape;824;p33"/>
          <p:cNvPicPr preferRelativeResize="0"/>
          <p:nvPr/>
        </p:nvPicPr>
        <p:blipFill rotWithShape="1">
          <a:blip r:embed="rId3">
            <a:alphaModFix/>
          </a:blip>
          <a:srcRect/>
          <a:stretch/>
        </p:blipFill>
        <p:spPr>
          <a:xfrm>
            <a:off x="6543040" y="2572672"/>
            <a:ext cx="4810760" cy="3124456"/>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5392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34"/>
          <p:cNvSpPr/>
          <p:nvPr/>
        </p:nvSpPr>
        <p:spPr>
          <a:xfrm>
            <a:off x="6216161" y="2134030"/>
            <a:ext cx="4683067" cy="1931453"/>
          </a:xfrm>
          <a:prstGeom prst="ellipse">
            <a:avLst/>
          </a:prstGeom>
          <a:gradFill>
            <a:gsLst>
              <a:gs pos="0">
                <a:srgbClr val="8EA5DB"/>
              </a:gs>
              <a:gs pos="50000">
                <a:srgbClr val="BBC7E7"/>
              </a:gs>
              <a:gs pos="100000">
                <a:srgbClr val="DEE2F2"/>
              </a:gs>
            </a:gsLst>
            <a:lin ang="162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31" name="Google Shape;831;p34"/>
          <p:cNvSpPr txBox="1">
            <a:spLocks noGrp="1"/>
          </p:cNvSpPr>
          <p:nvPr>
            <p:ph type="title"/>
          </p:nvPr>
        </p:nvSpPr>
        <p:spPr>
          <a:xfrm>
            <a:off x="958361" y="228493"/>
            <a:ext cx="10515600" cy="1325563"/>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4900" b="1" dirty="0">
                <a:latin typeface="+mn-lt"/>
              </a:rPr>
              <a:t>Later Symptoms</a:t>
            </a:r>
            <a:br>
              <a:rPr lang="en-US" sz="4900" dirty="0">
                <a:latin typeface="+mn-lt"/>
              </a:rPr>
            </a:br>
            <a:r>
              <a:rPr lang="en-US" sz="4000" dirty="0"/>
              <a:t>Abusive Head Trauma</a:t>
            </a:r>
            <a:endParaRPr sz="4000" dirty="0"/>
          </a:p>
        </p:txBody>
      </p:sp>
      <p:sp>
        <p:nvSpPr>
          <p:cNvPr id="832" name="Google Shape;832;p34"/>
          <p:cNvSpPr txBox="1">
            <a:spLocks noGrp="1"/>
          </p:cNvSpPr>
          <p:nvPr>
            <p:ph type="body" idx="1"/>
          </p:nvPr>
        </p:nvSpPr>
        <p:spPr>
          <a:xfrm>
            <a:off x="1593209" y="2117252"/>
            <a:ext cx="5117983" cy="4351338"/>
          </a:xfrm>
          <a:prstGeom prst="rect">
            <a:avLst/>
          </a:prstGeom>
          <a:noFill/>
          <a:ln>
            <a:noFill/>
          </a:ln>
        </p:spPr>
        <p:txBody>
          <a:bodyPr spcFirstLastPara="1" wrap="square" lIns="91425" tIns="45700" rIns="91425" bIns="45700" anchor="t" anchorCtr="0">
            <a:normAutofit/>
          </a:bodyPr>
          <a:lstStyle/>
          <a:p>
            <a:pPr marL="171450" lvl="0" indent="-177800" algn="l" rtl="0">
              <a:lnSpc>
                <a:spcPct val="80000"/>
              </a:lnSpc>
              <a:spcBef>
                <a:spcPts val="0"/>
              </a:spcBef>
              <a:spcAft>
                <a:spcPts val="0"/>
              </a:spcAft>
              <a:buClr>
                <a:schemeClr val="dk1"/>
              </a:buClr>
              <a:buSzPts val="2800"/>
              <a:buChar char="•"/>
            </a:pPr>
            <a:r>
              <a:rPr lang="en-US" sz="2800" dirty="0"/>
              <a:t>Learning Disabilities</a:t>
            </a:r>
            <a:endParaRPr sz="2800" dirty="0"/>
          </a:p>
          <a:p>
            <a:pPr marL="171450" lvl="0" indent="-177800" algn="l" rtl="0">
              <a:lnSpc>
                <a:spcPct val="80000"/>
              </a:lnSpc>
              <a:spcBef>
                <a:spcPts val="750"/>
              </a:spcBef>
              <a:spcAft>
                <a:spcPts val="0"/>
              </a:spcAft>
              <a:buClr>
                <a:schemeClr val="dk1"/>
              </a:buClr>
              <a:buSzPts val="2800"/>
              <a:buChar char="•"/>
            </a:pPr>
            <a:r>
              <a:rPr lang="en-US" sz="2800" dirty="0"/>
              <a:t>Behavior Disorders</a:t>
            </a:r>
            <a:endParaRPr sz="2800" dirty="0"/>
          </a:p>
          <a:p>
            <a:pPr marL="171450" lvl="0" indent="-177800" algn="l" rtl="0">
              <a:lnSpc>
                <a:spcPct val="80000"/>
              </a:lnSpc>
              <a:spcBef>
                <a:spcPts val="750"/>
              </a:spcBef>
              <a:spcAft>
                <a:spcPts val="0"/>
              </a:spcAft>
              <a:buClr>
                <a:schemeClr val="dk1"/>
              </a:buClr>
              <a:buSzPts val="2800"/>
              <a:buChar char="•"/>
            </a:pPr>
            <a:r>
              <a:rPr lang="en-US" sz="2800" dirty="0"/>
              <a:t>Vision Problems or Blindness</a:t>
            </a:r>
            <a:endParaRPr sz="2800" dirty="0"/>
          </a:p>
          <a:p>
            <a:pPr marL="171450" lvl="0" indent="-177800" algn="l" rtl="0">
              <a:lnSpc>
                <a:spcPct val="80000"/>
              </a:lnSpc>
              <a:spcBef>
                <a:spcPts val="750"/>
              </a:spcBef>
              <a:spcAft>
                <a:spcPts val="0"/>
              </a:spcAft>
              <a:buClr>
                <a:schemeClr val="dk1"/>
              </a:buClr>
              <a:buSzPts val="2800"/>
              <a:buChar char="•"/>
            </a:pPr>
            <a:r>
              <a:rPr lang="en-US" sz="2800" dirty="0"/>
              <a:t>Hearing Issues</a:t>
            </a:r>
            <a:endParaRPr sz="2800" dirty="0"/>
          </a:p>
          <a:p>
            <a:pPr marL="171450" lvl="0" indent="-177800" algn="l" rtl="0">
              <a:lnSpc>
                <a:spcPct val="80000"/>
              </a:lnSpc>
              <a:spcBef>
                <a:spcPts val="750"/>
              </a:spcBef>
              <a:spcAft>
                <a:spcPts val="0"/>
              </a:spcAft>
              <a:buClr>
                <a:schemeClr val="dk1"/>
              </a:buClr>
              <a:buSzPts val="2800"/>
              <a:buChar char="•"/>
            </a:pPr>
            <a:r>
              <a:rPr lang="en-US" sz="2800" dirty="0"/>
              <a:t>Speech and Language Issues</a:t>
            </a:r>
            <a:endParaRPr sz="2800" dirty="0"/>
          </a:p>
          <a:p>
            <a:pPr marL="171450" lvl="0" indent="-177800" algn="l" rtl="0">
              <a:lnSpc>
                <a:spcPct val="80000"/>
              </a:lnSpc>
              <a:spcBef>
                <a:spcPts val="750"/>
              </a:spcBef>
              <a:spcAft>
                <a:spcPts val="0"/>
              </a:spcAft>
              <a:buClr>
                <a:schemeClr val="dk1"/>
              </a:buClr>
              <a:buSzPts val="2800"/>
              <a:buChar char="•"/>
            </a:pPr>
            <a:r>
              <a:rPr lang="en-US" sz="2800" dirty="0"/>
              <a:t>Seizures</a:t>
            </a:r>
            <a:endParaRPr sz="2800" dirty="0"/>
          </a:p>
          <a:p>
            <a:pPr marL="171450" lvl="0" indent="-177800" algn="l" rtl="0">
              <a:lnSpc>
                <a:spcPct val="80000"/>
              </a:lnSpc>
              <a:spcBef>
                <a:spcPts val="750"/>
              </a:spcBef>
              <a:spcAft>
                <a:spcPts val="0"/>
              </a:spcAft>
              <a:buClr>
                <a:schemeClr val="dk1"/>
              </a:buClr>
              <a:buSzPts val="2800"/>
              <a:buChar char="•"/>
            </a:pPr>
            <a:r>
              <a:rPr lang="en-US" sz="2800" dirty="0"/>
              <a:t>Cerebral Palsy</a:t>
            </a:r>
            <a:endParaRPr sz="2800" dirty="0"/>
          </a:p>
          <a:p>
            <a:pPr marL="171450" lvl="0" indent="-177800" algn="l" rtl="0">
              <a:lnSpc>
                <a:spcPct val="80000"/>
              </a:lnSpc>
              <a:spcBef>
                <a:spcPts val="750"/>
              </a:spcBef>
              <a:spcAft>
                <a:spcPts val="0"/>
              </a:spcAft>
              <a:buClr>
                <a:schemeClr val="dk1"/>
              </a:buClr>
              <a:buSzPts val="2800"/>
              <a:buChar char="•"/>
            </a:pPr>
            <a:r>
              <a:rPr lang="en-US" sz="2800" dirty="0"/>
              <a:t>Hydrocephalus</a:t>
            </a:r>
            <a:endParaRPr sz="2800" dirty="0"/>
          </a:p>
          <a:p>
            <a:pPr marL="171450" lvl="0" indent="-177800" algn="l" rtl="0">
              <a:lnSpc>
                <a:spcPct val="80000"/>
              </a:lnSpc>
              <a:spcBef>
                <a:spcPts val="750"/>
              </a:spcBef>
              <a:spcAft>
                <a:spcPts val="0"/>
              </a:spcAft>
              <a:buClr>
                <a:schemeClr val="dk1"/>
              </a:buClr>
              <a:buSzPts val="2800"/>
              <a:buChar char="•"/>
            </a:pPr>
            <a:r>
              <a:rPr lang="en-US" sz="2800" dirty="0"/>
              <a:t>Can be Fatal</a:t>
            </a:r>
            <a:endParaRPr sz="2800" dirty="0"/>
          </a:p>
          <a:p>
            <a:pPr marL="171450" lvl="0" indent="-38100" algn="l" rtl="0">
              <a:lnSpc>
                <a:spcPct val="80000"/>
              </a:lnSpc>
              <a:spcBef>
                <a:spcPts val="750"/>
              </a:spcBef>
              <a:spcAft>
                <a:spcPts val="0"/>
              </a:spcAft>
              <a:buClr>
                <a:schemeClr val="dk1"/>
              </a:buClr>
              <a:buSzPts val="2100"/>
              <a:buNone/>
            </a:pPr>
            <a:endParaRPr dirty="0"/>
          </a:p>
        </p:txBody>
      </p:sp>
      <p:sp>
        <p:nvSpPr>
          <p:cNvPr id="833" name="Google Shape;833;p34"/>
          <p:cNvSpPr txBox="1"/>
          <p:nvPr/>
        </p:nvSpPr>
        <p:spPr>
          <a:xfrm>
            <a:off x="6576159" y="2472324"/>
            <a:ext cx="412359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More than ½ of the children </a:t>
            </a:r>
            <a:endParaRPr sz="2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0-4 injured by Abusive Head Trauma will die before they turn 21</a:t>
            </a:r>
            <a:endParaRPr sz="2400" b="1" i="0" u="none" strike="noStrike" cap="none" dirty="0">
              <a:solidFill>
                <a:schemeClr val="dk1"/>
              </a:solidFill>
              <a:latin typeface="Calibri"/>
              <a:ea typeface="Calibri"/>
              <a:cs typeface="Calibri"/>
              <a:sym typeface="Calibri"/>
            </a:endParaRPr>
          </a:p>
        </p:txBody>
      </p:sp>
      <p:pic>
        <p:nvPicPr>
          <p:cNvPr id="834" name="Google Shape;834;p34"/>
          <p:cNvPicPr preferRelativeResize="0"/>
          <p:nvPr/>
        </p:nvPicPr>
        <p:blipFill rotWithShape="1">
          <a:blip r:embed="rId3">
            <a:alphaModFix/>
          </a:blip>
          <a:srcRect/>
          <a:stretch/>
        </p:blipFill>
        <p:spPr>
          <a:xfrm>
            <a:off x="6197150" y="4415643"/>
            <a:ext cx="4702077" cy="1870786"/>
          </a:xfrm>
          <a:prstGeom prst="rect">
            <a:avLst/>
          </a:prstGeom>
          <a:noFill/>
          <a:ln>
            <a:noFill/>
          </a:ln>
        </p:spPr>
      </p:pic>
      <p:sp>
        <p:nvSpPr>
          <p:cNvPr id="835" name="Google Shape;835;p34"/>
          <p:cNvSpPr txBox="1"/>
          <p:nvPr/>
        </p:nvSpPr>
        <p:spPr>
          <a:xfrm>
            <a:off x="6601770" y="4727457"/>
            <a:ext cx="407237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Children who are severely injured have a 55% reduction in health-related quality of life</a:t>
            </a:r>
            <a:endParaRPr sz="2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223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5"/>
          <p:cNvSpPr txBox="1">
            <a:spLocks noGrp="1"/>
          </p:cNvSpPr>
          <p:nvPr>
            <p:ph type="title"/>
          </p:nvPr>
        </p:nvSpPr>
        <p:spPr>
          <a:xfrm>
            <a:off x="838200" y="217982"/>
            <a:ext cx="10515600" cy="1325563"/>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4900" b="1" dirty="0">
                <a:latin typeface="+mn-lt"/>
              </a:rPr>
              <a:t>Profile of an Abuser/Shaker</a:t>
            </a:r>
            <a:br>
              <a:rPr lang="en-US" dirty="0"/>
            </a:br>
            <a:r>
              <a:rPr lang="en-US" sz="4000" dirty="0"/>
              <a:t>Abusive Head Trauma</a:t>
            </a:r>
            <a:endParaRPr sz="4000" dirty="0"/>
          </a:p>
        </p:txBody>
      </p:sp>
      <p:sp>
        <p:nvSpPr>
          <p:cNvPr id="842" name="Google Shape;842;p35"/>
          <p:cNvSpPr txBox="1"/>
          <p:nvPr/>
        </p:nvSpPr>
        <p:spPr>
          <a:xfrm>
            <a:off x="6498579" y="2748537"/>
            <a:ext cx="4559390" cy="332394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Behavioral Health Problems </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Domestic Violence History </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Low Frustration Tolerance </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a:t>
            </a:r>
            <a:r>
              <a:rPr lang="en-US" sz="2800" b="0" i="0" u="none" strike="noStrike" cap="none" dirty="0">
                <a:solidFill>
                  <a:srgbClr val="000000"/>
                </a:solidFill>
                <a:latin typeface="Calibri"/>
                <a:ea typeface="Calibri"/>
                <a:cs typeface="Calibri"/>
                <a:sym typeface="Calibri"/>
              </a:rPr>
              <a:t> Low Educational Level</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a:t>
            </a:r>
            <a:r>
              <a:rPr lang="en-US" sz="2800" b="0" i="0" u="none" strike="noStrike" cap="none" dirty="0">
                <a:solidFill>
                  <a:srgbClr val="000000"/>
                </a:solidFill>
                <a:latin typeface="Calibri"/>
                <a:ea typeface="Calibri"/>
                <a:cs typeface="Calibri"/>
                <a:sym typeface="Calibri"/>
              </a:rPr>
              <a:t> Low Socioeconomic Status</a:t>
            </a:r>
            <a:endParaRPr sz="2800" b="0" i="0" u="none" strike="noStrike" cap="none" dirty="0">
              <a:solidFill>
                <a:srgbClr val="000000"/>
              </a:solidFill>
              <a:latin typeface="Calibri"/>
              <a:ea typeface="Calibri"/>
              <a:cs typeface="Calibri"/>
              <a:sym typeface="Calibri"/>
            </a:endParaRPr>
          </a:p>
        </p:txBody>
      </p:sp>
      <p:sp>
        <p:nvSpPr>
          <p:cNvPr id="843" name="Google Shape;843;p35"/>
          <p:cNvSpPr txBox="1"/>
          <p:nvPr/>
        </p:nvSpPr>
        <p:spPr>
          <a:xfrm>
            <a:off x="1057278" y="2748537"/>
            <a:ext cx="4721870" cy="30931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Single Parent Families</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Young Parents without Support</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Lack of Childcare Experience</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Lack of Prenatal Care</a:t>
            </a:r>
            <a:endParaRPr sz="28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44" name="Google Shape;844;p35"/>
          <p:cNvSpPr txBox="1"/>
          <p:nvPr/>
        </p:nvSpPr>
        <p:spPr>
          <a:xfrm>
            <a:off x="6096000" y="2076686"/>
            <a:ext cx="580171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i="0" u="none" strike="noStrike" cap="none" dirty="0">
                <a:solidFill>
                  <a:srgbClr val="FF0000"/>
                </a:solidFill>
                <a:latin typeface="Calibri"/>
                <a:ea typeface="Calibri"/>
                <a:cs typeface="Calibri"/>
                <a:sym typeface="Calibri"/>
              </a:rPr>
              <a:t>These issues may also occur with TBI</a:t>
            </a:r>
            <a:endParaRPr dirty="0"/>
          </a:p>
        </p:txBody>
      </p:sp>
      <p:sp>
        <p:nvSpPr>
          <p:cNvPr id="845" name="Google Shape;845;p35"/>
          <p:cNvSpPr txBox="1"/>
          <p:nvPr/>
        </p:nvSpPr>
        <p:spPr>
          <a:xfrm>
            <a:off x="1057278" y="2076686"/>
            <a:ext cx="3735394" cy="6718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i="0" u="none" strike="noStrike" cap="none">
                <a:solidFill>
                  <a:schemeClr val="dk1"/>
                </a:solidFill>
                <a:latin typeface="Calibri"/>
                <a:ea typeface="Calibri"/>
                <a:cs typeface="Calibri"/>
                <a:sym typeface="Calibri"/>
              </a:rPr>
              <a:t>Think of:</a:t>
            </a:r>
            <a:endParaRPr sz="2800" b="1"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23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3" name="Google Shape;503;p3"/>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indent="-171450">
              <a:buClr>
                <a:prstClr val="black"/>
              </a:buClr>
              <a:buSzPts val="1800"/>
              <a:buFont typeface="Calibri"/>
              <a:buNone/>
            </a:pPr>
            <a:endParaRPr>
              <a:solidFill>
                <a:srgbClr val="000000"/>
              </a:solidFill>
              <a:ea typeface="Calibri"/>
              <a:cs typeface="Calibri"/>
              <a:sym typeface="Calibri"/>
            </a:endParaRPr>
          </a:p>
        </p:txBody>
      </p:sp>
      <p:sp>
        <p:nvSpPr>
          <p:cNvPr id="504" name="Google Shape;504;p3"/>
          <p:cNvSpPr txBox="1"/>
          <p:nvPr/>
        </p:nvSpPr>
        <p:spPr>
          <a:xfrm>
            <a:off x="604025" y="3547954"/>
            <a:ext cx="10465757" cy="2677616"/>
          </a:xfrm>
          <a:prstGeom prst="rect">
            <a:avLst/>
          </a:prstGeom>
          <a:solidFill>
            <a:schemeClr val="lt1"/>
          </a:solidFill>
          <a:ln>
            <a:noFill/>
          </a:ln>
        </p:spPr>
        <p:txBody>
          <a:bodyPr spcFirstLastPara="1" wrap="square" lIns="91425" tIns="45700" rIns="91425" bIns="45700" anchor="t" anchorCtr="0">
            <a:spAutoFit/>
          </a:bodyPr>
          <a:lstStyle/>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Family-friendly educational materials</a:t>
            </a:r>
            <a:endParaRPr sz="2800" dirty="0">
              <a:solidFill>
                <a:srgbClr val="000000"/>
              </a:solidFill>
              <a:ea typeface="Open Sans Semibold" panose="020B0706030804020204" pitchFamily="34" charset="0"/>
              <a:cs typeface="Open Sans Semibold" panose="020B0706030804020204" pitchFamily="34" charset="0"/>
              <a:sym typeface="Arial"/>
            </a:endParaRP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Resources for return to school, work &amp; care settings</a:t>
            </a:r>
            <a:endParaRPr sz="2800" dirty="0">
              <a:solidFill>
                <a:prstClr val="black"/>
              </a:solidFill>
              <a:ea typeface="Open Sans Semibold" panose="020B0706030804020204" pitchFamily="34" charset="0"/>
              <a:cs typeface="Open Sans Semibold" panose="020B0706030804020204" pitchFamily="34" charset="0"/>
            </a:endParaRP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Toolkits for healthcare providers and school nurses</a:t>
            </a: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YouTube Training Channel</a:t>
            </a:r>
            <a:endParaRPr sz="2800" b="1" dirty="0">
              <a:solidFill>
                <a:srgbClr val="4472C4"/>
              </a:solidFill>
              <a:ea typeface="Open Sans Semibold" panose="020B0706030804020204" pitchFamily="34" charset="0"/>
              <a:cs typeface="Open Sans Semibold" panose="020B0706030804020204" pitchFamily="34" charset="0"/>
              <a:sym typeface="Calibri"/>
            </a:endParaRPr>
          </a:p>
        </p:txBody>
      </p:sp>
      <p:sp>
        <p:nvSpPr>
          <p:cNvPr id="505" name="Google Shape;505;p3"/>
          <p:cNvSpPr txBox="1">
            <a:spLocks noGrp="1"/>
          </p:cNvSpPr>
          <p:nvPr>
            <p:ph type="ctrTitle"/>
          </p:nvPr>
        </p:nvSpPr>
        <p:spPr>
          <a:xfrm>
            <a:off x="1730117" y="341467"/>
            <a:ext cx="4169238" cy="873736"/>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4472C4"/>
              </a:buClr>
              <a:buSzPts val="5400"/>
              <a:buFont typeface="Calibri"/>
              <a:buNone/>
            </a:pPr>
            <a:br>
              <a:rPr lang="en-US" sz="4374" dirty="0">
                <a:solidFill>
                  <a:srgbClr val="4472C4"/>
                </a:solidFill>
              </a:rPr>
            </a:br>
            <a:br>
              <a:rPr lang="en-US" sz="4374" dirty="0">
                <a:solidFill>
                  <a:srgbClr val="4472C4"/>
                </a:solidFill>
              </a:rPr>
            </a:br>
            <a:br>
              <a:rPr lang="en-US" sz="4374" dirty="0">
                <a:solidFill>
                  <a:srgbClr val="4472C4"/>
                </a:solidFill>
              </a:rPr>
            </a:br>
            <a:r>
              <a:rPr lang="en-US"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rPr>
              <a:t>Brain Links</a:t>
            </a:r>
            <a:endParaRPr sz="49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6" name="Google Shape;506;p3"/>
          <p:cNvSpPr/>
          <p:nvPr/>
        </p:nvSpPr>
        <p:spPr>
          <a:xfrm>
            <a:off x="604026" y="1546862"/>
            <a:ext cx="3131064"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4000"/>
              <a:buFont typeface="Arial"/>
              <a:buNone/>
            </a:pPr>
            <a:r>
              <a:rPr lang="en-US" sz="4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Who we are</a:t>
            </a:r>
            <a:endParaRPr sz="1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507" name="Google Shape;507;p3"/>
          <p:cNvSpPr/>
          <p:nvPr/>
        </p:nvSpPr>
        <p:spPr>
          <a:xfrm>
            <a:off x="604025" y="2482703"/>
            <a:ext cx="3131064"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4000"/>
              <a:buFont typeface="Arial"/>
              <a:buNone/>
            </a:pPr>
            <a:r>
              <a:rPr lang="en-US" sz="4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What we do</a:t>
            </a:r>
            <a:endParaRPr sz="1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508" name="Google Shape;508;p3"/>
          <p:cNvSpPr txBox="1"/>
          <p:nvPr/>
        </p:nvSpPr>
        <p:spPr>
          <a:xfrm>
            <a:off x="3933194" y="1491806"/>
            <a:ext cx="8162929" cy="646290"/>
          </a:xfrm>
          <a:prstGeom prst="rect">
            <a:avLst/>
          </a:prstGeom>
          <a:solidFill>
            <a:schemeClr val="lt1"/>
          </a:solidFill>
          <a:ln>
            <a:noFill/>
          </a:ln>
        </p:spPr>
        <p:txBody>
          <a:bodyPr spcFirstLastPara="1" wrap="square" lIns="91425" tIns="45700" rIns="91425" bIns="45700" anchor="t" anchorCtr="0">
            <a:spAutoFit/>
          </a:bodyPr>
          <a:lstStyle/>
          <a:p>
            <a:pPr>
              <a:lnSpc>
                <a:spcPct val="150000"/>
              </a:lnSpc>
            </a:pPr>
            <a:r>
              <a:rPr lang="en-US"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Statewide team of brain injury specialists</a:t>
            </a:r>
            <a:endParaRPr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
        <p:nvSpPr>
          <p:cNvPr id="509" name="Google Shape;509;p3"/>
          <p:cNvSpPr txBox="1"/>
          <p:nvPr/>
        </p:nvSpPr>
        <p:spPr>
          <a:xfrm>
            <a:off x="3933194" y="2401683"/>
            <a:ext cx="7913815" cy="882684"/>
          </a:xfrm>
          <a:prstGeom prst="rect">
            <a:avLst/>
          </a:prstGeom>
          <a:solidFill>
            <a:schemeClr val="lt1"/>
          </a:solidFill>
          <a:ln>
            <a:noFill/>
          </a:ln>
        </p:spPr>
        <p:txBody>
          <a:bodyPr spcFirstLastPara="1" wrap="square" lIns="91425" tIns="45700" rIns="91425" bIns="45700" anchor="t" anchorCtr="0">
            <a:noAutofit/>
          </a:bodyPr>
          <a:lstStyle/>
          <a:p>
            <a:pPr>
              <a:buClr>
                <a:srgbClr val="1D5EAC"/>
              </a:buClr>
              <a:buSzPts val="3200"/>
              <a:buFont typeface="Arial"/>
              <a:buNone/>
            </a:pPr>
            <a:r>
              <a:rPr lang="en-US"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We equip professionals to better serve people with TBI with current research-based training and tools.</a:t>
            </a:r>
            <a:endParaRPr sz="2400"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25" y="332966"/>
            <a:ext cx="1178625" cy="821936"/>
          </a:xfrm>
          <a:prstGeom prst="rect">
            <a:avLst/>
          </a:prstGeom>
        </p:spPr>
      </p:pic>
    </p:spTree>
    <p:extLst>
      <p:ext uri="{BB962C8B-B14F-4D97-AF65-F5344CB8AC3E}">
        <p14:creationId xmlns:p14="http://schemas.microsoft.com/office/powerpoint/2010/main" val="2088170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36"/>
          <p:cNvSpPr txBox="1"/>
          <p:nvPr/>
        </p:nvSpPr>
        <p:spPr>
          <a:xfrm>
            <a:off x="326570" y="1142902"/>
            <a:ext cx="9999460" cy="563231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Calibri"/>
              <a:buNone/>
            </a:pPr>
            <a:r>
              <a:rPr lang="en-US" sz="2400" b="0" i="0" u="none" strike="noStrike" cap="none" dirty="0">
                <a:solidFill>
                  <a:srgbClr val="000000"/>
                </a:solidFill>
                <a:latin typeface="Calibri"/>
                <a:ea typeface="Calibri"/>
                <a:cs typeface="Calibri"/>
                <a:sym typeface="Calibri"/>
              </a:rPr>
              <a:t>The Problem:</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50% Of women who report Intimate Partner Violence (IPV) also report blows to the head or face</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Chronic Traumatic Encephalopathy (</a:t>
            </a:r>
            <a:r>
              <a:rPr lang="en-US" sz="2400" b="1" i="0" u="none" strike="noStrike" cap="none" dirty="0">
                <a:solidFill>
                  <a:srgbClr val="000000"/>
                </a:solidFill>
                <a:latin typeface="Calibri"/>
                <a:ea typeface="Calibri"/>
                <a:cs typeface="Calibri"/>
                <a:sym typeface="Calibri"/>
              </a:rPr>
              <a:t>CTE</a:t>
            </a:r>
            <a:r>
              <a:rPr lang="en-US" sz="2400" b="0" i="0" u="none" strike="noStrike" cap="none" dirty="0">
                <a:solidFill>
                  <a:srgbClr val="000000"/>
                </a:solidFill>
                <a:latin typeface="Calibri"/>
                <a:ea typeface="Calibri"/>
                <a:cs typeface="Calibri"/>
                <a:sym typeface="Calibri"/>
              </a:rPr>
              <a:t>) </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TBI-related symptoms beyond 3 months:</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 depression</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 anxiety </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 tension        </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Inability to adapt to changing situations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problems keeping appointments, following through, or completing tasks that require multiple steps</a:t>
            </a:r>
            <a:endParaRPr sz="2400" b="0" i="0" u="none" strike="noStrike" cap="none" dirty="0">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FF0000"/>
              </a:buClr>
              <a:buSzPts val="2400"/>
              <a:buFont typeface="Calibri"/>
              <a:buNone/>
            </a:pPr>
            <a:r>
              <a:rPr lang="en-US" sz="2400" b="0" i="0" u="none" strike="noStrike" cap="none" dirty="0">
                <a:solidFill>
                  <a:srgbClr val="FF0000"/>
                </a:solidFill>
                <a:latin typeface="Calibri"/>
                <a:ea typeface="Calibri"/>
                <a:cs typeface="Calibri"/>
                <a:sym typeface="Calibri"/>
              </a:rPr>
              <a:t>*</a:t>
            </a:r>
            <a:r>
              <a:rPr lang="en-US" sz="2400" b="0" i="0" u="none" strike="noStrike" cap="none" dirty="0">
                <a:solidFill>
                  <a:srgbClr val="000000"/>
                </a:solidFill>
                <a:latin typeface="Calibri"/>
                <a:ea typeface="Calibri"/>
                <a:cs typeface="Calibri"/>
                <a:sym typeface="Calibri"/>
              </a:rPr>
              <a:t> </a:t>
            </a:r>
            <a:r>
              <a:rPr lang="en-US" sz="2400" b="0" i="0" u="none" strike="noStrike" cap="none" dirty="0">
                <a:solidFill>
                  <a:srgbClr val="FF0000"/>
                </a:solidFill>
                <a:latin typeface="Calibri"/>
                <a:ea typeface="Calibri"/>
                <a:cs typeface="Calibri"/>
                <a:sym typeface="Calibri"/>
              </a:rPr>
              <a:t>TBI is a consequence of Domestic Violence, but it is also a cause.</a:t>
            </a:r>
            <a:endParaRPr sz="2400" b="0" i="0" u="none" strike="noStrike" cap="none" dirty="0">
              <a:solidFill>
                <a:srgbClr val="FF0000"/>
              </a:solidFill>
              <a:latin typeface="Calibri"/>
              <a:ea typeface="Calibri"/>
              <a:cs typeface="Calibri"/>
              <a:sym typeface="Calibri"/>
            </a:endParaRPr>
          </a:p>
        </p:txBody>
      </p:sp>
      <p:sp>
        <p:nvSpPr>
          <p:cNvPr id="852" name="Google Shape;852;p36"/>
          <p:cNvSpPr/>
          <p:nvPr/>
        </p:nvSpPr>
        <p:spPr>
          <a:xfrm>
            <a:off x="0" y="200025"/>
            <a:ext cx="6211952" cy="841375"/>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4000" b="1" i="0" u="none" strike="noStrike" cap="none" dirty="0">
                <a:solidFill>
                  <a:srgbClr val="FFFFFF"/>
                </a:solidFill>
                <a:latin typeface="Calibri"/>
                <a:ea typeface="Calibri"/>
                <a:cs typeface="Calibri"/>
                <a:sym typeface="Calibri"/>
              </a:rPr>
              <a:t>Domestic Violence</a:t>
            </a:r>
            <a:endParaRPr sz="4000" b="1"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57806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9" name="Google Shape;859;p37"/>
          <p:cNvSpPr/>
          <p:nvPr/>
        </p:nvSpPr>
        <p:spPr>
          <a:xfrm>
            <a:off x="103909" y="227221"/>
            <a:ext cx="5082363" cy="85039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r">
              <a:buClr>
                <a:srgbClr val="000000"/>
              </a:buClr>
              <a:buSzPts val="1800"/>
              <a:buFont typeface="Arial"/>
              <a:buNone/>
            </a:pPr>
            <a:endParaRPr>
              <a:solidFill>
                <a:srgbClr val="1E5595"/>
              </a:solidFill>
              <a:ea typeface="Calibri"/>
              <a:cs typeface="Calibri"/>
              <a:sym typeface="Calibri"/>
            </a:endParaRPr>
          </a:p>
        </p:txBody>
      </p:sp>
      <p:sp>
        <p:nvSpPr>
          <p:cNvPr id="860" name="Google Shape;860;p37"/>
          <p:cNvSpPr txBox="1"/>
          <p:nvPr/>
        </p:nvSpPr>
        <p:spPr>
          <a:xfrm>
            <a:off x="0" y="298473"/>
            <a:ext cx="4804700" cy="707886"/>
          </a:xfrm>
          <a:prstGeom prst="rect">
            <a:avLst/>
          </a:prstGeom>
          <a:noFill/>
          <a:ln>
            <a:noFill/>
          </a:ln>
        </p:spPr>
        <p:txBody>
          <a:bodyPr spcFirstLastPara="1" wrap="square" lIns="91425" tIns="45700" rIns="91425" bIns="45700" anchor="t" anchorCtr="0">
            <a:spAutoFit/>
          </a:bodyPr>
          <a:lstStyle/>
          <a:p>
            <a:pPr>
              <a:buClr>
                <a:srgbClr val="000000"/>
              </a:buClr>
              <a:buSzPts val="4000"/>
              <a:buFont typeface="Arial"/>
              <a:buNone/>
            </a:pPr>
            <a:r>
              <a:rPr lang="en-US" sz="4000" b="1" dirty="0">
                <a:solidFill>
                  <a:prstClr val="white"/>
                </a:solidFill>
                <a:ea typeface="Lato"/>
                <a:cs typeface="Lato"/>
                <a:sym typeface="Lato"/>
              </a:rPr>
              <a:t> </a:t>
            </a:r>
            <a:r>
              <a:rPr lang="en-US" sz="4000" b="1" dirty="0">
                <a:solidFill>
                  <a:prstClr val="white"/>
                </a:solidFill>
                <a:ea typeface="Calibri"/>
                <a:cs typeface="Calibri"/>
                <a:sym typeface="Calibri"/>
              </a:rPr>
              <a:t>Teen Dating Violence</a:t>
            </a:r>
            <a:endParaRPr sz="4000" b="1" dirty="0">
              <a:solidFill>
                <a:prstClr val="white"/>
              </a:solidFill>
              <a:ea typeface="Calibri"/>
              <a:cs typeface="Calibri"/>
              <a:sym typeface="Calibri"/>
            </a:endParaRPr>
          </a:p>
        </p:txBody>
      </p:sp>
      <p:sp>
        <p:nvSpPr>
          <p:cNvPr id="4" name="Rectangle 3"/>
          <p:cNvSpPr/>
          <p:nvPr/>
        </p:nvSpPr>
        <p:spPr>
          <a:xfrm>
            <a:off x="571741" y="1195105"/>
            <a:ext cx="5082363" cy="2831544"/>
          </a:xfrm>
          <a:prstGeom prst="rect">
            <a:avLst/>
          </a:prstGeom>
        </p:spPr>
        <p:txBody>
          <a:bodyPr wrap="square">
            <a:spAutoFit/>
          </a:bodyPr>
          <a:lstStyle/>
          <a:p>
            <a:pPr>
              <a:spcAft>
                <a:spcPts val="600"/>
              </a:spcAft>
            </a:pPr>
            <a:r>
              <a:rPr lang="en-US" sz="2400" b="1" dirty="0">
                <a:solidFill>
                  <a:srgbClr val="1D5EAC"/>
                </a:solidFill>
              </a:rPr>
              <a:t>Physical violence</a:t>
            </a:r>
          </a:p>
          <a:p>
            <a:r>
              <a:rPr lang="en-US" sz="2400" b="1" dirty="0">
                <a:solidFill>
                  <a:srgbClr val="000000"/>
                </a:solidFill>
              </a:rPr>
              <a:t>1 in 11 female </a:t>
            </a:r>
          </a:p>
          <a:p>
            <a:r>
              <a:rPr lang="en-US" sz="2400" b="1" dirty="0">
                <a:solidFill>
                  <a:srgbClr val="000000"/>
                </a:solidFill>
              </a:rPr>
              <a:t>1 in 15 male high school students</a:t>
            </a:r>
          </a:p>
          <a:p>
            <a:endParaRPr lang="en-US" sz="2400" b="1" dirty="0">
              <a:solidFill>
                <a:srgbClr val="000000"/>
              </a:solidFill>
            </a:endParaRPr>
          </a:p>
          <a:p>
            <a:pPr>
              <a:spcAft>
                <a:spcPts val="600"/>
              </a:spcAft>
            </a:pPr>
            <a:r>
              <a:rPr lang="en-US" sz="2400" b="1" dirty="0">
                <a:solidFill>
                  <a:srgbClr val="1D5EAC"/>
                </a:solidFill>
              </a:rPr>
              <a:t>Sexual violence</a:t>
            </a:r>
          </a:p>
          <a:p>
            <a:r>
              <a:rPr lang="en-US" sz="2400" b="1" dirty="0">
                <a:solidFill>
                  <a:srgbClr val="000000"/>
                </a:solidFill>
              </a:rPr>
              <a:t>1 in 9 female</a:t>
            </a:r>
          </a:p>
          <a:p>
            <a:r>
              <a:rPr lang="en-US" sz="2400" b="1" dirty="0">
                <a:solidFill>
                  <a:srgbClr val="000000"/>
                </a:solidFill>
              </a:rPr>
              <a:t>1 in 36 male high school students</a:t>
            </a:r>
            <a:endParaRPr lang="en-US" sz="2400" dirty="0">
              <a:solidFill>
                <a:srgbClr val="000000"/>
              </a:solidFill>
            </a:endParaRPr>
          </a:p>
        </p:txBody>
      </p:sp>
      <p:pic>
        <p:nvPicPr>
          <p:cNvPr id="1032" name="Picture 8" descr="See the source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5522" y="20910"/>
            <a:ext cx="4156376" cy="3233539"/>
          </a:xfrm>
          <a:prstGeom prst="rect">
            <a:avLst/>
          </a:prstGeom>
          <a:noFill/>
          <a:ln>
            <a:solidFill>
              <a:srgbClr val="33333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01057" y="3584447"/>
            <a:ext cx="6450048" cy="2908489"/>
          </a:xfrm>
          <a:prstGeom prst="rect">
            <a:avLst/>
          </a:prstGeom>
          <a:noFill/>
        </p:spPr>
        <p:txBody>
          <a:bodyPr wrap="square" rtlCol="0">
            <a:spAutoFit/>
          </a:bodyPr>
          <a:lstStyle/>
          <a:p>
            <a:pPr lvl="0">
              <a:spcAft>
                <a:spcPts val="600"/>
              </a:spcAft>
            </a:pPr>
            <a:r>
              <a:rPr lang="en-US" sz="2400" b="1" dirty="0">
                <a:solidFill>
                  <a:srgbClr val="0070C0"/>
                </a:solidFill>
              </a:rPr>
              <a:t>Stalking &amp; </a:t>
            </a:r>
            <a:r>
              <a:rPr lang="en-US" sz="2400" b="1" dirty="0">
                <a:solidFill>
                  <a:srgbClr val="1D5EAC"/>
                </a:solidFill>
              </a:rPr>
              <a:t>Digital ab</a:t>
            </a:r>
            <a:r>
              <a:rPr lang="en-US" sz="2400" b="1" dirty="0">
                <a:solidFill>
                  <a:srgbClr val="0070C0"/>
                </a:solidFill>
              </a:rPr>
              <a:t>us</a:t>
            </a:r>
            <a:r>
              <a:rPr lang="en-US" sz="2400" b="1" dirty="0">
                <a:solidFill>
                  <a:srgbClr val="1D5EAC"/>
                </a:solidFill>
              </a:rPr>
              <a:t>e</a:t>
            </a:r>
            <a:r>
              <a:rPr lang="en-US" sz="2400" b="1" dirty="0">
                <a:solidFill>
                  <a:srgbClr val="0070C0"/>
                </a:solidFill>
              </a:rPr>
              <a:t> examples: </a:t>
            </a:r>
          </a:p>
          <a:p>
            <a:pPr marL="342900" lvl="0" indent="-342900">
              <a:spcAft>
                <a:spcPts val="600"/>
              </a:spcAft>
              <a:buFont typeface="Arial" panose="020B0604020202020204" pitchFamily="34" charset="0"/>
              <a:buChar char="•"/>
            </a:pPr>
            <a:r>
              <a:rPr lang="en-US" sz="2400" dirty="0">
                <a:solidFill>
                  <a:srgbClr val="000000"/>
                </a:solidFill>
              </a:rPr>
              <a:t>repeated unwanted or threatening phone calls or messages</a:t>
            </a:r>
          </a:p>
          <a:p>
            <a:pPr marL="342900" lvl="0" indent="-342900">
              <a:spcAft>
                <a:spcPts val="600"/>
              </a:spcAft>
              <a:buFont typeface="Arial" panose="020B0604020202020204" pitchFamily="34" charset="0"/>
              <a:buChar char="•"/>
            </a:pPr>
            <a:r>
              <a:rPr lang="en-US" sz="2400" dirty="0">
                <a:solidFill>
                  <a:srgbClr val="000000"/>
                </a:solidFill>
              </a:rPr>
              <a:t>showing up unwanted using social media or GPS/spyware to track someone’s location</a:t>
            </a:r>
          </a:p>
          <a:p>
            <a:pPr marL="342900" lvl="0" indent="-342900">
              <a:spcAft>
                <a:spcPts val="600"/>
              </a:spcAft>
              <a:buFont typeface="Arial" panose="020B0604020202020204" pitchFamily="34" charset="0"/>
              <a:buChar char="•"/>
            </a:pPr>
            <a:r>
              <a:rPr lang="en-US" sz="2400" dirty="0">
                <a:solidFill>
                  <a:srgbClr val="000000"/>
                </a:solidFill>
              </a:rPr>
              <a:t>stealing passwords or pressuring them to send explicit photos and videos</a:t>
            </a:r>
          </a:p>
        </p:txBody>
      </p:sp>
      <p:sp>
        <p:nvSpPr>
          <p:cNvPr id="3" name="Rectangle 2"/>
          <p:cNvSpPr/>
          <p:nvPr/>
        </p:nvSpPr>
        <p:spPr>
          <a:xfrm>
            <a:off x="571741" y="4226318"/>
            <a:ext cx="5082363" cy="1277273"/>
          </a:xfrm>
          <a:prstGeom prst="rect">
            <a:avLst/>
          </a:prstGeom>
        </p:spPr>
        <p:txBody>
          <a:bodyPr wrap="square">
            <a:spAutoFit/>
          </a:bodyPr>
          <a:lstStyle/>
          <a:p>
            <a:pPr lvl="0">
              <a:spcAft>
                <a:spcPts val="600"/>
              </a:spcAft>
            </a:pPr>
            <a:r>
              <a:rPr lang="en-US" sz="2400" b="1" dirty="0">
                <a:solidFill>
                  <a:srgbClr val="1D5EAC"/>
                </a:solidFill>
              </a:rPr>
              <a:t>Psychological abuse</a:t>
            </a:r>
          </a:p>
          <a:p>
            <a:pPr lvl="0"/>
            <a:r>
              <a:rPr lang="en-US" sz="2400" dirty="0">
                <a:solidFill>
                  <a:srgbClr val="000000"/>
                </a:solidFill>
              </a:rPr>
              <a:t>Examples: Name-calling, insulting, threatening</a:t>
            </a:r>
          </a:p>
        </p:txBody>
      </p:sp>
    </p:spTree>
    <p:extLst>
      <p:ext uri="{BB962C8B-B14F-4D97-AF65-F5344CB8AC3E}">
        <p14:creationId xmlns:p14="http://schemas.microsoft.com/office/powerpoint/2010/main" val="96533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40"/>
          <p:cNvPicPr preferRelativeResize="0">
            <a:picLocks noGrp="1"/>
          </p:cNvPicPr>
          <p:nvPr>
            <p:ph type="body" idx="1"/>
          </p:nvPr>
        </p:nvPicPr>
        <p:blipFill rotWithShape="1">
          <a:blip r:embed="rId3">
            <a:alphaModFix/>
          </a:blip>
          <a:srcRect/>
          <a:stretch/>
        </p:blipFill>
        <p:spPr>
          <a:xfrm>
            <a:off x="8262501" y="11572"/>
            <a:ext cx="3925649" cy="6869888"/>
          </a:xfrm>
          <a:prstGeom prst="rect">
            <a:avLst/>
          </a:prstGeom>
          <a:noFill/>
          <a:ln>
            <a:noFill/>
          </a:ln>
        </p:spPr>
      </p:pic>
      <p:sp>
        <p:nvSpPr>
          <p:cNvPr id="878" name="Google Shape;878;p40"/>
          <p:cNvSpPr txBox="1"/>
          <p:nvPr/>
        </p:nvSpPr>
        <p:spPr>
          <a:xfrm>
            <a:off x="195108" y="1465986"/>
            <a:ext cx="9986826" cy="289305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i="0" u="none" strike="noStrike" cap="none" dirty="0">
                <a:solidFill>
                  <a:srgbClr val="000000"/>
                </a:solidFill>
                <a:latin typeface="Calibri"/>
                <a:ea typeface="Calibri"/>
                <a:cs typeface="Calibri"/>
                <a:sym typeface="Calibri"/>
              </a:rPr>
              <a:t>Even if “cleared” earlier, children may need supports later.</a:t>
            </a:r>
            <a:endParaRPr sz="2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Recommendation</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Alert caregiver to what the child should be doing next developmentally and warn caregiver about things to things to watch for over time.</a:t>
            </a:r>
            <a:endParaRPr sz="2800" b="0" i="0" u="none" strike="noStrike" cap="none" dirty="0">
              <a:solidFill>
                <a:schemeClr val="dk1"/>
              </a:solidFill>
              <a:latin typeface="Calibri"/>
              <a:ea typeface="Calibri"/>
              <a:cs typeface="Calibri"/>
              <a:sym typeface="Calibri"/>
            </a:endParaRPr>
          </a:p>
        </p:txBody>
      </p:sp>
      <p:sp>
        <p:nvSpPr>
          <p:cNvPr id="879" name="Google Shape;879;p40"/>
          <p:cNvSpPr/>
          <p:nvPr/>
        </p:nvSpPr>
        <p:spPr>
          <a:xfrm>
            <a:off x="7257" y="285041"/>
            <a:ext cx="6823849" cy="107776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Need for Ongoing Monitoring</a:t>
            </a:r>
            <a:endParaRPr sz="4000" b="1" i="0" u="none" strike="noStrike" cap="none" dirty="0">
              <a:solidFill>
                <a:schemeClr val="lt1"/>
              </a:solidFill>
              <a:latin typeface="Calibri"/>
              <a:ea typeface="Calibri"/>
              <a:cs typeface="Calibri"/>
              <a:sym typeface="Calibri"/>
            </a:endParaRPr>
          </a:p>
        </p:txBody>
      </p:sp>
      <p:sp>
        <p:nvSpPr>
          <p:cNvPr id="880" name="Google Shape;880;p40"/>
          <p:cNvSpPr/>
          <p:nvPr/>
        </p:nvSpPr>
        <p:spPr>
          <a:xfrm>
            <a:off x="1142961" y="4422358"/>
            <a:ext cx="8748171" cy="203132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ea typeface="Calibri"/>
                <a:cs typeface="Calibri"/>
                <a:sym typeface="Calibri"/>
              </a:rPr>
              <a:t>Example: </a:t>
            </a:r>
            <a:r>
              <a:rPr lang="en-US" sz="2800" b="1" i="0" u="none" strike="noStrike" cap="none" dirty="0">
                <a:solidFill>
                  <a:srgbClr val="000000"/>
                </a:solidFill>
                <a:ea typeface="Calibri"/>
                <a:cs typeface="Calibri"/>
                <a:sym typeface="Calibri"/>
              </a:rPr>
              <a:t>Early Intervention System</a:t>
            </a:r>
            <a:endParaRPr sz="2800" b="0" i="0" u="none" strike="noStrike" cap="none" dirty="0">
              <a:solidFill>
                <a:srgbClr val="000000"/>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ea typeface="Calibri"/>
                <a:cs typeface="Calibri"/>
                <a:sym typeface="Calibri"/>
              </a:rPr>
              <a:t>Child passes the first developmental screening – but might fail the next one.</a:t>
            </a:r>
            <a:endParaRPr sz="2800" dirty="0"/>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ea typeface="Calibri"/>
                <a:cs typeface="Calibri"/>
                <a:sym typeface="Calibri"/>
              </a:rPr>
              <a:t>May need a referral back to TEIS if delays or issues arise</a:t>
            </a:r>
            <a:endParaRPr sz="2800" b="0" i="0" u="none" strike="noStrike" cap="none" dirty="0">
              <a:solidFill>
                <a:srgbClr val="000000"/>
              </a:solidFill>
              <a:ea typeface="Calibri"/>
              <a:cs typeface="Calibri"/>
              <a:sym typeface="Calibri"/>
            </a:endParaRPr>
          </a:p>
          <a:p>
            <a:pPr marL="457200" marR="0" lvl="0" indent="-27940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12274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41"/>
          <p:cNvSpPr txBox="1">
            <a:spLocks noGrp="1"/>
          </p:cNvSpPr>
          <p:nvPr>
            <p:ph type="title"/>
          </p:nvPr>
        </p:nvSpPr>
        <p:spPr>
          <a:xfrm>
            <a:off x="669304" y="156058"/>
            <a:ext cx="10590922" cy="1423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dirty="0">
                <a:latin typeface="Calibri"/>
                <a:ea typeface="Calibri"/>
                <a:cs typeface="Calibri"/>
                <a:sym typeface="Calibri"/>
              </a:rPr>
              <a:t>Need for Ongoing Monitoring</a:t>
            </a:r>
            <a:br>
              <a:rPr lang="en-US" sz="3600" dirty="0">
                <a:latin typeface="Calibri"/>
                <a:ea typeface="Calibri"/>
                <a:cs typeface="Calibri"/>
                <a:sym typeface="Calibri"/>
              </a:rPr>
            </a:br>
            <a:r>
              <a:rPr lang="en-US" sz="3600" dirty="0">
                <a:latin typeface="Calibri"/>
                <a:ea typeface="Calibri"/>
                <a:cs typeface="Calibri"/>
                <a:sym typeface="Calibri"/>
              </a:rPr>
              <a:t>Rates of Development for the Four Regions of the Brain</a:t>
            </a:r>
            <a:endParaRPr dirty="0"/>
          </a:p>
        </p:txBody>
      </p:sp>
      <p:pic>
        <p:nvPicPr>
          <p:cNvPr id="887" name="Google Shape;887;p41" descr="msotw9_temp0"/>
          <p:cNvPicPr preferRelativeResize="0"/>
          <p:nvPr/>
        </p:nvPicPr>
        <p:blipFill rotWithShape="1">
          <a:blip r:embed="rId3">
            <a:alphaModFix/>
          </a:blip>
          <a:srcRect/>
          <a:stretch/>
        </p:blipFill>
        <p:spPr>
          <a:xfrm>
            <a:off x="1800102" y="1682885"/>
            <a:ext cx="8602442" cy="4969242"/>
          </a:xfrm>
          <a:prstGeom prst="rect">
            <a:avLst/>
          </a:prstGeom>
          <a:noFill/>
          <a:ln w="31750" cap="flat" cmpd="sng">
            <a:solidFill>
              <a:srgbClr val="262626"/>
            </a:solidFill>
            <a:prstDash val="solid"/>
            <a:miter lim="800000"/>
            <a:headEnd type="none" w="sm" len="sm"/>
            <a:tailEnd type="none" w="sm" len="sm"/>
          </a:ln>
          <a:effectLst>
            <a:outerShdw blurRad="50800" dist="38100" dir="2700000" algn="tl" rotWithShape="0">
              <a:prstClr val="black">
                <a:alpha val="40000"/>
              </a:prstClr>
            </a:outerShdw>
          </a:effectLst>
        </p:spPr>
      </p:pic>
      <p:sp>
        <p:nvSpPr>
          <p:cNvPr id="888" name="Google Shape;888;p41"/>
          <p:cNvSpPr txBox="1"/>
          <p:nvPr/>
        </p:nvSpPr>
        <p:spPr>
          <a:xfrm>
            <a:off x="2290583" y="2287719"/>
            <a:ext cx="3896476" cy="384694"/>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E7E6E6"/>
                </a:solidFill>
                <a:latin typeface="Calibri"/>
                <a:ea typeface="Calibri"/>
                <a:cs typeface="Calibri"/>
                <a:sym typeface="Calibri"/>
              </a:rPr>
              <a:t>% of maturation increments</a:t>
            </a:r>
            <a:endParaRPr sz="1400" b="0" i="0" u="none" strike="noStrike" cap="none">
              <a:solidFill>
                <a:srgbClr val="000000"/>
              </a:solidFill>
              <a:latin typeface="Calibri"/>
              <a:ea typeface="Calibri"/>
              <a:cs typeface="Calibri"/>
              <a:sym typeface="Calibri"/>
            </a:endParaRPr>
          </a:p>
        </p:txBody>
      </p:sp>
      <p:sp>
        <p:nvSpPr>
          <p:cNvPr id="889" name="Google Shape;889;p41"/>
          <p:cNvSpPr txBox="1"/>
          <p:nvPr/>
        </p:nvSpPr>
        <p:spPr>
          <a:xfrm>
            <a:off x="6324600" y="5656794"/>
            <a:ext cx="1908122" cy="369291"/>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E7E6E6"/>
                </a:solidFill>
                <a:latin typeface="Calibri"/>
                <a:ea typeface="Calibri"/>
                <a:cs typeface="Calibri"/>
                <a:sym typeface="Calibri"/>
              </a:rPr>
              <a:t>age increments</a:t>
            </a:r>
            <a:endParaRPr sz="1800" b="0" i="0" u="none" strike="noStrike" cap="none">
              <a:solidFill>
                <a:srgbClr val="000000"/>
              </a:solidFill>
              <a:latin typeface="Calibri"/>
              <a:ea typeface="Calibri"/>
              <a:cs typeface="Calibri"/>
              <a:sym typeface="Calibri"/>
            </a:endParaRPr>
          </a:p>
        </p:txBody>
      </p:sp>
      <p:sp>
        <p:nvSpPr>
          <p:cNvPr id="890" name="Google Shape;890;p41"/>
          <p:cNvSpPr txBox="1"/>
          <p:nvPr/>
        </p:nvSpPr>
        <p:spPr>
          <a:xfrm>
            <a:off x="2322164" y="6032473"/>
            <a:ext cx="6343544" cy="461624"/>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1" i="0" u="none" strike="noStrike" cap="none">
                <a:solidFill>
                  <a:srgbClr val="E7E6E6"/>
                </a:solidFill>
                <a:latin typeface="Calibri"/>
                <a:ea typeface="Calibri"/>
                <a:cs typeface="Calibri"/>
                <a:sym typeface="Calibri"/>
              </a:rPr>
              <a:t>1    3     5      7      9     11   13   15   17    19   21</a:t>
            </a:r>
            <a:endParaRPr sz="3200" b="1" i="0" u="none" strike="noStrike" cap="none">
              <a:solidFill>
                <a:srgbClr val="E7E6E6"/>
              </a:solidFill>
              <a:latin typeface="Calibri"/>
              <a:ea typeface="Calibri"/>
              <a:cs typeface="Calibri"/>
              <a:sym typeface="Calibri"/>
            </a:endParaRPr>
          </a:p>
        </p:txBody>
      </p:sp>
      <p:sp>
        <p:nvSpPr>
          <p:cNvPr id="891" name="Google Shape;891;p41"/>
          <p:cNvSpPr txBox="1"/>
          <p:nvPr/>
        </p:nvSpPr>
        <p:spPr>
          <a:xfrm>
            <a:off x="7926552" y="2079151"/>
            <a:ext cx="2411248" cy="4414946"/>
          </a:xfrm>
          <a:prstGeom prst="rect">
            <a:avLst/>
          </a:prstGeom>
          <a:solidFill>
            <a:srgbClr val="1D5EAC"/>
          </a:solidFill>
          <a:ln w="25400" cap="flat" cmpd="sng">
            <a:solidFill>
              <a:srgbClr val="262626"/>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400" b="1" i="0" u="none" strike="noStrike" cap="none" dirty="0">
                <a:solidFill>
                  <a:srgbClr val="E7E6E6"/>
                </a:solidFill>
                <a:latin typeface="Calibri"/>
                <a:ea typeface="Calibri"/>
                <a:cs typeface="Calibri"/>
                <a:sym typeface="Calibri"/>
              </a:rPr>
              <a:t>5 Distinct Periods of Maturation</a:t>
            </a:r>
            <a:endParaRPr sz="24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dirty="0">
                <a:solidFill>
                  <a:srgbClr val="E7E6E6"/>
                </a:solidFill>
                <a:latin typeface="Calibri"/>
                <a:ea typeface="Calibri"/>
                <a:cs typeface="Calibri"/>
                <a:sym typeface="Calibri"/>
              </a:rPr>
              <a:t>P-O  parietal/ occipital</a:t>
            </a:r>
            <a:endParaRPr sz="24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dirty="0">
                <a:solidFill>
                  <a:srgbClr val="E7E6E6"/>
                </a:solidFill>
                <a:latin typeface="Calibri"/>
                <a:ea typeface="Calibri"/>
                <a:cs typeface="Calibri"/>
                <a:sym typeface="Calibri"/>
              </a:rPr>
              <a:t>C  central (limbic &amp; brainstem)</a:t>
            </a:r>
            <a:endParaRPr sz="24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dirty="0">
                <a:solidFill>
                  <a:srgbClr val="E7E6E6"/>
                </a:solidFill>
                <a:latin typeface="Calibri"/>
                <a:ea typeface="Calibri"/>
                <a:cs typeface="Calibri"/>
                <a:sym typeface="Calibri"/>
              </a:rPr>
              <a:t>T  temporal</a:t>
            </a:r>
            <a:endParaRPr sz="24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dirty="0">
                <a:solidFill>
                  <a:srgbClr val="E7E6E6"/>
                </a:solidFill>
                <a:latin typeface="Calibri"/>
                <a:ea typeface="Calibri"/>
                <a:cs typeface="Calibri"/>
                <a:sym typeface="Calibri"/>
              </a:rPr>
              <a:t>F-T  frontal/ temporal</a:t>
            </a:r>
            <a:endParaRPr sz="2400" b="0" i="0" u="none" strike="noStrike" cap="none" dirty="0">
              <a:solidFill>
                <a:srgbClr val="000000"/>
              </a:solidFill>
              <a:latin typeface="Calibri"/>
              <a:ea typeface="Calibri"/>
              <a:cs typeface="Calibri"/>
              <a:sym typeface="Calibri"/>
            </a:endParaRPr>
          </a:p>
        </p:txBody>
      </p:sp>
      <p:sp>
        <p:nvSpPr>
          <p:cNvPr id="892" name="Google Shape;892;p41"/>
          <p:cNvSpPr txBox="1"/>
          <p:nvPr/>
        </p:nvSpPr>
        <p:spPr>
          <a:xfrm>
            <a:off x="2004724" y="5781341"/>
            <a:ext cx="338370"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0</a:t>
            </a:r>
            <a:endParaRPr sz="2500" b="0" i="0" u="none" strike="noStrike" cap="none">
              <a:solidFill>
                <a:srgbClr val="000000"/>
              </a:solidFill>
              <a:latin typeface="Calibri"/>
              <a:ea typeface="Calibri"/>
              <a:cs typeface="Calibri"/>
              <a:sym typeface="Calibri"/>
            </a:endParaRPr>
          </a:p>
        </p:txBody>
      </p:sp>
      <p:sp>
        <p:nvSpPr>
          <p:cNvPr id="893" name="Google Shape;893;p41"/>
          <p:cNvSpPr txBox="1"/>
          <p:nvPr/>
        </p:nvSpPr>
        <p:spPr>
          <a:xfrm>
            <a:off x="1997602" y="4763434"/>
            <a:ext cx="336772"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2</a:t>
            </a:r>
            <a:endParaRPr sz="2500" b="0" i="0" u="none" strike="noStrike" cap="none">
              <a:solidFill>
                <a:srgbClr val="000000"/>
              </a:solidFill>
              <a:latin typeface="Calibri"/>
              <a:ea typeface="Calibri"/>
              <a:cs typeface="Calibri"/>
              <a:sym typeface="Calibri"/>
            </a:endParaRPr>
          </a:p>
        </p:txBody>
      </p:sp>
      <p:sp>
        <p:nvSpPr>
          <p:cNvPr id="894" name="Google Shape;894;p41"/>
          <p:cNvSpPr txBox="1"/>
          <p:nvPr/>
        </p:nvSpPr>
        <p:spPr>
          <a:xfrm>
            <a:off x="2002980" y="3833833"/>
            <a:ext cx="331394"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4</a:t>
            </a:r>
            <a:endParaRPr sz="2500" b="0" i="0" u="none" strike="noStrike" cap="none">
              <a:solidFill>
                <a:srgbClr val="000000"/>
              </a:solidFill>
              <a:latin typeface="Calibri"/>
              <a:ea typeface="Calibri"/>
              <a:cs typeface="Calibri"/>
              <a:sym typeface="Calibri"/>
            </a:endParaRPr>
          </a:p>
        </p:txBody>
      </p:sp>
      <p:sp>
        <p:nvSpPr>
          <p:cNvPr id="895" name="Google Shape;895;p41"/>
          <p:cNvSpPr txBox="1"/>
          <p:nvPr/>
        </p:nvSpPr>
        <p:spPr>
          <a:xfrm>
            <a:off x="1994260" y="2874732"/>
            <a:ext cx="348834"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6</a:t>
            </a:r>
            <a:endParaRPr sz="2500" b="0" i="0" u="none" strike="noStrike" cap="none">
              <a:solidFill>
                <a:srgbClr val="000000"/>
              </a:solidFill>
              <a:latin typeface="Calibri"/>
              <a:ea typeface="Calibri"/>
              <a:cs typeface="Calibri"/>
              <a:sym typeface="Calibri"/>
            </a:endParaRPr>
          </a:p>
        </p:txBody>
      </p:sp>
      <p:sp>
        <p:nvSpPr>
          <p:cNvPr id="896" name="Google Shape;896;p41"/>
          <p:cNvSpPr txBox="1"/>
          <p:nvPr/>
        </p:nvSpPr>
        <p:spPr>
          <a:xfrm>
            <a:off x="2570692" y="3349038"/>
            <a:ext cx="837202"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2400" b="1" i="0" u="none" strike="noStrike" cap="none">
              <a:solidFill>
                <a:srgbClr val="000000"/>
              </a:solidFill>
              <a:latin typeface="Arial"/>
              <a:ea typeface="Arial"/>
              <a:cs typeface="Arial"/>
              <a:sym typeface="Arial"/>
            </a:endParaRPr>
          </a:p>
        </p:txBody>
      </p:sp>
      <p:sp>
        <p:nvSpPr>
          <p:cNvPr id="897" name="Google Shape;897;p41"/>
          <p:cNvSpPr txBox="1"/>
          <p:nvPr/>
        </p:nvSpPr>
        <p:spPr>
          <a:xfrm>
            <a:off x="3959762" y="4267594"/>
            <a:ext cx="10255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2400" b="0" i="0" u="none" strike="noStrike" cap="none">
              <a:solidFill>
                <a:srgbClr val="000000"/>
              </a:solidFill>
              <a:latin typeface="Arial"/>
              <a:ea typeface="Arial"/>
              <a:cs typeface="Arial"/>
              <a:sym typeface="Arial"/>
            </a:endParaRPr>
          </a:p>
        </p:txBody>
      </p:sp>
      <p:sp>
        <p:nvSpPr>
          <p:cNvPr id="898" name="Google Shape;898;p41"/>
          <p:cNvSpPr txBox="1"/>
          <p:nvPr/>
        </p:nvSpPr>
        <p:spPr>
          <a:xfrm>
            <a:off x="5127452" y="5011032"/>
            <a:ext cx="8999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2400" b="1" i="0" u="none" strike="noStrike" cap="none">
              <a:solidFill>
                <a:srgbClr val="000000"/>
              </a:solidFill>
              <a:latin typeface="Arial"/>
              <a:ea typeface="Arial"/>
              <a:cs typeface="Arial"/>
              <a:sym typeface="Arial"/>
            </a:endParaRPr>
          </a:p>
        </p:txBody>
      </p:sp>
      <p:sp>
        <p:nvSpPr>
          <p:cNvPr id="899" name="Google Shape;899;p41"/>
          <p:cNvSpPr txBox="1"/>
          <p:nvPr/>
        </p:nvSpPr>
        <p:spPr>
          <a:xfrm>
            <a:off x="6083463" y="4426804"/>
            <a:ext cx="39767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T C</a:t>
            </a:r>
            <a:endParaRPr sz="2400" b="1" i="0" u="none" strike="noStrike" cap="none">
              <a:solidFill>
                <a:srgbClr val="000000"/>
              </a:solidFill>
              <a:latin typeface="Arial"/>
              <a:ea typeface="Arial"/>
              <a:cs typeface="Arial"/>
              <a:sym typeface="Arial"/>
            </a:endParaRPr>
          </a:p>
        </p:txBody>
      </p:sp>
      <p:sp>
        <p:nvSpPr>
          <p:cNvPr id="900" name="Google Shape;900;p41"/>
          <p:cNvSpPr txBox="1"/>
          <p:nvPr/>
        </p:nvSpPr>
        <p:spPr>
          <a:xfrm>
            <a:off x="7005630" y="4821592"/>
            <a:ext cx="92092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848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43"/>
          <p:cNvSpPr/>
          <p:nvPr/>
        </p:nvSpPr>
        <p:spPr>
          <a:xfrm>
            <a:off x="8020" y="566783"/>
            <a:ext cx="12183980"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907" name="Google Shape;907;p43"/>
          <p:cNvSpPr txBox="1"/>
          <p:nvPr/>
        </p:nvSpPr>
        <p:spPr>
          <a:xfrm>
            <a:off x="-176269" y="771071"/>
            <a:ext cx="1215972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alibri"/>
                <a:ea typeface="Calibri"/>
                <a:cs typeface="Calibri"/>
                <a:sym typeface="Calibri"/>
              </a:rPr>
              <a:t> </a:t>
            </a:r>
            <a:r>
              <a:rPr lang="en-US" sz="4000" b="1" i="0" u="none" strike="noStrike" cap="none" dirty="0">
                <a:solidFill>
                  <a:schemeClr val="lt1"/>
                </a:solidFill>
                <a:latin typeface="Calibri"/>
                <a:ea typeface="Calibri"/>
                <a:cs typeface="Calibri"/>
                <a:sym typeface="Calibri"/>
              </a:rPr>
              <a:t>Children &amp; Families Need Help Transitioning to School</a:t>
            </a:r>
            <a:endParaRPr sz="4000" b="1" i="0" u="none" strike="noStrike" cap="none" dirty="0">
              <a:solidFill>
                <a:schemeClr val="lt1"/>
              </a:solidFill>
              <a:latin typeface="Calibri"/>
              <a:ea typeface="Calibri"/>
              <a:cs typeface="Calibri"/>
              <a:sym typeface="Calibri"/>
            </a:endParaRPr>
          </a:p>
        </p:txBody>
      </p:sp>
      <p:sp>
        <p:nvSpPr>
          <p:cNvPr id="908" name="Google Shape;908;p43"/>
          <p:cNvSpPr txBox="1"/>
          <p:nvPr/>
        </p:nvSpPr>
        <p:spPr>
          <a:xfrm>
            <a:off x="7240651" y="5871557"/>
            <a:ext cx="27428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Calibri"/>
                <a:ea typeface="Calibri"/>
                <a:cs typeface="Calibri"/>
                <a:sym typeface="Calibri"/>
              </a:rPr>
              <a:t>Haarbauer</a:t>
            </a:r>
            <a:r>
              <a:rPr lang="en-US" sz="1400" b="0" i="0" u="none" strike="noStrike" cap="none" dirty="0">
                <a:solidFill>
                  <a:schemeClr val="dk1"/>
                </a:solidFill>
                <a:latin typeface="Calibri"/>
                <a:ea typeface="Calibri"/>
                <a:cs typeface="Calibri"/>
                <a:sym typeface="Calibri"/>
              </a:rPr>
              <a:t>-Krupa, King, et al., 2019</a:t>
            </a:r>
            <a:endParaRPr sz="1400" b="0" i="0" u="none" strike="noStrike" cap="none" dirty="0">
              <a:solidFill>
                <a:schemeClr val="dk1"/>
              </a:solidFill>
              <a:latin typeface="Calibri"/>
              <a:ea typeface="Calibri"/>
              <a:cs typeface="Calibri"/>
              <a:sym typeface="Calibri"/>
            </a:endParaRPr>
          </a:p>
        </p:txBody>
      </p:sp>
      <p:sp>
        <p:nvSpPr>
          <p:cNvPr id="909" name="Google Shape;909;p43"/>
          <p:cNvSpPr txBox="1"/>
          <p:nvPr/>
        </p:nvSpPr>
        <p:spPr>
          <a:xfrm>
            <a:off x="0" y="2129917"/>
            <a:ext cx="12192000" cy="3497325"/>
          </a:xfrm>
          <a:prstGeom prst="rect">
            <a:avLst/>
          </a:prstGeom>
          <a:solidFill>
            <a:schemeClr val="lt2"/>
          </a:solidFill>
          <a:ln>
            <a:solidFill>
              <a:srgbClr val="262626"/>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0" name="Google Shape;910;p43"/>
          <p:cNvSpPr txBox="1"/>
          <p:nvPr/>
        </p:nvSpPr>
        <p:spPr>
          <a:xfrm>
            <a:off x="483029" y="2601326"/>
            <a:ext cx="11225942"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000" b="1" i="0" u="none" strike="noStrike" cap="none" dirty="0">
                <a:solidFill>
                  <a:schemeClr val="dk1"/>
                </a:solidFill>
                <a:latin typeface="Calibri"/>
                <a:ea typeface="Calibri"/>
                <a:cs typeface="Calibri"/>
                <a:sym typeface="Calibri"/>
              </a:rPr>
              <a:t>“If, as a </a:t>
            </a:r>
            <a:r>
              <a:rPr lang="en-US" sz="4000" b="1" i="0" u="none" strike="noStrike" cap="none" dirty="0">
                <a:solidFill>
                  <a:srgbClr val="00A8A2"/>
                </a:solidFill>
                <a:latin typeface="Calibri"/>
                <a:ea typeface="Calibri"/>
                <a:cs typeface="Calibri"/>
                <a:sym typeface="Calibri"/>
              </a:rPr>
              <a:t>part of their medical care, </a:t>
            </a:r>
            <a:endParaRPr sz="4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4000" b="1" i="0" u="none" strike="noStrike" cap="none" dirty="0">
                <a:solidFill>
                  <a:schemeClr val="dk1"/>
                </a:solidFill>
                <a:latin typeface="Calibri"/>
                <a:ea typeface="Calibri"/>
                <a:cs typeface="Calibri"/>
                <a:sym typeface="Calibri"/>
              </a:rPr>
              <a:t>we provide </a:t>
            </a:r>
            <a:r>
              <a:rPr lang="en-US" sz="4000" b="1" i="0" u="sng" strike="noStrike" cap="none" dirty="0">
                <a:solidFill>
                  <a:srgbClr val="00A8A2"/>
                </a:solidFill>
                <a:latin typeface="Calibri"/>
                <a:ea typeface="Calibri"/>
                <a:cs typeface="Calibri"/>
                <a:sym typeface="Calibri"/>
              </a:rPr>
              <a:t>systematic transition services</a:t>
            </a:r>
            <a:r>
              <a:rPr lang="en-US" sz="4000" b="1" i="0" u="none" strike="noStrike" cap="none" dirty="0">
                <a:solidFill>
                  <a:srgbClr val="00A8A2"/>
                </a:solidFill>
                <a:latin typeface="Calibri"/>
                <a:ea typeface="Calibri"/>
                <a:cs typeface="Calibri"/>
                <a:sym typeface="Calibri"/>
              </a:rPr>
              <a:t>,</a:t>
            </a:r>
            <a:r>
              <a:rPr lang="en-US" sz="4000" b="1" i="0" u="none" strike="noStrike" cap="none" dirty="0">
                <a:solidFill>
                  <a:schemeClr val="dk1"/>
                </a:solidFill>
                <a:latin typeface="Calibri"/>
                <a:ea typeface="Calibri"/>
                <a:cs typeface="Calibri"/>
                <a:sym typeface="Calibri"/>
              </a:rPr>
              <a:t> </a:t>
            </a:r>
            <a:endParaRPr sz="4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4000" b="0" i="0" u="none" strike="noStrike" cap="none" dirty="0">
                <a:solidFill>
                  <a:schemeClr val="dk1"/>
                </a:solidFill>
                <a:latin typeface="Calibri"/>
                <a:ea typeface="Calibri"/>
                <a:cs typeface="Calibri"/>
                <a:sym typeface="Calibri"/>
              </a:rPr>
              <a:t>they are more likely to receive the supports the student needs at school.”</a:t>
            </a:r>
            <a:endParaRPr sz="4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882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6577"/>
            <a:ext cx="12192000" cy="6874933"/>
          </a:xfrm>
          <a:prstGeom prst="rect">
            <a:avLst/>
          </a:prstGeom>
          <a:noFill/>
          <a:ln>
            <a:solidFill>
              <a:srgbClr val="262626"/>
            </a:solidFill>
          </a:ln>
        </p:spPr>
      </p:pic>
      <p:sp>
        <p:nvSpPr>
          <p:cNvPr id="918" name="Google Shape;918;p44"/>
          <p:cNvSpPr txBox="1"/>
          <p:nvPr/>
        </p:nvSpPr>
        <p:spPr>
          <a:xfrm>
            <a:off x="451009" y="1317278"/>
            <a:ext cx="5129802" cy="53245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Zack Age: 4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In an ATV accident</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Loss of consciousness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Initial Glasgow Coma Scale = 8 </a:t>
            </a:r>
            <a:endParaRPr sz="14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(agitated, non-verbal, moves all extremities)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Multiple skull and facial fractures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Brain shifted to the left</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(Not a concussion)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Recovers “beautifully”</a:t>
            </a:r>
            <a:endParaRPr sz="2400" b="0" i="0" u="none" strike="noStrike" cap="none" dirty="0">
              <a:solidFill>
                <a:schemeClr val="dk1"/>
              </a:solidFill>
              <a:latin typeface="Calibri"/>
              <a:ea typeface="Calibri"/>
              <a:cs typeface="Calibri"/>
              <a:sym typeface="Calibri"/>
            </a:endParaRPr>
          </a:p>
        </p:txBody>
      </p:sp>
      <p:sp>
        <p:nvSpPr>
          <p:cNvPr id="919" name="Google Shape;919;p44"/>
          <p:cNvSpPr txBox="1"/>
          <p:nvPr/>
        </p:nvSpPr>
        <p:spPr>
          <a:xfrm>
            <a:off x="7115479" y="1318876"/>
            <a:ext cx="4838504" cy="47705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Zack Age: 5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By October, “failing kindergarten”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Hitting other children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Wandering around the classroom</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Disruptive</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Impulsive</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Not identified as having had a TBI</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“Just a boy being a boy”</a:t>
            </a:r>
            <a:endParaRPr sz="2400" b="0" i="0" u="none" strike="noStrike" cap="none" dirty="0">
              <a:solidFill>
                <a:schemeClr val="dk1"/>
              </a:solidFill>
              <a:latin typeface="Calibri"/>
              <a:ea typeface="Calibri"/>
              <a:cs typeface="Calibri"/>
              <a:sym typeface="Calibri"/>
            </a:endParaRPr>
          </a:p>
        </p:txBody>
      </p:sp>
      <p:sp>
        <p:nvSpPr>
          <p:cNvPr id="920" name="Google Shape;920;p44"/>
          <p:cNvSpPr/>
          <p:nvPr/>
        </p:nvSpPr>
        <p:spPr>
          <a:xfrm>
            <a:off x="56147" y="229864"/>
            <a:ext cx="10531063"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1" name="Google Shape;921;p44"/>
          <p:cNvSpPr txBox="1"/>
          <p:nvPr/>
        </p:nvSpPr>
        <p:spPr>
          <a:xfrm>
            <a:off x="361004" y="256007"/>
            <a:ext cx="997805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a:ea typeface="Calibri"/>
                <a:cs typeface="Calibri"/>
                <a:sym typeface="Calibri"/>
              </a:rPr>
              <a:t>When there is no transition and follow up  </a:t>
            </a:r>
            <a:endParaRPr sz="4400" b="0" i="0" u="none" strike="noStrike" cap="none" dirty="0">
              <a:solidFill>
                <a:schemeClr val="lt1"/>
              </a:solidFill>
              <a:latin typeface="Calibri"/>
              <a:ea typeface="Calibri"/>
              <a:cs typeface="Calibri"/>
              <a:sym typeface="Calibri"/>
            </a:endParaRPr>
          </a:p>
        </p:txBody>
      </p:sp>
      <p:pic>
        <p:nvPicPr>
          <p:cNvPr id="922" name="Google Shape;922;p44"/>
          <p:cNvPicPr preferRelativeResize="0"/>
          <p:nvPr/>
        </p:nvPicPr>
        <p:blipFill rotWithShape="1">
          <a:blip r:embed="rId4">
            <a:alphaModFix/>
          </a:blip>
          <a:srcRect r="31679"/>
          <a:stretch/>
        </p:blipFill>
        <p:spPr>
          <a:xfrm>
            <a:off x="4756716" y="1332233"/>
            <a:ext cx="2070783" cy="207011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5884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57" y="-16933"/>
            <a:ext cx="12192000" cy="6874933"/>
          </a:xfrm>
          <a:prstGeom prst="rect">
            <a:avLst/>
          </a:prstGeom>
          <a:noFill/>
          <a:ln>
            <a:noFill/>
          </a:ln>
        </p:spPr>
      </p:pic>
      <p:sp>
        <p:nvSpPr>
          <p:cNvPr id="929" name="Google Shape;929;p4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0" name="Google Shape;930;p46"/>
          <p:cNvSpPr/>
          <p:nvPr/>
        </p:nvSpPr>
        <p:spPr>
          <a:xfrm>
            <a:off x="7257" y="113937"/>
            <a:ext cx="4063581" cy="11109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400" b="1" i="0" u="none" strike="noStrike" cap="none" dirty="0">
                <a:solidFill>
                  <a:schemeClr val="lt1"/>
                </a:solidFill>
                <a:latin typeface="Calibri"/>
                <a:ea typeface="Calibri"/>
                <a:cs typeface="Calibri"/>
                <a:sym typeface="Calibri"/>
              </a:rPr>
              <a:t>Families</a:t>
            </a:r>
            <a:endParaRPr sz="1600" b="1" i="0" u="none" strike="noStrike" cap="none" dirty="0">
              <a:solidFill>
                <a:srgbClr val="000000"/>
              </a:solidFill>
              <a:latin typeface="Arial"/>
              <a:ea typeface="Arial"/>
              <a:cs typeface="Arial"/>
              <a:sym typeface="Arial"/>
            </a:endParaRPr>
          </a:p>
        </p:txBody>
      </p:sp>
      <p:sp>
        <p:nvSpPr>
          <p:cNvPr id="931" name="Google Shape;931;p46"/>
          <p:cNvSpPr txBox="1"/>
          <p:nvPr/>
        </p:nvSpPr>
        <p:spPr>
          <a:xfrm>
            <a:off x="4686648" y="2292063"/>
            <a:ext cx="67272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Schwartz, 2003; Anderson, Catroppa, Dudgeon, et al., 2006; Taylor, Swartwout et al., 2008</a:t>
            </a:r>
            <a:endParaRPr sz="1400" b="0" i="0" u="none" strike="noStrike" cap="none">
              <a:solidFill>
                <a:schemeClr val="dk1"/>
              </a:solidFill>
              <a:latin typeface="Calibri"/>
              <a:ea typeface="Calibri"/>
              <a:cs typeface="Calibri"/>
              <a:sym typeface="Calibri"/>
            </a:endParaRPr>
          </a:p>
        </p:txBody>
      </p:sp>
      <p:sp>
        <p:nvSpPr>
          <p:cNvPr id="932" name="Google Shape;932;p46"/>
          <p:cNvSpPr txBox="1"/>
          <p:nvPr/>
        </p:nvSpPr>
        <p:spPr>
          <a:xfrm>
            <a:off x="2876108" y="1406617"/>
            <a:ext cx="8936299" cy="954107"/>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Where there was family dysfunction/poor coping, the child had greater dysfunction</a:t>
            </a:r>
            <a:endParaRPr sz="1800" b="0" i="0" u="none" strike="noStrike" cap="none" dirty="0">
              <a:solidFill>
                <a:schemeClr val="dk1"/>
              </a:solidFill>
              <a:latin typeface="Calibri"/>
              <a:ea typeface="Calibri"/>
              <a:cs typeface="Calibri"/>
              <a:sym typeface="Calibri"/>
            </a:endParaRPr>
          </a:p>
        </p:txBody>
      </p:sp>
      <p:sp>
        <p:nvSpPr>
          <p:cNvPr id="933" name="Google Shape;933;p46"/>
          <p:cNvSpPr txBox="1"/>
          <p:nvPr/>
        </p:nvSpPr>
        <p:spPr>
          <a:xfrm>
            <a:off x="8322906" y="112900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46"/>
          <p:cNvSpPr txBox="1"/>
          <p:nvPr/>
        </p:nvSpPr>
        <p:spPr>
          <a:xfrm>
            <a:off x="1362269" y="430141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5" name="Google Shape;935;p46"/>
          <p:cNvSpPr txBox="1"/>
          <p:nvPr/>
        </p:nvSpPr>
        <p:spPr>
          <a:xfrm>
            <a:off x="6245881" y="3784274"/>
            <a:ext cx="5857515"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Families reported needing information, emotional support and access to community-based services</a:t>
            </a:r>
            <a:endParaRPr sz="2800" b="0" i="0" u="none" strike="noStrike" cap="none" dirty="0">
              <a:solidFill>
                <a:schemeClr val="dk1"/>
              </a:solidFill>
              <a:latin typeface="Calibri"/>
              <a:ea typeface="Calibri"/>
              <a:cs typeface="Calibri"/>
              <a:sym typeface="Calibri"/>
            </a:endParaRPr>
          </a:p>
        </p:txBody>
      </p:sp>
      <p:sp>
        <p:nvSpPr>
          <p:cNvPr id="936" name="Google Shape;936;p46"/>
          <p:cNvSpPr txBox="1"/>
          <p:nvPr/>
        </p:nvSpPr>
        <p:spPr>
          <a:xfrm>
            <a:off x="10646081" y="5169228"/>
            <a:ext cx="11663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Jones, 2017</a:t>
            </a:r>
            <a:endParaRPr sz="1400" b="0" i="0" u="none" strike="noStrike" cap="none">
              <a:solidFill>
                <a:schemeClr val="dk1"/>
              </a:solidFill>
              <a:latin typeface="Calibri"/>
              <a:ea typeface="Calibri"/>
              <a:cs typeface="Calibri"/>
              <a:sym typeface="Calibri"/>
            </a:endParaRPr>
          </a:p>
        </p:txBody>
      </p:sp>
      <p:pic>
        <p:nvPicPr>
          <p:cNvPr id="937" name="Google Shape;937;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230" y="2711397"/>
            <a:ext cx="5410790" cy="3607194"/>
          </a:xfrm>
          <a:prstGeom prst="rect">
            <a:avLst/>
          </a:prstGeom>
          <a:noFill/>
          <a:ln>
            <a:solidFill>
              <a:schemeClr val="tx1"/>
            </a:solidFill>
          </a:ln>
        </p:spPr>
      </p:pic>
    </p:spTree>
    <p:extLst>
      <p:ext uri="{BB962C8B-B14F-4D97-AF65-F5344CB8AC3E}">
        <p14:creationId xmlns:p14="http://schemas.microsoft.com/office/powerpoint/2010/main" val="251301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933"/>
            <a:ext cx="12192000" cy="6874933"/>
          </a:xfrm>
          <a:prstGeom prst="rect">
            <a:avLst/>
          </a:prstGeom>
          <a:noFill/>
          <a:ln>
            <a:noFill/>
          </a:ln>
        </p:spPr>
      </p:pic>
      <p:sp>
        <p:nvSpPr>
          <p:cNvPr id="943" name="Google Shape;943;p47"/>
          <p:cNvSpPr/>
          <p:nvPr/>
        </p:nvSpPr>
        <p:spPr>
          <a:xfrm>
            <a:off x="2040124" y="2169824"/>
            <a:ext cx="7992208" cy="125070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Calibri"/>
                <a:ea typeface="Calibri"/>
                <a:cs typeface="Calibri"/>
                <a:sym typeface="Calibri"/>
              </a:rPr>
              <a:t>Long-Term Consequences of TBI</a:t>
            </a:r>
            <a:endParaRPr sz="44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4059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933"/>
            <a:ext cx="12192000" cy="6874933"/>
          </a:xfrm>
          <a:prstGeom prst="rect">
            <a:avLst/>
          </a:prstGeom>
          <a:noFill/>
          <a:ln>
            <a:noFill/>
          </a:ln>
        </p:spPr>
      </p:pic>
      <p:sp>
        <p:nvSpPr>
          <p:cNvPr id="951" name="Google Shape;951;p48"/>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52" name="Google Shape;952;p48"/>
          <p:cNvSpPr/>
          <p:nvPr/>
        </p:nvSpPr>
        <p:spPr>
          <a:xfrm>
            <a:off x="0" y="191201"/>
            <a:ext cx="9075783"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4000" b="1" i="0" u="none" strike="noStrike" cap="none" dirty="0">
                <a:solidFill>
                  <a:schemeClr val="lt1"/>
                </a:solidFill>
                <a:latin typeface="Calibri"/>
                <a:ea typeface="Calibri"/>
                <a:cs typeface="Calibri"/>
                <a:sym typeface="Calibri"/>
              </a:rPr>
              <a:t>Need for Ongoing Monitoring/Treatment</a:t>
            </a:r>
            <a:endParaRPr sz="1800" b="1" i="0" u="none" strike="noStrike" cap="none" dirty="0">
              <a:solidFill>
                <a:srgbClr val="000000"/>
              </a:solidFill>
              <a:latin typeface="Arial"/>
              <a:ea typeface="Arial"/>
              <a:cs typeface="Arial"/>
              <a:sym typeface="Arial"/>
            </a:endParaRPr>
          </a:p>
        </p:txBody>
      </p:sp>
      <p:sp>
        <p:nvSpPr>
          <p:cNvPr id="953" name="Google Shape;953;p48"/>
          <p:cNvSpPr txBox="1"/>
          <p:nvPr/>
        </p:nvSpPr>
        <p:spPr>
          <a:xfrm>
            <a:off x="1079500" y="1790987"/>
            <a:ext cx="4320451" cy="44627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All ages: More likely to</a:t>
            </a:r>
            <a:endParaRPr sz="1400" b="1"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Have another injury</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1" i="0" u="none" strike="noStrike" cap="none" dirty="0">
                <a:solidFill>
                  <a:schemeClr val="dk1"/>
                </a:solidFill>
                <a:latin typeface="Calibri"/>
                <a:ea typeface="Calibri"/>
                <a:cs typeface="Calibri"/>
                <a:sym typeface="Calibri"/>
              </a:rPr>
              <a:t>Become obese</a:t>
            </a:r>
            <a:endParaRPr sz="1400" b="1"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 incarcerated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Abuse substances</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Become depressed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 socially isolated</a:t>
            </a:r>
            <a:endParaRPr sz="2800" b="0" i="0" u="none" strike="noStrike" cap="none" dirty="0">
              <a:solidFill>
                <a:schemeClr val="dk1"/>
              </a:solidFill>
              <a:latin typeface="Calibri"/>
              <a:ea typeface="Calibri"/>
              <a:cs typeface="Calibri"/>
              <a:sym typeface="Calibri"/>
            </a:endParaRPr>
          </a:p>
        </p:txBody>
      </p:sp>
      <p:pic>
        <p:nvPicPr>
          <p:cNvPr id="954" name="Google Shape;954;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49876" y="2191634"/>
            <a:ext cx="5492199" cy="3661466"/>
          </a:xfrm>
          <a:prstGeom prst="rect">
            <a:avLst/>
          </a:prstGeom>
          <a:noFill/>
          <a:ln>
            <a:solidFill>
              <a:schemeClr val="tx1"/>
            </a:solidFill>
          </a:ln>
        </p:spPr>
      </p:pic>
    </p:spTree>
    <p:extLst>
      <p:ext uri="{BB962C8B-B14F-4D97-AF65-F5344CB8AC3E}">
        <p14:creationId xmlns:p14="http://schemas.microsoft.com/office/powerpoint/2010/main" val="1992223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933"/>
            <a:ext cx="12192000" cy="6874933"/>
          </a:xfrm>
          <a:prstGeom prst="rect">
            <a:avLst/>
          </a:prstGeom>
          <a:noFill/>
          <a:ln>
            <a:noFill/>
          </a:ln>
        </p:spPr>
      </p:pic>
      <p:sp>
        <p:nvSpPr>
          <p:cNvPr id="960" name="Google Shape;960;p49"/>
          <p:cNvSpPr/>
          <p:nvPr/>
        </p:nvSpPr>
        <p:spPr>
          <a:xfrm>
            <a:off x="0" y="180623"/>
            <a:ext cx="7602582"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Calibri"/>
                <a:ea typeface="Calibri"/>
                <a:cs typeface="Calibri"/>
                <a:sym typeface="Calibri"/>
              </a:rPr>
              <a:t>Ages 15-19 with TBI </a:t>
            </a:r>
            <a:endParaRPr sz="1400" b="1" i="0" u="none" strike="noStrike" cap="none" dirty="0">
              <a:solidFill>
                <a:srgbClr val="000000"/>
              </a:solidFill>
              <a:latin typeface="Arial"/>
              <a:ea typeface="Arial"/>
              <a:cs typeface="Arial"/>
              <a:sym typeface="Arial"/>
            </a:endParaRPr>
          </a:p>
        </p:txBody>
      </p:sp>
      <p:sp>
        <p:nvSpPr>
          <p:cNvPr id="961" name="Google Shape;961;p49"/>
          <p:cNvSpPr/>
          <p:nvPr/>
        </p:nvSpPr>
        <p:spPr>
          <a:xfrm>
            <a:off x="1285141" y="1854641"/>
            <a:ext cx="10201005" cy="469355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rgbClr val="000000"/>
                </a:solidFill>
                <a:latin typeface="Calibri"/>
                <a:ea typeface="Calibri"/>
                <a:cs typeface="Calibri"/>
                <a:sym typeface="Calibri"/>
              </a:rPr>
              <a:t>Youth ages 15-19 with TBI have higher levels of</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Calibri"/>
                <a:ea typeface="Calibri"/>
                <a:cs typeface="Calibri"/>
                <a:sym typeface="Calibri"/>
              </a:rPr>
              <a:t> </a:t>
            </a:r>
            <a:endParaRPr sz="2800" b="0" i="0" u="none" strike="noStrike" cap="none" dirty="0">
              <a:solidFill>
                <a:srgbClr val="000000"/>
              </a:solidFill>
              <a:latin typeface="Calibri"/>
              <a:ea typeface="Calibri"/>
              <a:cs typeface="Calibri"/>
              <a:sym typeface="Calibri"/>
            </a:endParaRPr>
          </a:p>
          <a:p>
            <a:pPr marL="800100" marR="0" lvl="1" indent="-342900" algn="l" rtl="0">
              <a:lnSpc>
                <a:spcPct val="15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Anxiety</a:t>
            </a:r>
            <a:endParaRPr sz="2800" b="0" i="0" u="none" strike="noStrike" cap="none" dirty="0">
              <a:solidFill>
                <a:srgbClr val="000000"/>
              </a:solidFill>
              <a:latin typeface="Calibri"/>
              <a:ea typeface="Calibri"/>
              <a:cs typeface="Calibri"/>
              <a:sym typeface="Calibri"/>
            </a:endParaRPr>
          </a:p>
          <a:p>
            <a:pPr marL="800100" marR="0" lvl="1" indent="-342900" algn="l" rtl="0">
              <a:lnSpc>
                <a:spcPct val="15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Depression </a:t>
            </a:r>
            <a:endParaRPr sz="2800" b="0" i="0" u="none" strike="noStrike" cap="none" dirty="0">
              <a:solidFill>
                <a:srgbClr val="000000"/>
              </a:solidFill>
              <a:latin typeface="Calibri"/>
              <a:ea typeface="Calibri"/>
              <a:cs typeface="Calibri"/>
              <a:sym typeface="Calibri"/>
            </a:endParaRPr>
          </a:p>
          <a:p>
            <a:pPr marL="800100" marR="0" lvl="1" indent="-342900" algn="l" rtl="0">
              <a:lnSpc>
                <a:spcPct val="15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Attention deficit and hyperactivity disorder</a:t>
            </a:r>
            <a:endParaRPr sz="2800" b="0" i="0" u="none" strike="noStrike" cap="none" dirty="0">
              <a:solidFill>
                <a:srgbClr val="000000"/>
              </a:solidFill>
              <a:latin typeface="Calibri"/>
              <a:ea typeface="Calibri"/>
              <a:cs typeface="Calibri"/>
              <a:sym typeface="Calibri"/>
            </a:endParaRPr>
          </a:p>
          <a:p>
            <a:pPr marL="800100" marR="0" lvl="1" indent="-342900" algn="l" rtl="0">
              <a:lnSpc>
                <a:spcPct val="150000"/>
              </a:lnSpc>
              <a:spcBef>
                <a:spcPts val="0"/>
              </a:spcBef>
              <a:spcAft>
                <a:spcPts val="0"/>
              </a:spcAft>
              <a:buClr>
                <a:srgbClr val="000000"/>
              </a:buClr>
              <a:buSzPts val="2800"/>
              <a:buFont typeface="Arial"/>
              <a:buChar char="•"/>
            </a:pPr>
            <a:r>
              <a:rPr lang="en-US" sz="2800" b="1" i="0" u="none" strike="noStrike" cap="none" dirty="0">
                <a:solidFill>
                  <a:srgbClr val="000000"/>
                </a:solidFill>
                <a:latin typeface="Calibri"/>
                <a:ea typeface="Calibri"/>
                <a:cs typeface="Calibri"/>
                <a:sym typeface="Calibri"/>
              </a:rPr>
              <a:t>Attempted suicide</a:t>
            </a:r>
            <a:endParaRPr sz="2800" b="1" i="0" u="none" strike="noStrike" cap="none" dirty="0">
              <a:solidFill>
                <a:srgbClr val="000000"/>
              </a:solidFill>
              <a:latin typeface="Calibri"/>
              <a:ea typeface="Calibri"/>
              <a:cs typeface="Calibri"/>
              <a:sym typeface="Calibri"/>
            </a:endParaRPr>
          </a:p>
          <a:p>
            <a:pPr marL="800100" marR="0" lvl="1" indent="-342900" algn="l" rtl="0">
              <a:lnSpc>
                <a:spcPct val="150000"/>
              </a:lnSpc>
              <a:spcBef>
                <a:spcPts val="0"/>
              </a:spcBef>
              <a:spcAft>
                <a:spcPts val="0"/>
              </a:spcAft>
              <a:buClr>
                <a:srgbClr val="000000"/>
              </a:buClr>
              <a:buSzPts val="2800"/>
              <a:buFont typeface="Arial"/>
              <a:buChar char="•"/>
            </a:pPr>
            <a:r>
              <a:rPr lang="en-US" sz="2800" b="1" i="0" u="none" strike="noStrike" cap="none" dirty="0">
                <a:solidFill>
                  <a:srgbClr val="000000"/>
                </a:solidFill>
                <a:latin typeface="Calibri"/>
                <a:ea typeface="Calibri"/>
                <a:cs typeface="Calibri"/>
                <a:sym typeface="Calibri"/>
              </a:rPr>
              <a:t>Abuse of alcohol and/or drugs	</a:t>
            </a:r>
            <a:r>
              <a:rPr lang="en-US" sz="2200" b="0" i="0" u="none" strike="noStrike" cap="none" dirty="0">
                <a:solidFill>
                  <a:srgbClr val="000000"/>
                </a:solidFill>
                <a:latin typeface="Calibri"/>
                <a:ea typeface="Calibri"/>
                <a:cs typeface="Calibri"/>
                <a:sym typeface="Calibri"/>
              </a:rPr>
              <a:t>													</a:t>
            </a:r>
            <a:r>
              <a:rPr lang="en-US" sz="1200" b="0" i="0" u="none" strike="noStrike" cap="none" dirty="0">
                <a:solidFill>
                  <a:srgbClr val="000000"/>
                </a:solidFill>
                <a:latin typeface="Calibri"/>
                <a:ea typeface="Calibri"/>
                <a:cs typeface="Calibri"/>
                <a:sym typeface="Calibri"/>
              </a:rPr>
              <a:t>(T </a:t>
            </a:r>
            <a:r>
              <a:rPr lang="en-US" sz="1200" b="0" i="0" u="none" strike="noStrike" cap="none" dirty="0" err="1">
                <a:solidFill>
                  <a:srgbClr val="000000"/>
                </a:solidFill>
                <a:latin typeface="Calibri"/>
                <a:ea typeface="Calibri"/>
                <a:cs typeface="Calibri"/>
                <a:sym typeface="Calibri"/>
              </a:rPr>
              <a:t>Renn</a:t>
            </a:r>
            <a:r>
              <a:rPr lang="en-US" sz="1200" b="0" i="0" u="none" strike="noStrike" cap="none" dirty="0">
                <a:solidFill>
                  <a:srgbClr val="000000"/>
                </a:solidFill>
                <a:latin typeface="Calibri"/>
                <a:ea typeface="Calibri"/>
                <a:cs typeface="Calibri"/>
                <a:sym typeface="Calibri"/>
              </a:rPr>
              <a:t> &amp; C </a:t>
            </a:r>
            <a:r>
              <a:rPr lang="en-US" sz="1200" b="0" i="0" u="none" strike="noStrike" cap="none" dirty="0" err="1">
                <a:solidFill>
                  <a:srgbClr val="000000"/>
                </a:solidFill>
                <a:latin typeface="Calibri"/>
                <a:ea typeface="Calibri"/>
                <a:cs typeface="Calibri"/>
                <a:sym typeface="Calibri"/>
              </a:rPr>
              <a:t>Veeh</a:t>
            </a:r>
            <a:r>
              <a:rPr lang="en-US" sz="1200" b="0" i="0" u="none" strike="noStrike" cap="none" dirty="0">
                <a:solidFill>
                  <a:srgbClr val="000000"/>
                </a:solidFill>
                <a:latin typeface="Calibri"/>
                <a:ea typeface="Calibri"/>
                <a:cs typeface="Calibri"/>
                <a:sym typeface="Calibri"/>
              </a:rPr>
              <a:t>, 2019)</a:t>
            </a:r>
            <a:endParaRPr sz="1400" b="0" i="0" u="none" strike="noStrike" cap="none" dirty="0">
              <a:solidFill>
                <a:srgbClr val="000000"/>
              </a:solidFill>
              <a:latin typeface="Arial"/>
              <a:ea typeface="Arial"/>
              <a:cs typeface="Arial"/>
              <a:sym typeface="Arial"/>
            </a:endParaRPr>
          </a:p>
        </p:txBody>
      </p:sp>
      <p:pic>
        <p:nvPicPr>
          <p:cNvPr id="962" name="Google Shape;962;p49"/>
          <p:cNvPicPr preferRelativeResize="0"/>
          <p:nvPr/>
        </p:nvPicPr>
        <p:blipFill rotWithShape="1">
          <a:blip r:embed="rId4">
            <a:alphaModFix/>
          </a:blip>
          <a:srcRect/>
          <a:stretch/>
        </p:blipFill>
        <p:spPr>
          <a:xfrm>
            <a:off x="9091979" y="2655643"/>
            <a:ext cx="2114550" cy="2162175"/>
          </a:xfrm>
          <a:prstGeom prst="rect">
            <a:avLst/>
          </a:prstGeom>
          <a:noFill/>
          <a:ln>
            <a:noFill/>
          </a:ln>
        </p:spPr>
      </p:pic>
    </p:spTree>
    <p:extLst>
      <p:ext uri="{BB962C8B-B14F-4D97-AF65-F5344CB8AC3E}">
        <p14:creationId xmlns:p14="http://schemas.microsoft.com/office/powerpoint/2010/main" val="418256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4"/>
              </a:buBlip>
              <a:defRPr/>
            </a:pPr>
            <a:endParaRPr lang="en-US" dirty="0">
              <a:solidFill>
                <a:prstClr val="black"/>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4" y="434985"/>
            <a:ext cx="1323486" cy="1319284"/>
          </a:xfrm>
          <a:prstGeom prst="rect">
            <a:avLst/>
          </a:prstGeom>
        </p:spPr>
      </p:pic>
      <p:sp>
        <p:nvSpPr>
          <p:cNvPr id="2" name="TextBox 1"/>
          <p:cNvSpPr txBox="1"/>
          <p:nvPr/>
        </p:nvSpPr>
        <p:spPr>
          <a:xfrm flipH="1">
            <a:off x="720435" y="1576339"/>
            <a:ext cx="11360728" cy="4616648"/>
          </a:xfrm>
          <a:prstGeom prst="rect">
            <a:avLst/>
          </a:prstGeom>
          <a:solidFill>
            <a:schemeClr val="bg1"/>
          </a:solidFill>
        </p:spPr>
        <p:txBody>
          <a:bodyPr wrap="square" rtlCol="0">
            <a:spAutoFit/>
          </a:bodyPr>
          <a:lstStyle/>
          <a:p>
            <a:pPr marL="342900" indent="-342900">
              <a:lnSpc>
                <a:spcPct val="150000"/>
              </a:lnSpc>
              <a:buFont typeface="Arial" panose="020B0604020202020204" pitchFamily="34" charset="0"/>
              <a:buChar char="•"/>
              <a:defRPr/>
            </a:pPr>
            <a:r>
              <a:rPr lang="en-US" sz="2800" b="1" dirty="0">
                <a:solidFill>
                  <a:prstClr val="black"/>
                </a:solidFill>
                <a:ea typeface="Open Sans Semibold" panose="020B0706030804020204" pitchFamily="34" charset="0"/>
                <a:cs typeface="Open Sans Semibold" panose="020B0706030804020204" pitchFamily="34" charset="0"/>
              </a:rPr>
              <a:t>To best support the individual what the individual wants and needs by:</a:t>
            </a:r>
          </a:p>
          <a:p>
            <a:pPr marL="800100" lvl="1" indent="-342900">
              <a:lnSpc>
                <a:spcPct val="150000"/>
              </a:lnSpc>
              <a:buFont typeface="Arial" panose="020B0604020202020204" pitchFamily="34" charset="0"/>
              <a:buChar char="•"/>
              <a:defRPr/>
            </a:pPr>
            <a:r>
              <a:rPr lang="en-US" sz="2800" dirty="0">
                <a:solidFill>
                  <a:prstClr val="black"/>
                </a:solidFill>
                <a:ea typeface="Open Sans Semibold" panose="020B0706030804020204" pitchFamily="34" charset="0"/>
                <a:cs typeface="Open Sans Semibold" panose="020B0706030804020204" pitchFamily="34" charset="0"/>
              </a:rPr>
              <a:t>Ensuring the person is served by a well-informed staff</a:t>
            </a:r>
          </a:p>
          <a:p>
            <a:pPr marL="800100" lvl="1" indent="-342900">
              <a:lnSpc>
                <a:spcPct val="150000"/>
              </a:lnSpc>
              <a:buFont typeface="Arial" panose="020B0604020202020204" pitchFamily="34" charset="0"/>
              <a:buChar char="•"/>
              <a:defRPr/>
            </a:pPr>
            <a:r>
              <a:rPr lang="en-US" sz="2800" dirty="0">
                <a:solidFill>
                  <a:prstClr val="black"/>
                </a:solidFill>
                <a:ea typeface="Open Sans Semibold" panose="020B0706030804020204" pitchFamily="34" charset="0"/>
                <a:cs typeface="Open Sans Semibold" panose="020B0706030804020204" pitchFamily="34" charset="0"/>
              </a:rPr>
              <a:t>Making materials and training available to family members</a:t>
            </a:r>
          </a:p>
          <a:p>
            <a:pPr marL="800100" lvl="1" indent="-342900">
              <a:lnSpc>
                <a:spcPct val="150000"/>
              </a:lnSpc>
              <a:buFont typeface="Arial" panose="020B0604020202020204" pitchFamily="34" charset="0"/>
              <a:buChar char="•"/>
              <a:defRPr/>
            </a:pPr>
            <a:r>
              <a:rPr lang="en-US" sz="2800" dirty="0">
                <a:solidFill>
                  <a:prstClr val="black"/>
                </a:solidFill>
                <a:ea typeface="Open Sans Semibold" panose="020B0706030804020204" pitchFamily="34" charset="0"/>
                <a:cs typeface="Open Sans Semibold" panose="020B0706030804020204" pitchFamily="34" charset="0"/>
              </a:rPr>
              <a:t>Keeping the individual’s safety and care in relation to symptoms a priority</a:t>
            </a:r>
          </a:p>
          <a:p>
            <a:pPr marL="800100" lvl="1" indent="-342900">
              <a:lnSpc>
                <a:spcPct val="150000"/>
              </a:lnSpc>
              <a:buFont typeface="Arial" panose="020B0604020202020204" pitchFamily="34" charset="0"/>
              <a:buChar char="•"/>
              <a:defRPr/>
            </a:pPr>
            <a:r>
              <a:rPr lang="en-US" sz="2800" dirty="0">
                <a:solidFill>
                  <a:prstClr val="black"/>
                </a:solidFill>
                <a:ea typeface="Open Sans Semibold" panose="020B0706030804020204" pitchFamily="34" charset="0"/>
                <a:cs typeface="Open Sans Semibold" panose="020B0706030804020204" pitchFamily="34" charset="0"/>
              </a:rPr>
              <a:t>Treating the individual with the same patience and respect you would like for yourself</a:t>
            </a:r>
          </a:p>
        </p:txBody>
      </p:sp>
      <p:sp>
        <p:nvSpPr>
          <p:cNvPr id="5" name="Rectangle 4"/>
          <p:cNvSpPr/>
          <p:nvPr/>
        </p:nvSpPr>
        <p:spPr>
          <a:xfrm>
            <a:off x="1497203" y="651719"/>
            <a:ext cx="8741239" cy="707886"/>
          </a:xfrm>
          <a:prstGeom prst="rect">
            <a:avLst/>
          </a:prstGeom>
        </p:spPr>
        <p:txBody>
          <a:bodyPr wrap="none">
            <a:spAutoFit/>
          </a:bodyPr>
          <a:lstStyle/>
          <a:p>
            <a:pPr algn="ctr">
              <a:defRPr/>
            </a:pPr>
            <a:r>
              <a:rPr lang="en-US" sz="4000" b="1" dirty="0">
                <a:solidFill>
                  <a:prstClr val="black"/>
                </a:solidFill>
                <a:ea typeface="Open Sans Semibold" panose="020B0706030804020204" pitchFamily="34" charset="0"/>
                <a:cs typeface="Open Sans Semibold" panose="020B0706030804020204" pitchFamily="34" charset="0"/>
              </a:rPr>
              <a:t>Incorporating Person-Centered Practices</a:t>
            </a:r>
          </a:p>
        </p:txBody>
      </p:sp>
    </p:spTree>
    <p:extLst>
      <p:ext uri="{BB962C8B-B14F-4D97-AF65-F5344CB8AC3E}">
        <p14:creationId xmlns:p14="http://schemas.microsoft.com/office/powerpoint/2010/main" val="4139016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51"/>
            <a:ext cx="12192000" cy="6874933"/>
          </a:xfrm>
          <a:prstGeom prst="rect">
            <a:avLst/>
          </a:prstGeom>
          <a:noFill/>
          <a:ln>
            <a:noFill/>
          </a:ln>
        </p:spPr>
      </p:pic>
      <p:sp>
        <p:nvSpPr>
          <p:cNvPr id="970" name="Google Shape;970;p50"/>
          <p:cNvSpPr/>
          <p:nvPr/>
        </p:nvSpPr>
        <p:spPr>
          <a:xfrm>
            <a:off x="-1" y="276117"/>
            <a:ext cx="6117021" cy="9089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971" name="Google Shape;971;p50"/>
          <p:cNvSpPr txBox="1"/>
          <p:nvPr/>
        </p:nvSpPr>
        <p:spPr>
          <a:xfrm>
            <a:off x="572689" y="412992"/>
            <a:ext cx="518656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Juvenile Justice System</a:t>
            </a:r>
            <a:endParaRPr sz="1400" b="0" i="0" u="none" strike="noStrike" cap="none" dirty="0">
              <a:solidFill>
                <a:srgbClr val="000000"/>
              </a:solidFill>
              <a:latin typeface="Arial"/>
              <a:ea typeface="Arial"/>
              <a:cs typeface="Arial"/>
              <a:sym typeface="Arial"/>
            </a:endParaRPr>
          </a:p>
        </p:txBody>
      </p:sp>
      <p:sp>
        <p:nvSpPr>
          <p:cNvPr id="972" name="Google Shape;972;p50"/>
          <p:cNvSpPr txBox="1"/>
          <p:nvPr/>
        </p:nvSpPr>
        <p:spPr>
          <a:xfrm>
            <a:off x="572689" y="1439732"/>
            <a:ext cx="10553611" cy="1384995"/>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Within 5 years post injury, nearly 1/3 report some involvement with criminal justice system 	                                                                                                                                                                                   	</a:t>
            </a:r>
            <a:endParaRPr sz="1400" b="0" i="0" u="none" strike="noStrike" cap="none" dirty="0">
              <a:solidFill>
                <a:schemeClr val="dk1"/>
              </a:solidFill>
              <a:latin typeface="Calibri"/>
              <a:ea typeface="Calibri"/>
              <a:cs typeface="Calibri"/>
              <a:sym typeface="Calibri"/>
            </a:endParaRPr>
          </a:p>
        </p:txBody>
      </p:sp>
      <p:sp>
        <p:nvSpPr>
          <p:cNvPr id="973" name="Google Shape;973;p50"/>
          <p:cNvSpPr txBox="1"/>
          <p:nvPr/>
        </p:nvSpPr>
        <p:spPr>
          <a:xfrm>
            <a:off x="5013299" y="3365554"/>
            <a:ext cx="6113001" cy="2246769"/>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Of those in the Juvenile Justice System, 41% have had a TBI.</a:t>
            </a:r>
            <a:endParaRPr sz="1400" b="0" i="0" u="none" strike="noStrike" cap="none" dirty="0">
              <a:solidFill>
                <a:srgbClr val="000000"/>
              </a:solidFill>
              <a:latin typeface="Calibri"/>
              <a:ea typeface="Calibri"/>
              <a:cs typeface="Calibri"/>
              <a:sym typeface="Calibri"/>
            </a:endParaRPr>
          </a:p>
          <a:p>
            <a:pPr marL="285750" marR="0" lvl="0" indent="-107950" algn="l" rtl="0">
              <a:lnSpc>
                <a:spcPct val="100000"/>
              </a:lnSpc>
              <a:spcBef>
                <a:spcPts val="0"/>
              </a:spcBef>
              <a:spcAft>
                <a:spcPts val="0"/>
              </a:spcAft>
              <a:buClr>
                <a:schemeClr val="dk1"/>
              </a:buClr>
              <a:buSzPts val="2800"/>
              <a:buFont typeface="Calibri"/>
              <a:buNone/>
            </a:pPr>
            <a:endParaRPr sz="2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In the adult Justice System, 50-80% have had a TBI.</a:t>
            </a:r>
            <a:endParaRPr sz="2800" b="0" i="0" u="none" strike="noStrike" cap="none" dirty="0">
              <a:solidFill>
                <a:schemeClr val="dk1"/>
              </a:solidFill>
              <a:latin typeface="Calibri"/>
              <a:ea typeface="Calibri"/>
              <a:cs typeface="Calibri"/>
              <a:sym typeface="Calibri"/>
            </a:endParaRPr>
          </a:p>
        </p:txBody>
      </p:sp>
      <p:sp>
        <p:nvSpPr>
          <p:cNvPr id="974" name="Google Shape;974;p50"/>
          <p:cNvSpPr/>
          <p:nvPr/>
        </p:nvSpPr>
        <p:spPr>
          <a:xfrm>
            <a:off x="8645235" y="2132229"/>
            <a:ext cx="19335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(Farrer &amp; Hedges, 2011)</a:t>
            </a:r>
            <a:endParaRPr dirty="0"/>
          </a:p>
        </p:txBody>
      </p:sp>
      <p:pic>
        <p:nvPicPr>
          <p:cNvPr id="975" name="Google Shape;975;p50"/>
          <p:cNvPicPr preferRelativeResize="0"/>
          <p:nvPr/>
        </p:nvPicPr>
        <p:blipFill rotWithShape="1">
          <a:blip r:embed="rId4" cstate="screen">
            <a:alphaModFix/>
            <a:extLst>
              <a:ext uri="{28A0092B-C50C-407E-A947-70E740481C1C}">
                <a14:useLocalDpi xmlns:a14="http://schemas.microsoft.com/office/drawing/2010/main"/>
              </a:ext>
            </a:extLst>
          </a:blip>
          <a:srcRect l="16736" r="18910"/>
          <a:stretch/>
        </p:blipFill>
        <p:spPr>
          <a:xfrm>
            <a:off x="1079500" y="2653300"/>
            <a:ext cx="3302897" cy="3849228"/>
          </a:xfrm>
          <a:prstGeom prst="rect">
            <a:avLst/>
          </a:prstGeom>
          <a:noFill/>
          <a:ln>
            <a:solidFill>
              <a:schemeClr val="tx1"/>
            </a:solidFill>
          </a:ln>
        </p:spPr>
      </p:pic>
    </p:spTree>
    <p:extLst>
      <p:ext uri="{BB962C8B-B14F-4D97-AF65-F5344CB8AC3E}">
        <p14:creationId xmlns:p14="http://schemas.microsoft.com/office/powerpoint/2010/main" val="2642465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52"/>
          <p:cNvSpPr/>
          <p:nvPr/>
        </p:nvSpPr>
        <p:spPr>
          <a:xfrm>
            <a:off x="0" y="223900"/>
            <a:ext cx="5335652" cy="11049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Substance Abuse</a:t>
            </a:r>
            <a:endParaRPr sz="1400" b="1" i="0" u="none" strike="noStrike" cap="none" dirty="0">
              <a:solidFill>
                <a:srgbClr val="000000"/>
              </a:solidFill>
              <a:latin typeface="Arial"/>
              <a:ea typeface="Arial"/>
              <a:cs typeface="Arial"/>
              <a:sym typeface="Arial"/>
            </a:endParaRPr>
          </a:p>
        </p:txBody>
      </p:sp>
      <p:sp>
        <p:nvSpPr>
          <p:cNvPr id="982" name="Google Shape;982;p52"/>
          <p:cNvSpPr txBox="1"/>
          <p:nvPr/>
        </p:nvSpPr>
        <p:spPr>
          <a:xfrm>
            <a:off x="336754" y="1397001"/>
            <a:ext cx="6032516" cy="47089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200"/>
              <a:buFont typeface="Calibri"/>
              <a:buNone/>
            </a:pPr>
            <a:r>
              <a:rPr lang="en-US" sz="2800" b="0" i="0" u="none" strike="noStrike" cap="none" dirty="0">
                <a:solidFill>
                  <a:srgbClr val="000000"/>
                </a:solidFill>
                <a:latin typeface="Calibri"/>
                <a:ea typeface="Calibri"/>
                <a:cs typeface="Calibri"/>
                <a:sym typeface="Calibri"/>
              </a:rPr>
              <a:t>People with TBI:</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70-80% discharged from health care facilities with a Rx for opioids</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Greater risk of opioid misuse and death due to overdose</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800"/>
              <a:buFont typeface="Calibri"/>
              <a:buChar char="•"/>
            </a:pPr>
            <a:r>
              <a:rPr lang="en-US" sz="2800" b="0" i="0" u="none" strike="noStrike" cap="none" dirty="0">
                <a:solidFill>
                  <a:srgbClr val="000000"/>
                </a:solidFill>
                <a:latin typeface="Calibri"/>
                <a:ea typeface="Calibri"/>
                <a:cs typeface="Calibri"/>
                <a:sym typeface="Calibri"/>
              </a:rPr>
              <a:t>10-20% develop a substance abuse problems 8 -12 months after injury</a:t>
            </a:r>
            <a:endParaRPr sz="2800" b="0" i="0" u="none" strike="noStrike" cap="none" dirty="0">
              <a:solidFill>
                <a:srgbClr val="000000"/>
              </a:solidFill>
              <a:latin typeface="Calibri"/>
              <a:ea typeface="Calibri"/>
              <a:cs typeface="Calibri"/>
              <a:sym typeface="Calibri"/>
            </a:endParaRPr>
          </a:p>
        </p:txBody>
      </p:sp>
      <p:sp>
        <p:nvSpPr>
          <p:cNvPr id="983" name="Google Shape;983;p52"/>
          <p:cNvSpPr txBox="1"/>
          <p:nvPr/>
        </p:nvSpPr>
        <p:spPr>
          <a:xfrm>
            <a:off x="11130880" y="6255747"/>
            <a:ext cx="7142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CDC</a:t>
            </a:r>
            <a:endParaRPr sz="1800" b="0" i="0" u="none" strike="noStrike" cap="none">
              <a:solidFill>
                <a:schemeClr val="dk1"/>
              </a:solidFill>
              <a:latin typeface="Calibri"/>
              <a:ea typeface="Calibri"/>
              <a:cs typeface="Calibri"/>
              <a:sym typeface="Calibri"/>
            </a:endParaRPr>
          </a:p>
        </p:txBody>
      </p:sp>
      <p:sp>
        <p:nvSpPr>
          <p:cNvPr id="984" name="Google Shape;984;p52"/>
          <p:cNvSpPr/>
          <p:nvPr/>
        </p:nvSpPr>
        <p:spPr>
          <a:xfrm>
            <a:off x="6551276" y="5153062"/>
            <a:ext cx="5433848"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0000"/>
                </a:solidFill>
                <a:latin typeface="Calibri"/>
                <a:ea typeface="Calibri"/>
                <a:cs typeface="Calibri"/>
                <a:sym typeface="Calibri"/>
              </a:rPr>
              <a:t>Of those with Substance Abuse Problems:</a:t>
            </a:r>
            <a:endParaRPr sz="24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FF0000"/>
                </a:solidFill>
                <a:latin typeface="Calibri"/>
                <a:ea typeface="Calibri"/>
                <a:cs typeface="Calibri"/>
                <a:sym typeface="Calibri"/>
              </a:rPr>
              <a:t>As high as 50% may have incurred a TBI</a:t>
            </a:r>
            <a:endParaRPr sz="2400" b="0" i="0" u="none" strike="noStrike" cap="none" dirty="0">
              <a:solidFill>
                <a:srgbClr val="FF0000"/>
              </a:solidFill>
              <a:latin typeface="Calibri"/>
              <a:ea typeface="Calibri"/>
              <a:cs typeface="Calibri"/>
              <a:sym typeface="Calibri"/>
            </a:endParaRPr>
          </a:p>
        </p:txBody>
      </p:sp>
      <p:pic>
        <p:nvPicPr>
          <p:cNvPr id="985" name="Google Shape;985;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15453" y="1030343"/>
            <a:ext cx="5776547" cy="3851031"/>
          </a:xfrm>
          <a:prstGeom prst="rect">
            <a:avLst/>
          </a:prstGeom>
          <a:noFill/>
          <a:ln>
            <a:solidFill>
              <a:schemeClr val="tx1"/>
            </a:solidFill>
          </a:ln>
        </p:spPr>
      </p:pic>
    </p:spTree>
    <p:extLst>
      <p:ext uri="{BB962C8B-B14F-4D97-AF65-F5344CB8AC3E}">
        <p14:creationId xmlns:p14="http://schemas.microsoft.com/office/powerpoint/2010/main" val="531099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74933"/>
          </a:xfrm>
          <a:prstGeom prst="rect">
            <a:avLst/>
          </a:prstGeom>
          <a:noFill/>
          <a:ln>
            <a:noFill/>
          </a:ln>
        </p:spPr>
      </p:pic>
      <p:sp>
        <p:nvSpPr>
          <p:cNvPr id="993" name="Google Shape;993;p53"/>
          <p:cNvSpPr txBox="1"/>
          <p:nvPr/>
        </p:nvSpPr>
        <p:spPr>
          <a:xfrm>
            <a:off x="399024" y="1540995"/>
            <a:ext cx="5385088" cy="34778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Age: 10 months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Falls down a flight of steps </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Crying, no loss of consciousness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Seen at hospital, “no concussion”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 recommendations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Bruising around his right eye for weeks</a:t>
            </a:r>
            <a:endParaRPr sz="2400" b="0" i="0" u="none" strike="noStrike" cap="none" dirty="0">
              <a:solidFill>
                <a:schemeClr val="dk1"/>
              </a:solidFill>
              <a:latin typeface="Calibri"/>
              <a:ea typeface="Calibri"/>
              <a:cs typeface="Calibri"/>
              <a:sym typeface="Calibri"/>
            </a:endParaRPr>
          </a:p>
        </p:txBody>
      </p:sp>
      <p:sp>
        <p:nvSpPr>
          <p:cNvPr id="994" name="Google Shape;994;p53"/>
          <p:cNvSpPr txBox="1"/>
          <p:nvPr/>
        </p:nvSpPr>
        <p:spPr>
          <a:xfrm>
            <a:off x="6624736" y="1540995"/>
            <a:ext cx="4791696" cy="403183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Age: 24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Is currently in prison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Is an addict (“tried everything”)</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Can’t/won’t hold a job</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Very smart but struggled in school</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Few friends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Borderline personality disorder</a:t>
            </a:r>
            <a:endParaRPr sz="2400" b="0" i="0" u="none" strike="noStrike" cap="none" dirty="0">
              <a:solidFill>
                <a:schemeClr val="dk1"/>
              </a:solidFill>
              <a:latin typeface="Calibri"/>
              <a:ea typeface="Calibri"/>
              <a:cs typeface="Calibri"/>
              <a:sym typeface="Calibri"/>
            </a:endParaRPr>
          </a:p>
        </p:txBody>
      </p:sp>
      <p:sp>
        <p:nvSpPr>
          <p:cNvPr id="995" name="Google Shape;995;p53"/>
          <p:cNvSpPr/>
          <p:nvPr/>
        </p:nvSpPr>
        <p:spPr>
          <a:xfrm>
            <a:off x="0" y="392920"/>
            <a:ext cx="3300548"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6" name="Google Shape;996;p53"/>
          <p:cNvSpPr txBox="1"/>
          <p:nvPr/>
        </p:nvSpPr>
        <p:spPr>
          <a:xfrm>
            <a:off x="653792" y="392920"/>
            <a:ext cx="211067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Calibri"/>
                <a:ea typeface="Calibri"/>
                <a:cs typeface="Calibri"/>
                <a:sym typeface="Calibri"/>
              </a:rPr>
              <a:t>Nathan</a:t>
            </a:r>
            <a:endParaRPr sz="4400" b="1" i="0" u="none" strike="noStrike" cap="none" dirty="0">
              <a:solidFill>
                <a:schemeClr val="lt1"/>
              </a:solidFill>
              <a:latin typeface="Calibri"/>
              <a:ea typeface="Calibri"/>
              <a:cs typeface="Calibri"/>
              <a:sym typeface="Calibri"/>
            </a:endParaRPr>
          </a:p>
        </p:txBody>
      </p:sp>
      <p:sp>
        <p:nvSpPr>
          <p:cNvPr id="997" name="Google Shape;997;p53"/>
          <p:cNvSpPr txBox="1"/>
          <p:nvPr/>
        </p:nvSpPr>
        <p:spPr>
          <a:xfrm>
            <a:off x="2303038" y="6038376"/>
            <a:ext cx="865861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0000"/>
                </a:solidFill>
                <a:latin typeface="Calibri"/>
                <a:ea typeface="Calibri"/>
                <a:cs typeface="Calibri"/>
                <a:sym typeface="Calibri"/>
              </a:rPr>
              <a:t>Often, the parent or guardian may say, “He won’t get help.”</a:t>
            </a:r>
            <a:endParaRPr sz="1400" b="0" i="0" u="none" strike="noStrike" cap="none" dirty="0">
              <a:solidFill>
                <a:srgbClr val="000000"/>
              </a:solidFill>
              <a:latin typeface="Arial"/>
              <a:ea typeface="Arial"/>
              <a:cs typeface="Arial"/>
              <a:sym typeface="Arial"/>
            </a:endParaRPr>
          </a:p>
        </p:txBody>
      </p:sp>
      <p:pic>
        <p:nvPicPr>
          <p:cNvPr id="998" name="Google Shape;998;p53"/>
          <p:cNvPicPr preferRelativeResize="0"/>
          <p:nvPr/>
        </p:nvPicPr>
        <p:blipFill rotWithShape="1">
          <a:blip r:embed="rId4">
            <a:alphaModFix/>
          </a:blip>
          <a:srcRect/>
          <a:stretch/>
        </p:blipFill>
        <p:spPr>
          <a:xfrm>
            <a:off x="8959461" y="392920"/>
            <a:ext cx="2505352" cy="1667198"/>
          </a:xfrm>
          <a:prstGeom prst="rect">
            <a:avLst/>
          </a:prstGeom>
          <a:noFill/>
          <a:ln>
            <a:solidFill>
              <a:schemeClr val="tx1"/>
            </a:solidFill>
          </a:ln>
        </p:spPr>
      </p:pic>
    </p:spTree>
    <p:extLst>
      <p:ext uri="{BB962C8B-B14F-4D97-AF65-F5344CB8AC3E}">
        <p14:creationId xmlns:p14="http://schemas.microsoft.com/office/powerpoint/2010/main" val="4002788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6" name="Google Shape;1006;p54"/>
          <p:cNvSpPr/>
          <p:nvPr/>
        </p:nvSpPr>
        <p:spPr>
          <a:xfrm>
            <a:off x="-1" y="274936"/>
            <a:ext cx="6937249"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alibri"/>
                <a:ea typeface="Calibri"/>
                <a:cs typeface="Calibri"/>
                <a:sym typeface="Calibri"/>
              </a:rPr>
              <a:t>You Can Help with Identification</a:t>
            </a:r>
            <a:endParaRPr sz="4000" b="0" i="0" u="none" strike="noStrike" cap="none" dirty="0">
              <a:solidFill>
                <a:schemeClr val="lt1"/>
              </a:solidFill>
              <a:latin typeface="Calibri"/>
              <a:ea typeface="Calibri"/>
              <a:cs typeface="Calibri"/>
              <a:sym typeface="Calibri"/>
            </a:endParaRPr>
          </a:p>
        </p:txBody>
      </p:sp>
      <p:sp>
        <p:nvSpPr>
          <p:cNvPr id="1007" name="Google Shape;1007;p54"/>
          <p:cNvSpPr txBox="1"/>
          <p:nvPr/>
        </p:nvSpPr>
        <p:spPr>
          <a:xfrm>
            <a:off x="194243" y="1260256"/>
            <a:ext cx="5767645"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TN Department of Children’s Services</a:t>
            </a:r>
            <a:endParaRPr sz="2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FF0000"/>
                </a:solidFill>
                <a:latin typeface="Calibri"/>
                <a:ea typeface="Calibri"/>
                <a:cs typeface="Calibri"/>
                <a:sym typeface="Calibri"/>
              </a:rPr>
              <a:t>Initial Intake, Placement and Well-Being Information and History Form</a:t>
            </a:r>
            <a:endParaRPr sz="2800" b="0" i="0" u="none" strike="noStrike" cap="none" dirty="0">
              <a:solidFill>
                <a:srgbClr val="FF0000"/>
              </a:solidFill>
              <a:latin typeface="Calibri"/>
              <a:ea typeface="Calibri"/>
              <a:cs typeface="Calibri"/>
              <a:sym typeface="Calibri"/>
            </a:endParaRPr>
          </a:p>
        </p:txBody>
      </p:sp>
      <p:sp>
        <p:nvSpPr>
          <p:cNvPr id="1008" name="Google Shape;1008;p54"/>
          <p:cNvSpPr txBox="1"/>
          <p:nvPr/>
        </p:nvSpPr>
        <p:spPr>
          <a:xfrm>
            <a:off x="194243" y="2944520"/>
            <a:ext cx="5767645" cy="3385502"/>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Brain Links identified at least </a:t>
            </a:r>
            <a:r>
              <a:rPr lang="en-US" sz="2800" b="1" i="0" u="none" strike="noStrike" cap="none" dirty="0">
                <a:solidFill>
                  <a:schemeClr val="dk1"/>
                </a:solidFill>
                <a:latin typeface="Calibri"/>
                <a:ea typeface="Calibri"/>
                <a:cs typeface="Calibri"/>
                <a:sym typeface="Calibri"/>
              </a:rPr>
              <a:t>47</a:t>
            </a:r>
            <a:r>
              <a:rPr lang="en-US" sz="2800" b="0" i="0" u="none" strike="noStrike" cap="none" dirty="0">
                <a:solidFill>
                  <a:schemeClr val="dk1"/>
                </a:solidFill>
                <a:latin typeface="Calibri"/>
                <a:ea typeface="Calibri"/>
                <a:cs typeface="Calibri"/>
                <a:sym typeface="Calibri"/>
              </a:rPr>
              <a:t> questions or areas that could indicate a TBI</a:t>
            </a:r>
            <a:endParaRPr sz="1400" b="0" i="0" u="none" strike="noStrike" cap="none" dirty="0">
              <a:solidFill>
                <a:srgbClr val="000000"/>
              </a:solidFill>
              <a:latin typeface="Calibri"/>
              <a:ea typeface="Calibri"/>
              <a:cs typeface="Calibri"/>
              <a:sym typeface="Calibri"/>
            </a:endParaRPr>
          </a:p>
          <a:p>
            <a:pPr marL="342900" marR="0" lvl="0" indent="-165100" algn="l" rtl="0">
              <a:lnSpc>
                <a:spcPct val="100000"/>
              </a:lnSpc>
              <a:spcBef>
                <a:spcPts val="0"/>
              </a:spcBef>
              <a:spcAft>
                <a:spcPts val="0"/>
              </a:spcAft>
              <a:buClr>
                <a:schemeClr val="dk1"/>
              </a:buClr>
              <a:buSzPts val="2800"/>
              <a:buFont typeface="Calibri"/>
              <a:buNone/>
            </a:pPr>
            <a:endParaRPr sz="2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Every page in the first 10 pages (except page 8) had at least one item to look at for TBI</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028" name="Picture 4" descr="Nature, Grass, Outdoors, Summer, Child, Girl, P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2743" y="1914144"/>
            <a:ext cx="6126479" cy="4084320"/>
          </a:xfrm>
          <a:prstGeom prst="rect">
            <a:avLst/>
          </a:prstGeom>
          <a:noFill/>
          <a:ln>
            <a:solidFill>
              <a:schemeClr val="dk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35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74933"/>
          </a:xfrm>
          <a:prstGeom prst="rect">
            <a:avLst/>
          </a:prstGeom>
          <a:noFill/>
          <a:ln>
            <a:noFill/>
          </a:ln>
        </p:spPr>
      </p:pic>
      <p:sp>
        <p:nvSpPr>
          <p:cNvPr id="1017" name="Google Shape;1017;p55"/>
          <p:cNvSpPr/>
          <p:nvPr/>
        </p:nvSpPr>
        <p:spPr>
          <a:xfrm>
            <a:off x="-1" y="274936"/>
            <a:ext cx="5231424"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Intake Form</a:t>
            </a:r>
            <a:endParaRPr sz="4000" b="1" i="0" u="none" strike="noStrike" cap="none" dirty="0">
              <a:solidFill>
                <a:schemeClr val="lt1"/>
              </a:solidFill>
              <a:latin typeface="Calibri"/>
              <a:ea typeface="Calibri"/>
              <a:cs typeface="Calibri"/>
              <a:sym typeface="Calibri"/>
            </a:endParaRPr>
          </a:p>
        </p:txBody>
      </p:sp>
      <p:sp>
        <p:nvSpPr>
          <p:cNvPr id="1018" name="Google Shape;1018;p55"/>
          <p:cNvSpPr txBox="1"/>
          <p:nvPr/>
        </p:nvSpPr>
        <p:spPr>
          <a:xfrm>
            <a:off x="967155" y="1802423"/>
            <a:ext cx="9592408" cy="44012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Some questions would point you to </a:t>
            </a:r>
            <a:r>
              <a:rPr lang="en-US" sz="2800" b="1" i="0" u="none" strike="noStrike" cap="none" dirty="0">
                <a:solidFill>
                  <a:schemeClr val="dk1"/>
                </a:solidFill>
                <a:latin typeface="Calibri"/>
                <a:ea typeface="Calibri"/>
                <a:cs typeface="Calibri"/>
                <a:sym typeface="Calibri"/>
              </a:rPr>
              <a:t>the possibility that a person sustained a TBI:</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Accidents</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Hospitalizations</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Serious injury </a:t>
            </a:r>
            <a:endParaRPr sz="2800" b="0" i="0" u="none" strike="noStrike" cap="none" dirty="0">
              <a:solidFill>
                <a:schemeClr val="dk1"/>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Natural Disaster</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Other trauma </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Dating violence </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Head injuries </a:t>
            </a:r>
            <a:endParaRPr sz="2800" b="0" i="0" u="none" strike="noStrike" cap="none" dirty="0">
              <a:solidFill>
                <a:srgbClr val="000000"/>
              </a:solidFill>
              <a:latin typeface="Calibri"/>
              <a:ea typeface="Calibri"/>
              <a:cs typeface="Calibri"/>
              <a:sym typeface="Calibri"/>
            </a:endParaRPr>
          </a:p>
        </p:txBody>
      </p:sp>
      <p:sp>
        <p:nvSpPr>
          <p:cNvPr id="1019" name="Google Shape;1019;p55"/>
          <p:cNvSpPr txBox="1"/>
          <p:nvPr/>
        </p:nvSpPr>
        <p:spPr>
          <a:xfrm>
            <a:off x="5982159" y="3095085"/>
            <a:ext cx="5544559" cy="3108543"/>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Trauma Screening section: </a:t>
            </a:r>
            <a:endParaRPr sz="28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neglect, physical assault/abuse, sexual assault/abuse, domestic violence, school violence, community violence, extreme interpersonal violence</a:t>
            </a: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3873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1028" name="Google Shape;1028;p56"/>
          <p:cNvSpPr/>
          <p:nvPr/>
        </p:nvSpPr>
        <p:spPr>
          <a:xfrm>
            <a:off x="-1" y="274936"/>
            <a:ext cx="5231424"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Intake Form</a:t>
            </a:r>
            <a:endParaRPr sz="4000" b="1" i="0" u="none" strike="noStrike" cap="none" dirty="0">
              <a:solidFill>
                <a:schemeClr val="lt1"/>
              </a:solidFill>
              <a:latin typeface="Calibri"/>
              <a:ea typeface="Calibri"/>
              <a:cs typeface="Calibri"/>
              <a:sym typeface="Calibri"/>
            </a:endParaRPr>
          </a:p>
        </p:txBody>
      </p:sp>
      <p:sp>
        <p:nvSpPr>
          <p:cNvPr id="1029" name="Google Shape;1029;p56"/>
          <p:cNvSpPr txBox="1"/>
          <p:nvPr/>
        </p:nvSpPr>
        <p:spPr>
          <a:xfrm>
            <a:off x="3816096" y="1655611"/>
            <a:ext cx="8375904" cy="504749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ea typeface="Calibri"/>
                <a:cs typeface="Calibri"/>
                <a:sym typeface="Calibri"/>
              </a:rPr>
              <a:t>Some questions would point you to </a:t>
            </a:r>
            <a:r>
              <a:rPr lang="en-US" sz="2800" b="1" i="0" u="none" strike="noStrike" cap="none" dirty="0">
                <a:solidFill>
                  <a:schemeClr val="dk1"/>
                </a:solidFill>
                <a:ea typeface="Calibri"/>
                <a:cs typeface="Calibri"/>
                <a:sym typeface="Calibri"/>
              </a:rPr>
              <a:t>the possible AFTERMATH of a TBI:</a:t>
            </a:r>
            <a:endParaRPr sz="2800" dirty="0"/>
          </a:p>
          <a:p>
            <a:pPr marL="0" marR="0" lvl="0" indent="0" algn="l" rtl="0">
              <a:lnSpc>
                <a:spcPct val="100000"/>
              </a:lnSpc>
              <a:spcBef>
                <a:spcPts val="0"/>
              </a:spcBef>
              <a:spcAft>
                <a:spcPts val="0"/>
              </a:spcAft>
              <a:buClr>
                <a:srgbClr val="000000"/>
              </a:buClr>
              <a:buSzPts val="2800"/>
              <a:buFont typeface="Arial"/>
              <a:buNone/>
            </a:pPr>
            <a:endParaRPr sz="2800" b="1" i="0" u="none" strike="noStrike" cap="none" dirty="0">
              <a:solidFill>
                <a:schemeClr val="dk1"/>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chemeClr val="dk1"/>
                </a:solidFill>
                <a:ea typeface="Calibri"/>
                <a:cs typeface="Calibri"/>
                <a:sym typeface="Calibri"/>
              </a:rPr>
              <a:t>special needs/disabilities</a:t>
            </a:r>
            <a:endParaRPr sz="2800" b="0" i="0" u="none" strike="noStrike" cap="none" dirty="0">
              <a:solidFill>
                <a:schemeClr val="dk1"/>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chemeClr val="dk1"/>
                </a:solidFill>
                <a:ea typeface="Calibri"/>
                <a:cs typeface="Calibri"/>
                <a:sym typeface="Calibri"/>
              </a:rPr>
              <a:t>vision problems, hearing problems</a:t>
            </a:r>
            <a:endParaRPr sz="2800" b="0" i="0" u="none" strike="noStrike" cap="none" dirty="0">
              <a:solidFill>
                <a:srgbClr val="000000"/>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chemeClr val="dk1"/>
                </a:solidFill>
                <a:ea typeface="Calibri"/>
                <a:cs typeface="Calibri"/>
                <a:sym typeface="Calibri"/>
              </a:rPr>
              <a:t>developmental delays, learning disability, other developmental disabilities</a:t>
            </a:r>
            <a:endParaRPr sz="2800" b="0" i="0" u="none" strike="noStrike" cap="none" dirty="0">
              <a:solidFill>
                <a:schemeClr val="dk1"/>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chemeClr val="dk1"/>
                </a:solidFill>
                <a:ea typeface="Calibri"/>
                <a:cs typeface="Calibri"/>
                <a:sym typeface="Calibri"/>
              </a:rPr>
              <a:t>drug/alcohol abuse </a:t>
            </a:r>
            <a:endParaRPr sz="2800" b="0" i="0" u="none" strike="noStrike" cap="none" dirty="0">
              <a:solidFill>
                <a:srgbClr val="000000"/>
              </a:solidFill>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chemeClr val="dk1"/>
                </a:solidFill>
                <a:ea typeface="Calibri"/>
                <a:cs typeface="Calibri"/>
                <a:sym typeface="Calibri"/>
              </a:rPr>
              <a:t>presenting and previous court actions</a:t>
            </a:r>
            <a:endParaRPr sz="2800" dirty="0"/>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ea typeface="Calibri"/>
                <a:cs typeface="Calibri"/>
                <a:sym typeface="Calibri"/>
              </a:rPr>
              <a:t>behavioral/mental health section (oppositional, stealing)</a:t>
            </a:r>
            <a:endParaRPr sz="2800" b="0" i="0" u="none" strike="noStrike" cap="none" dirty="0">
              <a:solidFill>
                <a:srgbClr val="000000"/>
              </a:solidFill>
              <a:ea typeface="Calibri"/>
              <a:cs typeface="Calibri"/>
              <a:sym typeface="Calibri"/>
            </a:endParaRPr>
          </a:p>
          <a:p>
            <a:pPr marL="457200" marR="0" lvl="1"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1768942"/>
            <a:ext cx="3111484" cy="4674530"/>
          </a:xfrm>
          <a:prstGeom prst="rect">
            <a:avLst/>
          </a:prstGeom>
          <a:ln>
            <a:solidFill>
              <a:schemeClr val="dk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08816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037" name="Google Shape;1037;p58"/>
          <p:cNvSpPr/>
          <p:nvPr/>
        </p:nvSpPr>
        <p:spPr>
          <a:xfrm>
            <a:off x="3075226" y="1335490"/>
            <a:ext cx="5701557"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Calibri"/>
                <a:ea typeface="Calibri"/>
                <a:cs typeface="Calibri"/>
                <a:sym typeface="Calibri"/>
              </a:rPr>
              <a:t>Tools</a:t>
            </a:r>
            <a:endParaRPr sz="4800" b="1" i="0" u="none" strike="noStrike" cap="none" dirty="0">
              <a:solidFill>
                <a:schemeClr val="lt1"/>
              </a:solidFill>
              <a:latin typeface="Calibri"/>
              <a:ea typeface="Calibri"/>
              <a:cs typeface="Calibri"/>
              <a:sym typeface="Calibri"/>
            </a:endParaRPr>
          </a:p>
        </p:txBody>
      </p:sp>
      <p:sp>
        <p:nvSpPr>
          <p:cNvPr id="1039" name="Google Shape;1039;p58"/>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ato"/>
              <a:buNone/>
            </a:pPr>
            <a:r>
              <a:rPr lang="en-US" sz="6600" b="0" i="0" u="none" strike="noStrike" cap="none">
                <a:solidFill>
                  <a:srgbClr val="FFFFFF"/>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pic>
        <p:nvPicPr>
          <p:cNvPr id="1040" name="Google Shape;1040;p58"/>
          <p:cNvPicPr preferRelativeResize="0"/>
          <p:nvPr/>
        </p:nvPicPr>
        <p:blipFill rotWithShape="1">
          <a:blip r:embed="rId4">
            <a:clrChange>
              <a:clrFrom>
                <a:srgbClr val="FFFFFF"/>
              </a:clrFrom>
              <a:clrTo>
                <a:srgbClr val="FFFFFF">
                  <a:alpha val="0"/>
                </a:srgbClr>
              </a:clrTo>
            </a:clrChange>
            <a:alphaModFix/>
          </a:blip>
          <a:srcRect/>
          <a:stretch/>
        </p:blipFill>
        <p:spPr>
          <a:xfrm>
            <a:off x="2756903" y="2965064"/>
            <a:ext cx="6338201" cy="3892936"/>
          </a:xfrm>
          <a:prstGeom prst="rect">
            <a:avLst/>
          </a:prstGeom>
          <a:noFill/>
          <a:ln>
            <a:noFill/>
          </a:ln>
        </p:spPr>
      </p:pic>
    </p:spTree>
    <p:extLst>
      <p:ext uri="{BB962C8B-B14F-4D97-AF65-F5344CB8AC3E}">
        <p14:creationId xmlns:p14="http://schemas.microsoft.com/office/powerpoint/2010/main" val="3687448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59"/>
          <p:cNvSpPr txBox="1"/>
          <p:nvPr/>
        </p:nvSpPr>
        <p:spPr>
          <a:xfrm>
            <a:off x="8449904" y="903890"/>
            <a:ext cx="3406877" cy="5693826"/>
          </a:xfrm>
          <a:prstGeom prst="rect">
            <a:avLst/>
          </a:prstGeom>
          <a:gradFill>
            <a:gsLst>
              <a:gs pos="0">
                <a:srgbClr val="8EA5DB"/>
              </a:gs>
              <a:gs pos="50000">
                <a:srgbClr val="BBC7E7"/>
              </a:gs>
              <a:gs pos="100000">
                <a:srgbClr val="DEE2F2"/>
              </a:gs>
            </a:gsLst>
            <a:path path="circle">
              <a:fillToRect l="100000" t="100000"/>
            </a:path>
            <a:tileRect r="-100000" b="-100000"/>
          </a:gradFill>
          <a:ln>
            <a:noFill/>
          </a:ln>
        </p:spPr>
        <p:txBody>
          <a:bodyPr spcFirstLastPara="1" wrap="square" lIns="91425" tIns="45700" rIns="91425" bIns="45700" anchor="t" anchorCtr="0">
            <a:spAutoFit/>
          </a:bodyPr>
          <a:lstStyle/>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Simple</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Quick</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List symptom</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Occurs during what</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What was done</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Outcomes </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a:buClr>
                <a:prstClr val="black"/>
              </a:buClr>
              <a:buSzPts val="2400"/>
              <a:buFont typeface="Calibri"/>
              <a:buNone/>
            </a:pP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a:p>
            <a:pPr>
              <a:buClr>
                <a:srgbClr val="000000"/>
              </a:buClr>
              <a:buSzPts val="2800"/>
              <a:buFont typeface="Calibri"/>
              <a:buNone/>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Over time, maybe only a few entries, you learn triggers and how to address them.</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047" name="Google Shape;1047;p59"/>
          <p:cNvPicPr preferRelativeResize="0"/>
          <p:nvPr/>
        </p:nvPicPr>
        <p:blipFill rotWithShape="1">
          <a:blip r:embed="rId3" cstate="screen">
            <a:alphaModFix/>
            <a:extLst>
              <a:ext uri="{28A0092B-C50C-407E-A947-70E740481C1C}">
                <a14:useLocalDpi xmlns:a14="http://schemas.microsoft.com/office/drawing/2010/main"/>
              </a:ext>
            </a:extLst>
          </a:blip>
          <a:srcRect b="5039"/>
          <a:stretch/>
        </p:blipFill>
        <p:spPr>
          <a:xfrm>
            <a:off x="0" y="696899"/>
            <a:ext cx="8225094" cy="6107808"/>
          </a:xfrm>
          <a:prstGeom prst="rect">
            <a:avLst/>
          </a:prstGeom>
          <a:noFill/>
          <a:ln>
            <a:noFill/>
          </a:ln>
        </p:spPr>
      </p:pic>
      <p:sp>
        <p:nvSpPr>
          <p:cNvPr id="1048" name="Google Shape;1048;p59"/>
          <p:cNvSpPr/>
          <p:nvPr/>
        </p:nvSpPr>
        <p:spPr>
          <a:xfrm>
            <a:off x="0" y="138534"/>
            <a:ext cx="6392091" cy="765356"/>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4000"/>
              <a:buFont typeface="Calibri"/>
              <a:buNone/>
            </a:pPr>
            <a:r>
              <a:rPr lang="en-US"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Symptom Tracker</a:t>
            </a:r>
            <a:endParaRPr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Tree>
    <p:extLst>
      <p:ext uri="{BB962C8B-B14F-4D97-AF65-F5344CB8AC3E}">
        <p14:creationId xmlns:p14="http://schemas.microsoft.com/office/powerpoint/2010/main" val="3680583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5" name="Google Shape;1055;p60"/>
          <p:cNvSpPr/>
          <p:nvPr/>
        </p:nvSpPr>
        <p:spPr>
          <a:xfrm>
            <a:off x="0" y="147595"/>
            <a:ext cx="6609347" cy="924605"/>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Concussion/TBI Alert Form</a:t>
            </a:r>
            <a:endParaRPr sz="4000" b="1" i="0" u="none" strike="noStrike" cap="none" dirty="0">
              <a:solidFill>
                <a:schemeClr val="lt1"/>
              </a:solidFill>
              <a:latin typeface="Calibri"/>
              <a:ea typeface="Calibri"/>
              <a:cs typeface="Calibri"/>
              <a:sym typeface="Calibri"/>
            </a:endParaRPr>
          </a:p>
        </p:txBody>
      </p:sp>
      <p:sp>
        <p:nvSpPr>
          <p:cNvPr id="1056" name="Google Shape;1056;p60"/>
          <p:cNvSpPr txBox="1"/>
          <p:nvPr/>
        </p:nvSpPr>
        <p:spPr>
          <a:xfrm>
            <a:off x="274915" y="1316118"/>
            <a:ext cx="5955197"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In School Nurse’s Chart, Academic Chart, and/or DCS File – great to have in all of these</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Injury Overview</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Summary of research on outcomes</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Summary of what to look for over time</a:t>
            </a:r>
            <a:r>
              <a:rPr lang="en-US" sz="2400" b="0" i="0" u="none" strike="noStrike" cap="none" dirty="0">
                <a:solidFill>
                  <a:schemeClr val="dk1"/>
                </a:solidFill>
                <a:latin typeface="Calibri"/>
                <a:ea typeface="Calibri"/>
                <a:cs typeface="Calibri"/>
                <a:sym typeface="Calibri"/>
              </a:rPr>
              <a:t>: academic, cognitive, social, psychological, behavioral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How to Intervene</a:t>
            </a:r>
            <a:r>
              <a:rPr lang="en-US" sz="2400" b="0" i="0" u="none" strike="noStrike" cap="none" dirty="0">
                <a:solidFill>
                  <a:schemeClr val="dk1"/>
                </a:solidFill>
                <a:latin typeface="Calibri"/>
                <a:ea typeface="Calibri"/>
                <a:cs typeface="Calibri"/>
                <a:sym typeface="Calibri"/>
              </a:rPr>
              <a:t>: In the school, outside of school</a:t>
            </a:r>
            <a:endParaRPr sz="2400" b="0" i="0" u="none" strike="noStrike" cap="none" dirty="0">
              <a:solidFill>
                <a:schemeClr val="dk1"/>
              </a:solidFill>
              <a:latin typeface="Calibri"/>
              <a:ea typeface="Calibri"/>
              <a:cs typeface="Calibri"/>
              <a:sym typeface="Calibri"/>
            </a:endParaRPr>
          </a:p>
        </p:txBody>
      </p:sp>
      <p:pic>
        <p:nvPicPr>
          <p:cNvPr id="1057" name="Google Shape;1057;p60"/>
          <p:cNvPicPr preferRelativeResize="0"/>
          <p:nvPr/>
        </p:nvPicPr>
        <p:blipFill rotWithShape="1">
          <a:blip r:embed="rId3" cstate="screen">
            <a:alphaModFix/>
            <a:extLst>
              <a:ext uri="{28A0092B-C50C-407E-A947-70E740481C1C}">
                <a14:useLocalDpi xmlns:a14="http://schemas.microsoft.com/office/drawing/2010/main"/>
              </a:ext>
            </a:extLst>
          </a:blip>
          <a:srcRect l="5841" t="2082" r="4128" b="5159"/>
          <a:stretch/>
        </p:blipFill>
        <p:spPr>
          <a:xfrm>
            <a:off x="6873752" y="147595"/>
            <a:ext cx="5050226" cy="660430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789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5852"/>
            <a:ext cx="12192000" cy="6874933"/>
          </a:xfrm>
          <a:prstGeom prst="rect">
            <a:avLst/>
          </a:prstGeom>
          <a:noFill/>
          <a:ln>
            <a:noFill/>
          </a:ln>
        </p:spPr>
      </p:pic>
      <p:sp>
        <p:nvSpPr>
          <p:cNvPr id="1064" name="Google Shape;1064;p61"/>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065" name="Google Shape;1065;p61"/>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pic>
        <p:nvPicPr>
          <p:cNvPr id="1066" name="Google Shape;1066;p61"/>
          <p:cNvPicPr preferRelativeResize="0"/>
          <p:nvPr/>
        </p:nvPicPr>
        <p:blipFill rotWithShape="1">
          <a:blip r:embed="rId4">
            <a:alphaModFix/>
          </a:blip>
          <a:srcRect t="1170" b="-1"/>
          <a:stretch/>
        </p:blipFill>
        <p:spPr>
          <a:xfrm>
            <a:off x="6368064" y="35852"/>
            <a:ext cx="5320650" cy="6822148"/>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pic>
        <p:nvPicPr>
          <p:cNvPr id="1067" name="Google Shape;1067;p61"/>
          <p:cNvPicPr preferRelativeResize="0"/>
          <p:nvPr/>
        </p:nvPicPr>
        <p:blipFill rotWithShape="1">
          <a:blip r:embed="rId5">
            <a:alphaModFix/>
          </a:blip>
          <a:srcRect/>
          <a:stretch/>
        </p:blipFill>
        <p:spPr>
          <a:xfrm>
            <a:off x="951128" y="35852"/>
            <a:ext cx="5244234" cy="6822147"/>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240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15" name="Google Shape;515;p5"/>
          <p:cNvSpPr/>
          <p:nvPr/>
        </p:nvSpPr>
        <p:spPr>
          <a:xfrm>
            <a:off x="1" y="596900"/>
            <a:ext cx="4060271" cy="111410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16" name="Google Shape;516;p5"/>
          <p:cNvSpPr txBox="1"/>
          <p:nvPr/>
        </p:nvSpPr>
        <p:spPr>
          <a:xfrm>
            <a:off x="209006" y="771071"/>
            <a:ext cx="35828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alibri"/>
                <a:ea typeface="Calibri"/>
                <a:cs typeface="Calibri"/>
                <a:sym typeface="Calibri"/>
              </a:rPr>
              <a:t>Agenda</a:t>
            </a:r>
            <a:endParaRPr sz="4000" b="0" i="0" u="none" strike="noStrike" cap="none" dirty="0">
              <a:solidFill>
                <a:schemeClr val="lt1"/>
              </a:solidFill>
              <a:latin typeface="Calibri"/>
              <a:ea typeface="Calibri"/>
              <a:cs typeface="Calibri"/>
              <a:sym typeface="Calibri"/>
            </a:endParaRPr>
          </a:p>
        </p:txBody>
      </p:sp>
      <p:sp>
        <p:nvSpPr>
          <p:cNvPr id="517" name="Google Shape;517;p5"/>
          <p:cNvSpPr txBox="1"/>
          <p:nvPr/>
        </p:nvSpPr>
        <p:spPr>
          <a:xfrm>
            <a:off x="529796" y="1984663"/>
            <a:ext cx="6423896" cy="3970277"/>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Overview of </a:t>
            </a: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Traumatic Brain Injury</a:t>
            </a: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 (TBI) &amp; Concussion, including a new model</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Overview of Abusive Head Trauma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Discuss special issues for DCS</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Long term consequences</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algn="l" rtl="0">
              <a:lnSpc>
                <a:spcPct val="150000"/>
              </a:lnSpc>
              <a:spcBef>
                <a:spcPts val="0"/>
              </a:spcBef>
              <a:spcAft>
                <a:spcPts val="0"/>
              </a:spcAft>
              <a:buClr>
                <a:schemeClr val="dk1"/>
              </a:buClr>
              <a:buSzPts val="2800"/>
              <a:buFont typeface="Lato"/>
              <a:buChar char="•"/>
            </a:pPr>
            <a:r>
              <a:rPr lang="en-US" sz="2800" b="0" i="0" u="none" strike="noStrike" cap="none" dirty="0">
                <a:solidFill>
                  <a:schemeClr val="dk1"/>
                </a:solidFill>
                <a:latin typeface="Calibri" panose="020F0502020204030204" pitchFamily="34" charset="0"/>
                <a:ea typeface="Lato"/>
                <a:cs typeface="Calibri" panose="020F0502020204030204" pitchFamily="34" charset="0"/>
                <a:sym typeface="Lato"/>
              </a:rPr>
              <a:t>Tools and ways to help </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8874" y="2393821"/>
            <a:ext cx="4727944" cy="3151962"/>
          </a:xfrm>
          <a:prstGeom prst="rect">
            <a:avLst/>
          </a:prstGeom>
          <a:ln>
            <a:solidFill>
              <a:sysClr val="windowText" lastClr="000000"/>
            </a:solidFill>
          </a:ln>
        </p:spPr>
      </p:pic>
    </p:spTree>
    <p:extLst>
      <p:ext uri="{BB962C8B-B14F-4D97-AF65-F5344CB8AC3E}">
        <p14:creationId xmlns:p14="http://schemas.microsoft.com/office/powerpoint/2010/main" val="3107476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074" name="Google Shape;1074;p62"/>
          <p:cNvSpPr/>
          <p:nvPr/>
        </p:nvSpPr>
        <p:spPr>
          <a:xfrm>
            <a:off x="-58975" y="131098"/>
            <a:ext cx="6627043" cy="87216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prstClr val="white"/>
              </a:buClr>
              <a:buSzPts val="1800"/>
              <a:buFont typeface="Calibri"/>
              <a:buNone/>
            </a:pPr>
            <a:endParaRPr>
              <a:solidFill>
                <a:srgbClr val="1E5595"/>
              </a:solidFill>
              <a:ea typeface="Calibri"/>
              <a:cs typeface="Calibri"/>
              <a:sym typeface="Calibri"/>
            </a:endParaRPr>
          </a:p>
        </p:txBody>
      </p:sp>
      <p:sp>
        <p:nvSpPr>
          <p:cNvPr id="1075" name="Google Shape;1075;p62"/>
          <p:cNvSpPr txBox="1"/>
          <p:nvPr/>
        </p:nvSpPr>
        <p:spPr>
          <a:xfrm>
            <a:off x="-289100" y="213235"/>
            <a:ext cx="6988854" cy="707886"/>
          </a:xfrm>
          <a:prstGeom prst="rect">
            <a:avLst/>
          </a:prstGeom>
          <a:noFill/>
          <a:ln>
            <a:noFill/>
          </a:ln>
        </p:spPr>
        <p:txBody>
          <a:bodyPr spcFirstLastPara="1" wrap="square" lIns="91425" tIns="45700" rIns="91425" bIns="45700" anchor="t" anchorCtr="0">
            <a:spAutoFit/>
          </a:bodyPr>
          <a:lstStyle/>
          <a:p>
            <a:pPr algn="ctr">
              <a:buClr>
                <a:srgbClr val="FFFFFF"/>
              </a:buClr>
              <a:buSzPts val="4000"/>
              <a:buFont typeface="Calibri"/>
              <a:buNone/>
            </a:pPr>
            <a:r>
              <a:rPr lang="en-US"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Signs &amp; Symptoms Tools</a:t>
            </a:r>
            <a:endParaRPr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
        <p:nvSpPr>
          <p:cNvPr id="1076" name="Google Shape;1076;p62"/>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algn="ctr">
              <a:buClr>
                <a:srgbClr val="FFFFFF"/>
              </a:buClr>
              <a:buSzPts val="6600"/>
              <a:buFont typeface="Lato"/>
              <a:buNone/>
            </a:pPr>
            <a:r>
              <a:rPr lang="en-US" sz="6600">
                <a:solidFill>
                  <a:srgbClr val="FFFFFF"/>
                </a:solidFill>
                <a:latin typeface="Lato"/>
                <a:ea typeface="Lato"/>
                <a:cs typeface="Lato"/>
                <a:sym typeface="Lato"/>
              </a:rPr>
              <a:t>!</a:t>
            </a:r>
            <a:endParaRPr sz="1400">
              <a:solidFill>
                <a:srgbClr val="000000"/>
              </a:solidFill>
              <a:latin typeface="Arial"/>
              <a:ea typeface="Arial"/>
              <a:cs typeface="Arial"/>
              <a:sym typeface="Arial"/>
            </a:endParaRPr>
          </a:p>
        </p:txBody>
      </p:sp>
      <p:sp>
        <p:nvSpPr>
          <p:cNvPr id="1077" name="Google Shape;1077;p62"/>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algn="ctr">
              <a:buClr>
                <a:srgbClr val="FFFFFF"/>
              </a:buClr>
              <a:buSzPts val="6600"/>
              <a:buFont typeface="Lato"/>
              <a:buNone/>
            </a:pPr>
            <a:r>
              <a:rPr lang="en-US" sz="6600">
                <a:solidFill>
                  <a:srgbClr val="FFFFFF"/>
                </a:solidFill>
                <a:latin typeface="Lato"/>
                <a:ea typeface="Lato"/>
                <a:cs typeface="Lato"/>
                <a:sym typeface="Lato"/>
              </a:rPr>
              <a:t>!</a:t>
            </a:r>
            <a:endParaRPr sz="1400">
              <a:solidFill>
                <a:srgbClr val="000000"/>
              </a:solidFill>
              <a:latin typeface="Arial"/>
              <a:ea typeface="Arial"/>
              <a:cs typeface="Arial"/>
              <a:sym typeface="Arial"/>
            </a:endParaRPr>
          </a:p>
        </p:txBody>
      </p:sp>
      <p:pic>
        <p:nvPicPr>
          <p:cNvPr id="1078" name="Google Shape;1078;p62"/>
          <p:cNvPicPr preferRelativeResize="0"/>
          <p:nvPr/>
        </p:nvPicPr>
        <p:blipFill rotWithShape="1">
          <a:blip r:embed="rId4">
            <a:alphaModFix/>
          </a:blip>
          <a:srcRect b="5348"/>
          <a:stretch/>
        </p:blipFill>
        <p:spPr>
          <a:xfrm>
            <a:off x="4963500" y="1637182"/>
            <a:ext cx="7103131" cy="5163015"/>
          </a:xfrm>
          <a:prstGeom prst="rect">
            <a:avLst/>
          </a:prstGeom>
          <a:noFill/>
          <a:ln w="9525" cap="flat" cmpd="sng">
            <a:solidFill>
              <a:srgbClr val="1E5595"/>
            </a:solidFill>
            <a:prstDash val="solid"/>
            <a:round/>
            <a:headEnd type="none" w="sm" len="sm"/>
            <a:tailEnd type="none" w="sm" len="sm"/>
          </a:ln>
        </p:spPr>
      </p:pic>
      <p:pic>
        <p:nvPicPr>
          <p:cNvPr id="1079" name="Google Shape;1079;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6625" y="1267851"/>
            <a:ext cx="4498956" cy="5538447"/>
          </a:xfrm>
          <a:prstGeom prst="rect">
            <a:avLst/>
          </a:prstGeom>
          <a:noFill/>
          <a:ln>
            <a:noFill/>
          </a:ln>
        </p:spPr>
      </p:pic>
      <p:sp>
        <p:nvSpPr>
          <p:cNvPr id="1080" name="Google Shape;1080;p62"/>
          <p:cNvSpPr txBox="1"/>
          <p:nvPr/>
        </p:nvSpPr>
        <p:spPr>
          <a:xfrm>
            <a:off x="6831246" y="305679"/>
            <a:ext cx="3367637" cy="830956"/>
          </a:xfrm>
          <a:prstGeom prst="rect">
            <a:avLst/>
          </a:prstGeom>
          <a:noFill/>
          <a:ln>
            <a:noFill/>
          </a:ln>
        </p:spPr>
        <p:txBody>
          <a:bodyPr spcFirstLastPara="1" wrap="square" lIns="91425" tIns="45700" rIns="91425" bIns="45700" anchor="t" anchorCtr="0">
            <a:spAutoFit/>
          </a:bodyPr>
          <a:lstStyle/>
          <a:p>
            <a:r>
              <a:rPr lang="en-US" sz="24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Adult version and Spanish available</a:t>
            </a:r>
            <a:endParaRPr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878096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8188"/>
            <a:ext cx="6498336" cy="1031051"/>
          </a:xfrm>
          <a:prstGeom prst="rect">
            <a:avLst/>
          </a:prstGeom>
          <a:solidFill>
            <a:srgbClr val="1D5EAC"/>
          </a:solidFill>
        </p:spPr>
        <p:txBody>
          <a:bodyPr wrap="square" rtlCol="0">
            <a:spAutoFit/>
          </a:bodyPr>
          <a:lstStyle/>
          <a:p>
            <a:endParaRPr lang="en-US" dirty="0">
              <a:solidFill>
                <a:prstClr val="black"/>
              </a:solidFill>
            </a:endParaRPr>
          </a:p>
        </p:txBody>
      </p:sp>
      <p:sp>
        <p:nvSpPr>
          <p:cNvPr id="6" name="TextBox 5"/>
          <p:cNvSpPr txBox="1"/>
          <p:nvPr/>
        </p:nvSpPr>
        <p:spPr>
          <a:xfrm>
            <a:off x="127821" y="363793"/>
            <a:ext cx="6638739" cy="769441"/>
          </a:xfrm>
          <a:prstGeom prst="rect">
            <a:avLst/>
          </a:prstGeom>
          <a:noFill/>
        </p:spPr>
        <p:txBody>
          <a:bodyPr wrap="square" rtlCol="0">
            <a:spAutoFit/>
          </a:bodyPr>
          <a:lstStyle/>
          <a:p>
            <a:r>
              <a:rPr lang="en-US" sz="4400" b="1" dirty="0">
                <a:solidFill>
                  <a:prstClr val="white"/>
                </a:solidFill>
                <a:ea typeface="Open Sans Semibold" panose="020B0706030804020204" pitchFamily="34" charset="0"/>
                <a:cs typeface="Open Sans Semibold" panose="020B0706030804020204" pitchFamily="34" charset="0"/>
              </a:rPr>
              <a:t>Signs &amp; Symptoms - WOW</a:t>
            </a:r>
            <a:endParaRPr lang="en-US" sz="2000" b="1" dirty="0">
              <a:solidFill>
                <a:prstClr val="white"/>
              </a:solidFill>
              <a:ea typeface="Open Sans Semibold" panose="020B0706030804020204" pitchFamily="34" charset="0"/>
              <a:cs typeface="Open Sans Semibold" panose="020B0706030804020204" pitchFamily="34"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28" y="1394844"/>
            <a:ext cx="4184568" cy="5415323"/>
          </a:xfrm>
          <a:prstGeom prst="rect">
            <a:avLst/>
          </a:prstGeom>
          <a:noFill/>
          <a:ln>
            <a:solidFill>
              <a:schemeClr val="dk1"/>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4375" y="1394844"/>
            <a:ext cx="4169988" cy="5415323"/>
          </a:xfrm>
          <a:prstGeom prst="rect">
            <a:avLst/>
          </a:prstGeom>
          <a:ln>
            <a:solidFill>
              <a:schemeClr val="dk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l="44741" t="35452" r="4410" b="32173"/>
          <a:stretch/>
        </p:blipFill>
        <p:spPr>
          <a:xfrm>
            <a:off x="8782842" y="2450592"/>
            <a:ext cx="3318153" cy="2743637"/>
          </a:xfrm>
          <a:prstGeom prst="rect">
            <a:avLst/>
          </a:prstGeom>
          <a:ln>
            <a:solidFill>
              <a:schemeClr val="dk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328011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00" name="Google Shape;1100;p65"/>
          <p:cNvSpPr/>
          <p:nvPr/>
        </p:nvSpPr>
        <p:spPr>
          <a:xfrm>
            <a:off x="0" y="1"/>
            <a:ext cx="10879015" cy="979828"/>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4000"/>
              <a:buFont typeface="Calibri"/>
              <a:buNone/>
            </a:pPr>
            <a:r>
              <a:rPr lang="en-US" sz="4000" b="1" dirty="0">
                <a:solidFill>
                  <a:srgbClr val="FFFFFF"/>
                </a:solidFill>
                <a:ea typeface="Open Sans Semibold" panose="020B0706030804020204" pitchFamily="34" charset="0"/>
                <a:cs typeface="Open Sans Semibold" panose="020B0706030804020204" pitchFamily="34" charset="0"/>
                <a:sym typeface="Calibri"/>
              </a:rPr>
              <a:t>When Concussion Symptoms Aren’t Going Away</a:t>
            </a:r>
            <a:endParaRPr sz="4000" b="1" dirty="0">
              <a:solidFill>
                <a:srgbClr val="FFFFFF"/>
              </a:solidFill>
              <a:ea typeface="Open Sans Semibold" panose="020B0706030804020204" pitchFamily="34" charset="0"/>
              <a:cs typeface="Open Sans Semibold" panose="020B0706030804020204" pitchFamily="34" charset="0"/>
              <a:sym typeface="Calibri"/>
            </a:endParaRPr>
          </a:p>
        </p:txBody>
      </p:sp>
      <p:pic>
        <p:nvPicPr>
          <p:cNvPr id="1101" name="Google Shape;1101;p65"/>
          <p:cNvPicPr preferRelativeResize="0"/>
          <p:nvPr/>
        </p:nvPicPr>
        <p:blipFill rotWithShape="1">
          <a:blip r:embed="rId3">
            <a:alphaModFix/>
          </a:blip>
          <a:srcRect/>
          <a:stretch/>
        </p:blipFill>
        <p:spPr>
          <a:xfrm>
            <a:off x="787195" y="1136689"/>
            <a:ext cx="4428209" cy="570246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
        <p:nvSpPr>
          <p:cNvPr id="1102" name="Google Shape;1102;p65"/>
          <p:cNvSpPr txBox="1"/>
          <p:nvPr/>
        </p:nvSpPr>
        <p:spPr>
          <a:xfrm>
            <a:off x="10126119" y="3526275"/>
            <a:ext cx="1773273" cy="923289"/>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b="1" dirty="0">
                <a:solidFill>
                  <a:prstClr val="black"/>
                </a:solidFill>
                <a:ea typeface="Open Sans Semibold" panose="020B0706030804020204" pitchFamily="34" charset="0"/>
                <a:cs typeface="Open Sans Semibold" panose="020B0706030804020204" pitchFamily="34" charset="0"/>
                <a:sym typeface="Calibri"/>
              </a:rPr>
              <a:t>Adult version and Spanish Available</a:t>
            </a:r>
            <a:endParaRPr b="1" dirty="0">
              <a:solidFill>
                <a:prstClr val="black"/>
              </a:solidFill>
              <a:ea typeface="Open Sans Semibold" panose="020B0706030804020204" pitchFamily="34" charset="0"/>
              <a:cs typeface="Open Sans Semibold" panose="020B0706030804020204" pitchFamily="34" charset="0"/>
              <a:sym typeface="Calibri"/>
            </a:endParaRPr>
          </a:p>
        </p:txBody>
      </p:sp>
      <p:pic>
        <p:nvPicPr>
          <p:cNvPr id="1103" name="Google Shape;1103;p65"/>
          <p:cNvPicPr preferRelativeResize="0"/>
          <p:nvPr/>
        </p:nvPicPr>
        <p:blipFill rotWithShape="1">
          <a:blip r:embed="rId4">
            <a:alphaModFix/>
          </a:blip>
          <a:srcRect/>
          <a:stretch/>
        </p:blipFill>
        <p:spPr>
          <a:xfrm>
            <a:off x="5552061" y="1136689"/>
            <a:ext cx="4402419" cy="570246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3217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41317"/>
            <a:ext cx="12192000" cy="6874933"/>
          </a:xfrm>
          <a:prstGeom prst="rect">
            <a:avLst/>
          </a:prstGeom>
          <a:noFill/>
          <a:ln>
            <a:noFill/>
          </a:ln>
        </p:spPr>
      </p:pic>
      <p:sp>
        <p:nvSpPr>
          <p:cNvPr id="1110" name="Google Shape;1110;p67"/>
          <p:cNvSpPr/>
          <p:nvPr/>
        </p:nvSpPr>
        <p:spPr>
          <a:xfrm>
            <a:off x="1" y="141064"/>
            <a:ext cx="6169571" cy="9434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400" b="1" i="0" u="none" strike="noStrike" cap="none" dirty="0">
                <a:solidFill>
                  <a:schemeClr val="lt1"/>
                </a:solidFill>
                <a:latin typeface="Calibri"/>
                <a:ea typeface="Calibri"/>
                <a:cs typeface="Calibri"/>
                <a:sym typeface="Calibri"/>
              </a:rPr>
              <a:t>Brain Links Flyer</a:t>
            </a:r>
            <a:endParaRPr sz="1200" b="1" i="0" u="none" strike="noStrike" cap="none" dirty="0">
              <a:solidFill>
                <a:srgbClr val="000000"/>
              </a:solidFill>
              <a:latin typeface="Arial"/>
              <a:ea typeface="Arial"/>
              <a:cs typeface="Arial"/>
              <a:sym typeface="Arial"/>
            </a:endParaRPr>
          </a:p>
        </p:txBody>
      </p:sp>
      <p:sp>
        <p:nvSpPr>
          <p:cNvPr id="1111" name="Google Shape;1111;p67"/>
          <p:cNvSpPr/>
          <p:nvPr/>
        </p:nvSpPr>
        <p:spPr>
          <a:xfrm>
            <a:off x="783771" y="1988296"/>
            <a:ext cx="11146972"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112" name="Google Shape;1112;p67"/>
          <p:cNvSpPr txBox="1"/>
          <p:nvPr/>
        </p:nvSpPr>
        <p:spPr>
          <a:xfrm>
            <a:off x="432592" y="1758560"/>
            <a:ext cx="6294030" cy="375483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Trainings for</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Schools</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Providers in your area </a:t>
            </a:r>
          </a:p>
          <a:p>
            <a:pPr marL="914400" lvl="1" indent="-457200">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Physicians </a:t>
            </a:r>
          </a:p>
          <a:p>
            <a:pPr marL="914400" lvl="1" indent="-457200">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SLPs, PTs, OTs, vision, etc.</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Anyone else who works with people with TBI</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1113" name="Google Shape;1113;p67"/>
          <p:cNvPicPr preferRelativeResize="0"/>
          <p:nvPr/>
        </p:nvPicPr>
        <p:blipFill rotWithShape="1">
          <a:blip r:embed="rId4">
            <a:alphaModFix/>
          </a:blip>
          <a:srcRect/>
          <a:stretch/>
        </p:blipFill>
        <p:spPr>
          <a:xfrm>
            <a:off x="6726622" y="141064"/>
            <a:ext cx="5176146" cy="659628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7473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8"/>
          <p:cNvSpPr/>
          <p:nvPr/>
        </p:nvSpPr>
        <p:spPr>
          <a:xfrm>
            <a:off x="9324975" y="0"/>
            <a:ext cx="28670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20" name="Google Shape;1120;p68"/>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r="64821"/>
          <a:stretch/>
        </p:blipFill>
        <p:spPr>
          <a:xfrm>
            <a:off x="9396189" y="1344915"/>
            <a:ext cx="2795811" cy="5513085"/>
          </a:xfrm>
          <a:prstGeom prst="rect">
            <a:avLst/>
          </a:prstGeom>
          <a:noFill/>
          <a:ln>
            <a:noFill/>
          </a:ln>
        </p:spPr>
      </p:pic>
      <p:sp>
        <p:nvSpPr>
          <p:cNvPr id="1121" name="Google Shape;1121;p68"/>
          <p:cNvSpPr/>
          <p:nvPr/>
        </p:nvSpPr>
        <p:spPr>
          <a:xfrm>
            <a:off x="274834" y="1271342"/>
            <a:ext cx="4601966" cy="52424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Headaches </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Changes in sleep</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Fatigue </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Vision issues</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Balance, coordination</a:t>
            </a:r>
            <a:endParaRPr sz="2400"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Dizziness</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Changes in personality</a:t>
            </a:r>
            <a:endParaRPr sz="2400" b="0" i="0" u="none" strike="noStrike" cap="none" dirty="0">
              <a:solidFill>
                <a:schemeClr val="dk1"/>
              </a:solidFill>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Changes in work performance</a:t>
            </a:r>
            <a:r>
              <a:rPr lang="en-US"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
        <p:nvSpPr>
          <p:cNvPr id="1122" name="Google Shape;1122;p68"/>
          <p:cNvSpPr/>
          <p:nvPr/>
        </p:nvSpPr>
        <p:spPr>
          <a:xfrm>
            <a:off x="4876800" y="1187381"/>
            <a:ext cx="4376961" cy="44832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Not feeling like themselves</a:t>
            </a:r>
            <a:endParaRPr sz="2400"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Trouble with attention and thinking</a:t>
            </a:r>
            <a:endParaRPr sz="2400"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Short term memory problems</a:t>
            </a:r>
            <a:endParaRPr sz="2400"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Difficulty handling stress</a:t>
            </a:r>
            <a:endParaRPr sz="2400"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ea typeface="Calibri"/>
                <a:cs typeface="Calibri"/>
                <a:sym typeface="Calibri"/>
              </a:rPr>
              <a:t>Grades dropping, falling behind in class performance </a:t>
            </a:r>
            <a:endParaRPr sz="2400" b="0" i="0" u="none" strike="noStrike" cap="none" dirty="0">
              <a:solidFill>
                <a:schemeClr val="dk1"/>
              </a:solidFill>
              <a:ea typeface="Calibri"/>
              <a:cs typeface="Calibri"/>
              <a:sym typeface="Calibri"/>
            </a:endParaRPr>
          </a:p>
        </p:txBody>
      </p:sp>
      <p:sp>
        <p:nvSpPr>
          <p:cNvPr id="1123" name="Google Shape;1123;p68"/>
          <p:cNvSpPr/>
          <p:nvPr/>
        </p:nvSpPr>
        <p:spPr>
          <a:xfrm>
            <a:off x="0" y="147018"/>
            <a:ext cx="662151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i="0" u="none" strike="noStrike" cap="none" dirty="0">
                <a:solidFill>
                  <a:srgbClr val="FFFFFF"/>
                </a:solidFill>
                <a:latin typeface="Calibri"/>
                <a:ea typeface="Calibri"/>
                <a:cs typeface="Calibri"/>
                <a:sym typeface="Calibri"/>
              </a:rPr>
              <a:t>What to Watch for Over Time</a:t>
            </a:r>
            <a:endParaRPr dirty="0"/>
          </a:p>
        </p:txBody>
      </p:sp>
    </p:spTree>
    <p:extLst>
      <p:ext uri="{BB962C8B-B14F-4D97-AF65-F5344CB8AC3E}">
        <p14:creationId xmlns:p14="http://schemas.microsoft.com/office/powerpoint/2010/main" val="1132468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69"/>
          <p:cNvSpPr/>
          <p:nvPr/>
        </p:nvSpPr>
        <p:spPr>
          <a:xfrm>
            <a:off x="9324975" y="0"/>
            <a:ext cx="28670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30" name="Google Shape;1130;p69"/>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r="64821"/>
          <a:stretch/>
        </p:blipFill>
        <p:spPr>
          <a:xfrm>
            <a:off x="9396189" y="1344915"/>
            <a:ext cx="2795811" cy="5513085"/>
          </a:xfrm>
          <a:prstGeom prst="rect">
            <a:avLst/>
          </a:prstGeom>
          <a:noFill/>
          <a:ln>
            <a:noFill/>
          </a:ln>
        </p:spPr>
      </p:pic>
      <p:sp>
        <p:nvSpPr>
          <p:cNvPr id="1131" name="Google Shape;1131;p69"/>
          <p:cNvSpPr txBox="1"/>
          <p:nvPr/>
        </p:nvSpPr>
        <p:spPr>
          <a:xfrm>
            <a:off x="251962" y="2520960"/>
            <a:ext cx="8413721" cy="341627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them socially</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mood (depression, anxiety, mood swings)</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Behavior issues</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Help other people to stay involved</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them physically-greater chance of another injury</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Be patient and consistent</a:t>
            </a:r>
            <a:endParaRPr sz="2400" b="0" i="0" u="none" strike="noStrike" cap="none" dirty="0">
              <a:solidFill>
                <a:schemeClr val="dk1"/>
              </a:solidFill>
              <a:latin typeface="Calibri"/>
              <a:ea typeface="Calibri"/>
              <a:cs typeface="Calibri"/>
              <a:sym typeface="Calibri"/>
            </a:endParaRPr>
          </a:p>
        </p:txBody>
      </p:sp>
      <p:sp>
        <p:nvSpPr>
          <p:cNvPr id="1132" name="Google Shape;1132;p69"/>
          <p:cNvSpPr/>
          <p:nvPr/>
        </p:nvSpPr>
        <p:spPr>
          <a:xfrm>
            <a:off x="0" y="220591"/>
            <a:ext cx="662151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i="0" u="none" strike="noStrike" cap="none" dirty="0">
                <a:solidFill>
                  <a:srgbClr val="FFFFFF"/>
                </a:solidFill>
                <a:latin typeface="Calibri"/>
                <a:ea typeface="Calibri"/>
                <a:cs typeface="Calibri"/>
                <a:sym typeface="Calibri"/>
              </a:rPr>
              <a:t>Over Time – What You Can Do</a:t>
            </a:r>
            <a:endParaRPr dirty="0"/>
          </a:p>
        </p:txBody>
      </p:sp>
      <p:sp>
        <p:nvSpPr>
          <p:cNvPr id="2" name="TextBox 1"/>
          <p:cNvSpPr txBox="1"/>
          <p:nvPr/>
        </p:nvSpPr>
        <p:spPr>
          <a:xfrm>
            <a:off x="251962" y="1714190"/>
            <a:ext cx="9037406" cy="523220"/>
          </a:xfrm>
          <a:prstGeom prst="rect">
            <a:avLst/>
          </a:prstGeom>
          <a:noFill/>
        </p:spPr>
        <p:txBody>
          <a:bodyPr wrap="square" rtlCol="0">
            <a:spAutoFit/>
          </a:bodyPr>
          <a:lstStyle/>
          <a:p>
            <a:pPr marL="0" indent="0"/>
            <a:r>
              <a:rPr lang="en-US" sz="2800" b="1" dirty="0">
                <a:latin typeface="Calibri" panose="020F0502020204030204" pitchFamily="34" charset="0"/>
                <a:cs typeface="Calibri" panose="020F0502020204030204" pitchFamily="34" charset="0"/>
              </a:rPr>
              <a:t>Ask “What happened to you, not What is wrong with you?”</a:t>
            </a:r>
          </a:p>
        </p:txBody>
      </p:sp>
    </p:spTree>
    <p:extLst>
      <p:ext uri="{BB962C8B-B14F-4D97-AF65-F5344CB8AC3E}">
        <p14:creationId xmlns:p14="http://schemas.microsoft.com/office/powerpoint/2010/main" val="1488990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138" name="Google Shape;1138;p70"/>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ato"/>
              <a:buNone/>
            </a:pPr>
            <a:r>
              <a:rPr lang="en-US" sz="6600" b="0" i="0" u="none" strike="noStrike" cap="none">
                <a:solidFill>
                  <a:srgbClr val="FFFFFF"/>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139" name="Google Shape;1139;p70"/>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ato"/>
              <a:buNone/>
            </a:pPr>
            <a:r>
              <a:rPr lang="en-US" sz="6600" b="0" i="0" u="none" strike="noStrike" cap="none">
                <a:solidFill>
                  <a:srgbClr val="FFFFFF"/>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140" name="Google Shape;1140;p70"/>
          <p:cNvSpPr/>
          <p:nvPr/>
        </p:nvSpPr>
        <p:spPr>
          <a:xfrm>
            <a:off x="-57450" y="465284"/>
            <a:ext cx="5701557"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If You See </a:t>
            </a:r>
            <a:r>
              <a:rPr lang="en-US" sz="4000" b="1" i="1" u="none" strike="noStrike" cap="none" dirty="0">
                <a:solidFill>
                  <a:schemeClr val="lt1"/>
                </a:solidFill>
                <a:latin typeface="Calibri"/>
                <a:ea typeface="Calibri"/>
                <a:cs typeface="Calibri"/>
                <a:sym typeface="Calibri"/>
              </a:rPr>
              <a:t>Any</a:t>
            </a:r>
            <a:r>
              <a:rPr lang="en-US" sz="4000" b="1" i="0" u="none" strike="noStrike" cap="none" dirty="0">
                <a:solidFill>
                  <a:schemeClr val="lt1"/>
                </a:solidFill>
                <a:latin typeface="Calibri"/>
                <a:ea typeface="Calibri"/>
                <a:cs typeface="Calibri"/>
                <a:sym typeface="Calibri"/>
              </a:rPr>
              <a:t> Problems</a:t>
            </a:r>
            <a:endParaRPr sz="4000" b="1" i="0" u="none" strike="noStrike" cap="none" dirty="0">
              <a:solidFill>
                <a:schemeClr val="lt1"/>
              </a:solidFill>
              <a:latin typeface="Calibri"/>
              <a:ea typeface="Calibri"/>
              <a:cs typeface="Calibri"/>
              <a:sym typeface="Calibri"/>
            </a:endParaRPr>
          </a:p>
        </p:txBody>
      </p:sp>
      <p:pic>
        <p:nvPicPr>
          <p:cNvPr id="1141" name="Google Shape;1141;p70"/>
          <p:cNvPicPr preferRelativeResize="0"/>
          <p:nvPr/>
        </p:nvPicPr>
        <p:blipFill rotWithShape="1">
          <a:blip r:embed="rId4">
            <a:alphaModFix/>
          </a:blip>
          <a:srcRect l="58331"/>
          <a:stretch/>
        </p:blipFill>
        <p:spPr>
          <a:xfrm>
            <a:off x="10552386" y="11572"/>
            <a:ext cx="1635764" cy="6869888"/>
          </a:xfrm>
          <a:prstGeom prst="rect">
            <a:avLst/>
          </a:prstGeom>
          <a:noFill/>
          <a:ln>
            <a:noFill/>
          </a:ln>
        </p:spPr>
      </p:pic>
      <p:sp>
        <p:nvSpPr>
          <p:cNvPr id="1142" name="Google Shape;1142;p70"/>
          <p:cNvSpPr txBox="1"/>
          <p:nvPr/>
        </p:nvSpPr>
        <p:spPr>
          <a:xfrm>
            <a:off x="540656" y="1864633"/>
            <a:ext cx="7086476" cy="4616608"/>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Refer back to the doctor </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Remind doctor of the Concussion/TBI/AHT</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Tell doctor all changes that you are seeing</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Give doctor the Symptom Tracker </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hesitate to suggest what referrals you think may be needed</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Take appropriate steps within the school</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854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504" y="-16933"/>
            <a:ext cx="12192000" cy="6874933"/>
          </a:xfrm>
          <a:prstGeom prst="rect">
            <a:avLst/>
          </a:prstGeom>
          <a:noFill/>
          <a:ln>
            <a:noFill/>
          </a:ln>
        </p:spPr>
      </p:pic>
      <p:sp>
        <p:nvSpPr>
          <p:cNvPr id="1150" name="Google Shape;1150;p71"/>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51" name="Google Shape;1151;p71"/>
          <p:cNvSpPr/>
          <p:nvPr/>
        </p:nvSpPr>
        <p:spPr>
          <a:xfrm>
            <a:off x="0" y="155996"/>
            <a:ext cx="4756638" cy="1013382"/>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Communication</a:t>
            </a:r>
            <a:endParaRPr sz="4000" b="1" i="0" u="none" strike="noStrike" cap="none" dirty="0">
              <a:solidFill>
                <a:schemeClr val="lt1"/>
              </a:solidFill>
              <a:latin typeface="Calibri"/>
              <a:ea typeface="Calibri"/>
              <a:cs typeface="Calibri"/>
              <a:sym typeface="Calibri"/>
            </a:endParaRPr>
          </a:p>
        </p:txBody>
      </p:sp>
      <p:sp>
        <p:nvSpPr>
          <p:cNvPr id="1152" name="Google Shape;1152;p71"/>
          <p:cNvSpPr txBox="1"/>
          <p:nvPr/>
        </p:nvSpPr>
        <p:spPr>
          <a:xfrm>
            <a:off x="659606" y="1355497"/>
            <a:ext cx="10638693" cy="517060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dirty="0">
                <a:solidFill>
                  <a:schemeClr val="dk1"/>
                </a:solidFill>
                <a:latin typeface="Calibri"/>
                <a:ea typeface="Calibri"/>
                <a:cs typeface="Calibri"/>
                <a:sym typeface="Calibri"/>
              </a:rPr>
              <a:t>Caseworkers</a:t>
            </a:r>
            <a:endParaRPr sz="1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Communicate with the</a:t>
            </a:r>
            <a:endParaRPr sz="28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School</a:t>
            </a:r>
            <a:endParaRPr sz="28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Family</a:t>
            </a:r>
            <a:endParaRPr sz="28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Primary care provider and specialists</a:t>
            </a:r>
            <a:endParaRPr sz="28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Rehabilitation</a:t>
            </a:r>
            <a:endParaRPr sz="28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Facilitate communication </a:t>
            </a:r>
            <a:r>
              <a:rPr lang="en-US" sz="2800" b="1" i="0" u="none" strike="noStrike" cap="none" dirty="0">
                <a:solidFill>
                  <a:schemeClr val="dk1"/>
                </a:solidFill>
                <a:latin typeface="Calibri"/>
                <a:ea typeface="Calibri"/>
                <a:cs typeface="Calibri"/>
                <a:sym typeface="Calibri"/>
              </a:rPr>
              <a:t>between</a:t>
            </a:r>
            <a:r>
              <a:rPr lang="en-US" sz="2800" b="0" i="0" u="none" strike="noStrike" cap="none" dirty="0">
                <a:solidFill>
                  <a:schemeClr val="dk1"/>
                </a:solidFill>
                <a:latin typeface="Calibri"/>
                <a:ea typeface="Calibri"/>
                <a:cs typeface="Calibri"/>
                <a:sym typeface="Calibri"/>
              </a:rPr>
              <a:t> these groups</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Share information about the injury, its known consequences and potential consequences at every visit and at every transition:</a:t>
            </a:r>
            <a:endParaRPr sz="28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New teacher, new school, new home, new doctor, new caseworker, etc.</a:t>
            </a:r>
            <a:endParaRPr sz="2800" b="0" i="0" u="none" strike="noStrike" cap="none" dirty="0">
              <a:solidFill>
                <a:srgbClr val="000000"/>
              </a:solidFill>
              <a:latin typeface="Calibri"/>
              <a:ea typeface="Calibri"/>
              <a:cs typeface="Calibri"/>
              <a:sym typeface="Calibri"/>
            </a:endParaRPr>
          </a:p>
        </p:txBody>
      </p:sp>
      <p:pic>
        <p:nvPicPr>
          <p:cNvPr id="1153" name="Google Shape;1153;p71" descr="https://lh3.googleusercontent.com/-X-NJed5h31I/XnFNt00M77I/AAAAAAAAAlA/rpPKUReqCcooI7bf-Ik7cWdUC6FaqgZwACK8BGAsYHg/s0/2020-03-17.png"/>
          <p:cNvPicPr preferRelativeResize="0"/>
          <p:nvPr/>
        </p:nvPicPr>
        <p:blipFill rotWithShape="1">
          <a:blip r:embed="rId4">
            <a:alphaModFix/>
          </a:blip>
          <a:srcRect l="692" t="29868" r="-691" b="37560"/>
          <a:stretch/>
        </p:blipFill>
        <p:spPr>
          <a:xfrm>
            <a:off x="6116312" y="1169378"/>
            <a:ext cx="5653589" cy="1485900"/>
          </a:xfrm>
          <a:prstGeom prst="rect">
            <a:avLst/>
          </a:prstGeom>
          <a:noFill/>
          <a:ln>
            <a:noFill/>
          </a:ln>
        </p:spPr>
      </p:pic>
    </p:spTree>
    <p:extLst>
      <p:ext uri="{BB962C8B-B14F-4D97-AF65-F5344CB8AC3E}">
        <p14:creationId xmlns:p14="http://schemas.microsoft.com/office/powerpoint/2010/main" val="3304617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3"/>
              </a:buBlip>
              <a:defRPr/>
            </a:pPr>
            <a:endParaRPr lang="en-US" dirty="0">
              <a:solidFill>
                <a:prstClr val="black"/>
              </a:solidFill>
            </a:endParaRPr>
          </a:p>
        </p:txBody>
      </p:sp>
      <p:sp>
        <p:nvSpPr>
          <p:cNvPr id="4" name="Rectangle 3"/>
          <p:cNvSpPr/>
          <p:nvPr/>
        </p:nvSpPr>
        <p:spPr>
          <a:xfrm>
            <a:off x="-2" y="333727"/>
            <a:ext cx="6621518" cy="1147601"/>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prstClr val="white"/>
                </a:solidFill>
              </a:rPr>
              <a:t>Service Coordination</a:t>
            </a:r>
          </a:p>
        </p:txBody>
      </p:sp>
      <p:sp>
        <p:nvSpPr>
          <p:cNvPr id="7" name="Rounded Rectangle 6"/>
          <p:cNvSpPr/>
          <p:nvPr/>
        </p:nvSpPr>
        <p:spPr>
          <a:xfrm>
            <a:off x="44604" y="1839950"/>
            <a:ext cx="7515922" cy="3821733"/>
          </a:xfrm>
          <a:prstGeom prst="roundRect">
            <a:avLst/>
          </a:prstGeom>
          <a:blipFill dpi="0" rotWithShape="1">
            <a:blip r:embed="rId4">
              <a:alphaModFix amt="4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1"/>
          <p:cNvSpPr>
            <a:spLocks noChangeArrowheads="1"/>
          </p:cNvSpPr>
          <p:nvPr/>
        </p:nvSpPr>
        <p:spPr bwMode="auto">
          <a:xfrm>
            <a:off x="245536" y="2658359"/>
            <a:ext cx="7314990" cy="36317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dirty="0">
                <a:solidFill>
                  <a:srgbClr val="131E29"/>
                </a:solidFill>
                <a:latin typeface="Calibri" panose="020F0502020204030204"/>
              </a:rPr>
              <a:t>The service coordinator works with survivors and their families to assess their current resources and needs. The service coordinator:</a:t>
            </a:r>
          </a:p>
          <a:p>
            <a:pPr>
              <a:defRPr/>
            </a:pPr>
            <a:endParaRPr lang="en-US" altLang="en-US" sz="1000" dirty="0">
              <a:solidFill>
                <a:prstClr val="black"/>
              </a:solidFill>
              <a:latin typeface="Calibri" panose="020F0502020204030204"/>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develops a comprehensive plan of care</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provides referrals to available resources</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coordinates services for individual client advocacy</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assists in applying for the Family Support Fund </a:t>
            </a:r>
          </a:p>
          <a:p>
            <a:pPr lvl="1">
              <a:defRPr/>
            </a:pPr>
            <a:endParaRPr lang="en-US" altLang="en-US" sz="2400" dirty="0">
              <a:solidFill>
                <a:srgbClr val="131E29"/>
              </a:solidFill>
              <a:latin typeface="Calibri" panose="020F0502020204030204"/>
              <a:cs typeface="Arial" panose="020B0604020202020204" pitchFamily="34" charset="0"/>
            </a:endParaRPr>
          </a:p>
          <a:p>
            <a:pPr lvl="1">
              <a:defRPr/>
            </a:pPr>
            <a:r>
              <a:rPr lang="en-US" altLang="en-US" sz="2400" dirty="0">
                <a:solidFill>
                  <a:srgbClr val="FF0000"/>
                </a:solidFill>
                <a:latin typeface="Calibri" panose="020F0502020204030204"/>
                <a:cs typeface="Arial" panose="020B0604020202020204" pitchFamily="34" charset="0"/>
              </a:rPr>
              <a:t>CURRENTLY OFFERING VIRTUAL SUPPORT GROUPS</a:t>
            </a:r>
          </a:p>
        </p:txBody>
      </p:sp>
      <p:sp>
        <p:nvSpPr>
          <p:cNvPr id="6" name="TextBox 5"/>
          <p:cNvSpPr txBox="1"/>
          <p:nvPr/>
        </p:nvSpPr>
        <p:spPr>
          <a:xfrm>
            <a:off x="2674265" y="2012028"/>
            <a:ext cx="2457532" cy="646331"/>
          </a:xfrm>
          <a:prstGeom prst="rect">
            <a:avLst/>
          </a:prstGeom>
          <a:noFill/>
        </p:spPr>
        <p:txBody>
          <a:bodyPr wrap="none" rtlCol="0">
            <a:spAutoFit/>
          </a:bodyPr>
          <a:lstStyle/>
          <a:p>
            <a:pPr>
              <a:defRPr/>
            </a:pPr>
            <a:r>
              <a:rPr lang="en-US" sz="3600" dirty="0">
                <a:solidFill>
                  <a:srgbClr val="FF0000"/>
                </a:solidFill>
              </a:rPr>
              <a:t>Free Service</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3879" y="333727"/>
            <a:ext cx="2701016" cy="6258393"/>
          </a:xfrm>
          <a:prstGeom prst="rect">
            <a:avLst/>
          </a:prstGeom>
          <a:effectLst>
            <a:outerShdw blurRad="215900" dist="38100" dir="2700000" sx="101000" sy="101000" algn="tl" rotWithShape="0">
              <a:prstClr val="black">
                <a:alpha val="60000"/>
              </a:prstClr>
            </a:outerShdw>
          </a:effectLst>
        </p:spPr>
      </p:pic>
      <p:sp>
        <p:nvSpPr>
          <p:cNvPr id="2" name="Rectangle 1"/>
          <p:cNvSpPr/>
          <p:nvPr/>
        </p:nvSpPr>
        <p:spPr>
          <a:xfrm>
            <a:off x="833330" y="6525403"/>
            <a:ext cx="5677388" cy="338554"/>
          </a:xfrm>
          <a:prstGeom prst="rect">
            <a:avLst/>
          </a:prstGeom>
        </p:spPr>
        <p:txBody>
          <a:bodyPr wrap="none">
            <a:spAutoFit/>
          </a:bodyPr>
          <a:lstStyle/>
          <a:p>
            <a:pPr>
              <a:buClr>
                <a:srgbClr val="000000"/>
              </a:buClr>
              <a:buSzPts val="2800"/>
            </a:pPr>
            <a:r>
              <a:rPr lang="en-US" sz="1600" u="sng"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hlinkClick r:id="rId6"/>
              </a:rPr>
              <a:t>http://www.braininjurytn.org/service-coordination.html</a:t>
            </a:r>
            <a:endParaRPr lang="en-US" sz="16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Tree>
    <p:extLst>
      <p:ext uri="{BB962C8B-B14F-4D97-AF65-F5344CB8AC3E}">
        <p14:creationId xmlns:p14="http://schemas.microsoft.com/office/powerpoint/2010/main" val="1755756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1008860" y="5267604"/>
            <a:ext cx="4477159" cy="738664"/>
          </a:xfrm>
          <a:prstGeom prst="rect">
            <a:avLst/>
          </a:prstGeom>
          <a:solidFill>
            <a:schemeClr val="bg1"/>
          </a:solidFill>
        </p:spPr>
        <p:txBody>
          <a:bodyPr wrap="square">
            <a:spAutoFit/>
          </a:bodyPr>
          <a:lstStyle/>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Brain Links is supported by the Administration for Community Living (ACL) of the U.S. Department of Health and Human Services under Grant No. 90TBSG0024-01-00 and in part by the TN Department of Health, Traumatic Brain Injury Program.</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2766" y="5717395"/>
            <a:ext cx="1850873" cy="465415"/>
          </a:xfrm>
          <a:prstGeom prst="rect">
            <a:avLst/>
          </a:prstGeom>
        </p:spPr>
      </p:pic>
      <p:sp>
        <p:nvSpPr>
          <p:cNvPr id="21" name="Rectangle 20"/>
          <p:cNvSpPr/>
          <p:nvPr/>
        </p:nvSpPr>
        <p:spPr>
          <a:xfrm>
            <a:off x="1631931" y="6077392"/>
            <a:ext cx="3264966" cy="577081"/>
          </a:xfrm>
          <a:prstGeom prst="rect">
            <a:avLst/>
          </a:prstGeom>
          <a:solidFill>
            <a:schemeClr val="bg1"/>
          </a:solidFill>
        </p:spPr>
        <p:txBody>
          <a:bodyPr wrap="square">
            <a:spAutoFit/>
          </a:bodyPr>
          <a:lstStyle/>
          <a:p>
            <a:pPr algn="ctr" defTabSz="685800">
              <a:defRPr/>
            </a:pPr>
            <a:r>
              <a:rPr lang="en-US" sz="105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Tennessee Disability Coalition</a:t>
            </a:r>
          </a:p>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955 Woodland Street | Nashville | TN  |37206 | 615-383-9442 www.tndisability.org/brain</a:t>
            </a: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659" y="5574070"/>
            <a:ext cx="836655" cy="608740"/>
          </a:xfrm>
          <a:prstGeom prst="rect">
            <a:avLst/>
          </a:prstGeom>
        </p:spPr>
      </p:pic>
      <p:pic>
        <p:nvPicPr>
          <p:cNvPr id="23" name="Google Shape;1295;p74" descr="icons8-youtube-100">
            <a:hlinkClick r:id="rId5"/>
          </p:cNvPr>
          <p:cNvPicPr preferRelativeResize="0"/>
          <p:nvPr/>
        </p:nvPicPr>
        <p:blipFill rotWithShape="1">
          <a:blip r:embed="rId6">
            <a:alphaModFix/>
          </a:blip>
          <a:srcRect/>
          <a:stretch/>
        </p:blipFill>
        <p:spPr>
          <a:xfrm>
            <a:off x="212659" y="4193969"/>
            <a:ext cx="985768" cy="1020403"/>
          </a:xfrm>
          <a:prstGeom prst="rect">
            <a:avLst/>
          </a:prstGeom>
          <a:noFill/>
          <a:ln>
            <a:noFill/>
          </a:ln>
        </p:spPr>
      </p:pic>
      <p:pic>
        <p:nvPicPr>
          <p:cNvPr id="24" name="Google Shape;1306;p7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83527" y="4456452"/>
            <a:ext cx="2294398" cy="568048"/>
          </a:xfrm>
          <a:prstGeom prst="rect">
            <a:avLst/>
          </a:prstGeom>
          <a:noFill/>
          <a:ln>
            <a:noFill/>
          </a:ln>
        </p:spPr>
      </p:pic>
      <p:pic>
        <p:nvPicPr>
          <p:cNvPr id="25" name="Google Shape;1283;p7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70032" y="4456452"/>
            <a:ext cx="559640" cy="566744"/>
          </a:xfrm>
          <a:prstGeom prst="rect">
            <a:avLst/>
          </a:prstGeom>
          <a:noFill/>
          <a:ln>
            <a:noFill/>
          </a:ln>
        </p:spPr>
      </p:pic>
      <p:pic>
        <p:nvPicPr>
          <p:cNvPr id="26" name="Picture 25">
            <a:extLst>
              <a:ext uri="{FF2B5EF4-FFF2-40B4-BE49-F238E27FC236}">
                <a16:creationId xmlns:a16="http://schemas.microsoft.com/office/drawing/2014/main" id="{99502207-907E-E748-8428-667C06D2CE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9403" y="975770"/>
            <a:ext cx="2670021" cy="1552973"/>
          </a:xfrm>
          <a:prstGeom prst="rect">
            <a:avLst/>
          </a:prstGeom>
          <a:solidFill>
            <a:sysClr val="window" lastClr="FFFFFF"/>
          </a:solidFill>
        </p:spPr>
      </p:pic>
      <p:pic>
        <p:nvPicPr>
          <p:cNvPr id="27" name="Picture 2" descr="Free icon download | Twitt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98427" y="4456452"/>
            <a:ext cx="630080" cy="63008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p:nvPr>
        </p:nvSpPr>
        <p:spPr>
          <a:xfrm>
            <a:off x="6890333" y="2886740"/>
            <a:ext cx="5018131" cy="1044961"/>
          </a:xfrm>
        </p:spPr>
        <p:txBody>
          <a:bodyPr>
            <a:noAutofit/>
          </a:bodyPr>
          <a:lstStyle/>
          <a:p>
            <a:r>
              <a:rPr lang="en-US" sz="6000" dirty="0">
                <a:solidFill>
                  <a:srgbClr val="0070C0"/>
                </a:solidFill>
              </a:rPr>
              <a:t>Thank you!</a:t>
            </a:r>
          </a:p>
        </p:txBody>
      </p:sp>
      <p:sp>
        <p:nvSpPr>
          <p:cNvPr id="15" name="Google Shape;1174;p74"/>
          <p:cNvSpPr txBox="1"/>
          <p:nvPr/>
        </p:nvSpPr>
        <p:spPr>
          <a:xfrm>
            <a:off x="733677" y="3116854"/>
            <a:ext cx="5061474" cy="5847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0" i="0" u="sng" strike="noStrike" cap="none" dirty="0">
                <a:solidFill>
                  <a:schemeClr val="dk1"/>
                </a:solidFill>
                <a:latin typeface="Calibri"/>
                <a:ea typeface="Calibri"/>
                <a:cs typeface="Calibri"/>
                <a:sym typeface="Calibri"/>
                <a:hlinkClick r:id="rId11"/>
              </a:rPr>
              <a:t>www.tndisability.org/brain</a:t>
            </a:r>
            <a:endParaRPr sz="3200" b="0" i="0" u="none" strike="noStrike" cap="none" dirty="0">
              <a:solidFill>
                <a:schemeClr val="dk1"/>
              </a:solidFill>
              <a:latin typeface="Calibri"/>
              <a:ea typeface="Calibri"/>
              <a:cs typeface="Calibri"/>
              <a:sym typeface="Calibri"/>
            </a:endParaRPr>
          </a:p>
        </p:txBody>
      </p:sp>
      <p:sp>
        <p:nvSpPr>
          <p:cNvPr id="16" name="TextBox 15"/>
          <p:cNvSpPr txBox="1"/>
          <p:nvPr/>
        </p:nvSpPr>
        <p:spPr>
          <a:xfrm>
            <a:off x="7228041" y="4456452"/>
            <a:ext cx="4342714" cy="830997"/>
          </a:xfrm>
          <a:prstGeom prst="rect">
            <a:avLst/>
          </a:prstGeom>
          <a:noFill/>
        </p:spPr>
        <p:txBody>
          <a:bodyPr wrap="square" rtlCol="0">
            <a:spAutoFit/>
          </a:bodyPr>
          <a:lstStyle/>
          <a:p>
            <a:r>
              <a:rPr lang="en-US" sz="2400" dirty="0">
                <a:solidFill>
                  <a:srgbClr val="FF0000"/>
                </a:solidFill>
              </a:rPr>
              <a:t>***</a:t>
            </a:r>
            <a:r>
              <a:rPr lang="en-US" sz="2400" dirty="0"/>
              <a:t> More web-based training available </a:t>
            </a:r>
            <a:r>
              <a:rPr lang="en-US" sz="2400" u="sng" dirty="0">
                <a:hlinkClick r:id="rId12"/>
              </a:rPr>
              <a:t>https://bit.ly/2W5GCIK</a:t>
            </a:r>
            <a:r>
              <a:rPr lang="en-US" sz="2400" dirty="0"/>
              <a:t> </a:t>
            </a:r>
          </a:p>
        </p:txBody>
      </p:sp>
    </p:spTree>
    <p:extLst>
      <p:ext uri="{BB962C8B-B14F-4D97-AF65-F5344CB8AC3E}">
        <p14:creationId xmlns:p14="http://schemas.microsoft.com/office/powerpoint/2010/main" val="398536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378" y="-36576"/>
            <a:ext cx="12192000" cy="6874933"/>
          </a:xfrm>
          <a:prstGeom prst="rect">
            <a:avLst/>
          </a:prstGeom>
          <a:noFill/>
          <a:ln>
            <a:noFill/>
          </a:ln>
        </p:spPr>
      </p:pic>
      <p:sp>
        <p:nvSpPr>
          <p:cNvPr id="526" name="Google Shape;526;p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27" name="Google Shape;527;p6"/>
          <p:cNvSpPr/>
          <p:nvPr/>
        </p:nvSpPr>
        <p:spPr>
          <a:xfrm>
            <a:off x="5569708" y="1519551"/>
            <a:ext cx="3927976" cy="98396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a:solidFill>
                  <a:srgbClr val="FFFFFF"/>
                </a:solidFill>
                <a:latin typeface="Calibri"/>
                <a:ea typeface="Calibri"/>
                <a:cs typeface="Calibri"/>
                <a:sym typeface="Calibri"/>
              </a:rPr>
              <a:t>What is TBI?</a:t>
            </a:r>
            <a:endParaRPr sz="1400" b="1" i="0" u="none" strike="noStrike" cap="none" dirty="0">
              <a:solidFill>
                <a:srgbClr val="000000"/>
              </a:solidFill>
              <a:latin typeface="Arial"/>
              <a:ea typeface="Arial"/>
              <a:cs typeface="Arial"/>
              <a:sym typeface="Arial"/>
            </a:endParaRPr>
          </a:p>
        </p:txBody>
      </p:sp>
      <p:pic>
        <p:nvPicPr>
          <p:cNvPr id="529" name="Google Shape;529;p6"/>
          <p:cNvPicPr preferRelativeResize="0"/>
          <p:nvPr/>
        </p:nvPicPr>
        <p:blipFill rotWithShape="1">
          <a:blip r:embed="rId4">
            <a:alphaModFix/>
          </a:blip>
          <a:srcRect l="14117" r="11097"/>
          <a:stretch/>
        </p:blipFill>
        <p:spPr>
          <a:xfrm flipH="1">
            <a:off x="84378" y="807760"/>
            <a:ext cx="3983071" cy="6050240"/>
          </a:xfrm>
          <a:prstGeom prst="rect">
            <a:avLst/>
          </a:prstGeom>
          <a:noFill/>
          <a:ln>
            <a:noFill/>
          </a:ln>
        </p:spPr>
      </p:pic>
      <p:sp>
        <p:nvSpPr>
          <p:cNvPr id="528" name="Google Shape;528;p6"/>
          <p:cNvSpPr txBox="1"/>
          <p:nvPr/>
        </p:nvSpPr>
        <p:spPr>
          <a:xfrm>
            <a:off x="4115213" y="3027691"/>
            <a:ext cx="7254402" cy="233910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A Traumatic Brain Injury is caused by a bump, blow or jolt to the </a:t>
            </a:r>
            <a:r>
              <a:rPr lang="en-US" sz="3200" b="1" i="0" u="none" strike="noStrike" cap="none" dirty="0">
                <a:solidFill>
                  <a:srgbClr val="1D5EAC"/>
                </a:solidFill>
                <a:latin typeface="Calibri"/>
                <a:ea typeface="Calibri"/>
                <a:cs typeface="Calibri"/>
                <a:sym typeface="Calibri"/>
              </a:rPr>
              <a:t>head or body</a:t>
            </a:r>
            <a:r>
              <a:rPr lang="en-US" sz="3200" b="1" i="0" u="none" strike="noStrike" cap="none" dirty="0">
                <a:solidFill>
                  <a:srgbClr val="000000"/>
                </a:solidFill>
                <a:latin typeface="Calibri"/>
                <a:ea typeface="Calibri"/>
                <a:cs typeface="Calibri"/>
                <a:sym typeface="Calibri"/>
              </a:rPr>
              <a:t>, or a penetrating head injury that disrupts the normal function of the brain.</a:t>
            </a:r>
            <a:r>
              <a:rPr lang="en-US"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7" name="TextBox 6"/>
          <p:cNvSpPr txBox="1"/>
          <p:nvPr/>
        </p:nvSpPr>
        <p:spPr>
          <a:xfrm>
            <a:off x="4320157" y="5472745"/>
            <a:ext cx="6844513" cy="830997"/>
          </a:xfrm>
          <a:prstGeom prst="rect">
            <a:avLst/>
          </a:prstGeom>
          <a:noFill/>
          <a:ln w="76200">
            <a:solidFill>
              <a:srgbClr val="7030A0"/>
            </a:solidFill>
          </a:ln>
        </p:spPr>
        <p:txBody>
          <a:bodyPr wrap="square" rtlCol="0">
            <a:spAutoFit/>
          </a:bodyPr>
          <a:lstStyle/>
          <a:p>
            <a:r>
              <a:rPr lang="en-US" sz="2400" b="1" dirty="0">
                <a:solidFill>
                  <a:prstClr val="black"/>
                </a:solidFill>
                <a:cs typeface="Calibri" panose="020F0502020204030204" pitchFamily="34" charset="0"/>
              </a:rPr>
              <a:t>A Brain Injury can be </a:t>
            </a:r>
            <a:r>
              <a:rPr lang="en-US" sz="2400" b="1" dirty="0">
                <a:solidFill>
                  <a:srgbClr val="1D5EAC"/>
                </a:solidFill>
                <a:cs typeface="Calibri" panose="020F0502020204030204" pitchFamily="34" charset="0"/>
              </a:rPr>
              <a:t>ACQUIRED </a:t>
            </a:r>
            <a:r>
              <a:rPr lang="en-US" sz="2400" b="1" dirty="0">
                <a:solidFill>
                  <a:prstClr val="black"/>
                </a:solidFill>
                <a:cs typeface="Calibri" panose="020F0502020204030204" pitchFamily="34" charset="0"/>
              </a:rPr>
              <a:t>in other ways: brain tumor, stroke, infection, surgery and </a:t>
            </a:r>
            <a:r>
              <a:rPr lang="en-US" sz="2400" b="1" dirty="0">
                <a:solidFill>
                  <a:srgbClr val="1D5EAC"/>
                </a:solidFill>
                <a:cs typeface="Calibri" panose="020F0502020204030204" pitchFamily="34" charset="0"/>
              </a:rPr>
              <a:t>drug overdose</a:t>
            </a:r>
          </a:p>
        </p:txBody>
      </p:sp>
    </p:spTree>
    <p:extLst>
      <p:ext uri="{BB962C8B-B14F-4D97-AF65-F5344CB8AC3E}">
        <p14:creationId xmlns:p14="http://schemas.microsoft.com/office/powerpoint/2010/main" val="3575487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933"/>
            <a:ext cx="12192000" cy="6874933"/>
          </a:xfrm>
          <a:prstGeom prst="rect">
            <a:avLst/>
          </a:prstGeom>
          <a:noFill/>
          <a:ln>
            <a:noFill/>
          </a:ln>
        </p:spPr>
      </p:pic>
      <p:sp>
        <p:nvSpPr>
          <p:cNvPr id="1182" name="Google Shape;1182;p153"/>
          <p:cNvSpPr/>
          <p:nvPr/>
        </p:nvSpPr>
        <p:spPr>
          <a:xfrm>
            <a:off x="-40822" y="237234"/>
            <a:ext cx="11748408" cy="1124324"/>
          </a:xfrm>
          <a:prstGeom prst="rect">
            <a:avLst/>
          </a:prstGeom>
          <a:solidFill>
            <a:srgbClr val="1D5EA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1E5595"/>
              </a:solidFill>
              <a:latin typeface="Arial"/>
              <a:ea typeface="Arial"/>
              <a:cs typeface="Arial"/>
              <a:sym typeface="Arial"/>
            </a:endParaRPr>
          </a:p>
        </p:txBody>
      </p:sp>
      <p:sp>
        <p:nvSpPr>
          <p:cNvPr id="1183" name="Google Shape;1183;p153"/>
          <p:cNvSpPr txBox="1"/>
          <p:nvPr/>
        </p:nvSpPr>
        <p:spPr>
          <a:xfrm>
            <a:off x="-40822" y="478400"/>
            <a:ext cx="1162322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dirty="0">
                <a:solidFill>
                  <a:srgbClr val="FFFFFF"/>
                </a:solidFill>
                <a:latin typeface="Calibri"/>
                <a:ea typeface="Calibri"/>
                <a:cs typeface="Calibri"/>
                <a:sym typeface="Calibri"/>
              </a:rPr>
              <a:t> Webinar Series with Dept. Children’s Services</a:t>
            </a:r>
            <a:endParaRPr b="1" dirty="0"/>
          </a:p>
        </p:txBody>
      </p:sp>
      <p:pic>
        <p:nvPicPr>
          <p:cNvPr id="1184" name="Google Shape;1184;p153"/>
          <p:cNvPicPr preferRelativeResize="0"/>
          <p:nvPr/>
        </p:nvPicPr>
        <p:blipFill rotWithShape="1">
          <a:blip r:embed="rId4">
            <a:alphaModFix/>
          </a:blip>
          <a:srcRect l="29861" t="28977" r="12701" b="23703"/>
          <a:stretch/>
        </p:blipFill>
        <p:spPr>
          <a:xfrm>
            <a:off x="4390390" y="2500593"/>
            <a:ext cx="7317196" cy="3248566"/>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
        <p:nvSpPr>
          <p:cNvPr id="1185" name="Google Shape;1185;p153"/>
          <p:cNvSpPr txBox="1"/>
          <p:nvPr/>
        </p:nvSpPr>
        <p:spPr>
          <a:xfrm>
            <a:off x="525961" y="1624937"/>
            <a:ext cx="3380015" cy="4893647"/>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2020</a:t>
            </a:r>
            <a:r>
              <a:rPr lang="en-US" sz="2400" b="1" i="0" u="none" strike="noStrike" cap="none" dirty="0">
                <a:solidFill>
                  <a:srgbClr val="000000"/>
                </a:solidFill>
                <a:latin typeface="Calibri"/>
                <a:ea typeface="Calibri"/>
                <a:cs typeface="Calibri"/>
                <a:sym typeface="Calibri"/>
              </a:rPr>
              <a:t> Webinars:</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May 19 </a:t>
            </a:r>
            <a:r>
              <a:rPr lang="en-US" sz="2400" b="0" i="0" u="none" strike="noStrike" cap="none" dirty="0">
                <a:solidFill>
                  <a:srgbClr val="000000"/>
                </a:solidFill>
                <a:latin typeface="Calibri"/>
                <a:ea typeface="Calibri"/>
                <a:cs typeface="Calibri"/>
                <a:sym typeface="Calibri"/>
              </a:rPr>
              <a:t>10-11:30 CST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11-12:30 EST</a:t>
            </a:r>
            <a:endParaRPr dirty="0"/>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Cognitive Issues</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June 23 </a:t>
            </a:r>
            <a:r>
              <a:rPr lang="en-US" sz="2400" b="0" i="0" u="none" strike="noStrike" cap="none" dirty="0">
                <a:solidFill>
                  <a:srgbClr val="000000"/>
                </a:solidFill>
                <a:latin typeface="Calibri"/>
                <a:ea typeface="Calibri"/>
                <a:cs typeface="Calibri"/>
                <a:sym typeface="Calibri"/>
              </a:rPr>
              <a:t>10-11:30 CST</a:t>
            </a:r>
            <a:r>
              <a:rPr lang="en-US" sz="2400" b="1"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11-12:30 EST</a:t>
            </a:r>
            <a:endParaRPr dirty="0"/>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Behavior/Psychosocial</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July 21 </a:t>
            </a:r>
            <a:r>
              <a:rPr lang="en-US" sz="2400" b="0" i="0" u="none" strike="noStrike" cap="none" dirty="0">
                <a:solidFill>
                  <a:srgbClr val="000000"/>
                </a:solidFill>
                <a:latin typeface="Calibri"/>
                <a:ea typeface="Calibri"/>
                <a:cs typeface="Calibri"/>
                <a:sym typeface="Calibri"/>
              </a:rPr>
              <a:t>10-11:30 CST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11-12:30 EST</a:t>
            </a:r>
            <a:endParaRPr dirty="0"/>
          </a:p>
          <a:p>
            <a:pPr marL="0" marR="0" lvl="0" indent="0" algn="l" rtl="0">
              <a:lnSpc>
                <a:spcPct val="100000"/>
              </a:lnSpc>
              <a:spcBef>
                <a:spcPts val="0"/>
              </a:spcBef>
              <a:spcAft>
                <a:spcPts val="0"/>
              </a:spcAft>
              <a:buNone/>
            </a:pPr>
            <a:r>
              <a:rPr lang="en-US" sz="2400" b="1" i="0" u="none" strike="noStrike" cap="none" dirty="0">
                <a:solidFill>
                  <a:srgbClr val="000000"/>
                </a:solidFill>
                <a:latin typeface="Calibri"/>
                <a:ea typeface="Calibri"/>
                <a:cs typeface="Calibri"/>
                <a:sym typeface="Calibri"/>
              </a:rPr>
              <a:t>Brain Health</a:t>
            </a:r>
            <a:endParaRPr sz="2400" b="1" i="0" u="none" strike="noStrike" cap="none" dirty="0">
              <a:solidFill>
                <a:srgbClr val="000000"/>
              </a:solidFill>
              <a:latin typeface="Calibri"/>
              <a:ea typeface="Calibri"/>
              <a:cs typeface="Calibri"/>
              <a:sym typeface="Calibri"/>
            </a:endParaRPr>
          </a:p>
        </p:txBody>
      </p:sp>
      <p:sp>
        <p:nvSpPr>
          <p:cNvPr id="1186" name="Google Shape;1186;p153"/>
          <p:cNvSpPr/>
          <p:nvPr/>
        </p:nvSpPr>
        <p:spPr>
          <a:xfrm>
            <a:off x="5380496" y="1955989"/>
            <a:ext cx="50129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For DCS Staff, Foster Parents and entire community</a:t>
            </a:r>
            <a:endParaRPr b="1" dirty="0"/>
          </a:p>
        </p:txBody>
      </p:sp>
      <p:sp>
        <p:nvSpPr>
          <p:cNvPr id="2" name="TextBox 1"/>
          <p:cNvSpPr txBox="1"/>
          <p:nvPr/>
        </p:nvSpPr>
        <p:spPr>
          <a:xfrm>
            <a:off x="4065669" y="6152570"/>
            <a:ext cx="8179562" cy="461665"/>
          </a:xfrm>
          <a:prstGeom prst="rect">
            <a:avLst/>
          </a:prstGeom>
          <a:noFill/>
        </p:spPr>
        <p:txBody>
          <a:bodyPr wrap="square" rtlCol="0">
            <a:spAutoFit/>
          </a:bodyPr>
          <a:lstStyle/>
          <a:p>
            <a:r>
              <a:rPr lang="en-US" sz="2400" dirty="0">
                <a:solidFill>
                  <a:srgbClr val="FF0000"/>
                </a:solidFill>
              </a:rPr>
              <a:t>***</a:t>
            </a:r>
            <a:r>
              <a:rPr lang="en-US" sz="2400" dirty="0"/>
              <a:t> More web-based training available </a:t>
            </a:r>
            <a:r>
              <a:rPr lang="en-US" sz="2400" u="sng" dirty="0">
                <a:hlinkClick r:id="rId5"/>
              </a:rPr>
              <a:t>https://bit.ly/2W5GCIK</a:t>
            </a:r>
            <a:r>
              <a:rPr lang="en-US" sz="2400" dirty="0"/>
              <a:t> </a:t>
            </a:r>
          </a:p>
        </p:txBody>
      </p:sp>
    </p:spTree>
    <p:extLst>
      <p:ext uri="{BB962C8B-B14F-4D97-AF65-F5344CB8AC3E}">
        <p14:creationId xmlns:p14="http://schemas.microsoft.com/office/powerpoint/2010/main" val="376717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1538"/>
            <a:ext cx="12192000" cy="6874933"/>
          </a:xfrm>
          <a:prstGeom prst="rect">
            <a:avLst/>
          </a:prstGeom>
          <a:noFill/>
          <a:ln>
            <a:noFill/>
          </a:ln>
        </p:spPr>
      </p:pic>
      <p:pic>
        <p:nvPicPr>
          <p:cNvPr id="537" name="Google Shape;537;p7"/>
          <p:cNvPicPr preferRelativeResize="0"/>
          <p:nvPr/>
        </p:nvPicPr>
        <p:blipFill rotWithShape="1">
          <a:blip r:embed="rId4">
            <a:alphaModFix/>
          </a:blip>
          <a:srcRect l="13514" r="8107"/>
          <a:stretch/>
        </p:blipFill>
        <p:spPr>
          <a:xfrm>
            <a:off x="6509701" y="1312802"/>
            <a:ext cx="5075133" cy="4321871"/>
          </a:xfrm>
          <a:prstGeom prst="rect">
            <a:avLst/>
          </a:prstGeom>
          <a:noFill/>
          <a:ln>
            <a:solidFill>
              <a:schemeClr val="tx1"/>
            </a:solidFill>
          </a:ln>
          <a:effectLst>
            <a:outerShdw blurRad="50800" dist="38100" dir="2700000" algn="tl" rotWithShape="0">
              <a:srgbClr val="000000">
                <a:alpha val="40000"/>
              </a:srgbClr>
            </a:outerShdw>
          </a:effectLst>
        </p:spPr>
      </p:pic>
      <p:sp>
        <p:nvSpPr>
          <p:cNvPr id="538" name="Google Shape;538;p7"/>
          <p:cNvSpPr/>
          <p:nvPr/>
        </p:nvSpPr>
        <p:spPr>
          <a:xfrm>
            <a:off x="0" y="91302"/>
            <a:ext cx="7354266" cy="95063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39" name="Google Shape;539;p7"/>
          <p:cNvSpPr txBox="1"/>
          <p:nvPr/>
        </p:nvSpPr>
        <p:spPr>
          <a:xfrm>
            <a:off x="239712" y="212676"/>
            <a:ext cx="70216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Calibri"/>
                <a:ea typeface="Calibri"/>
                <a:cs typeface="Calibri"/>
                <a:sym typeface="Calibri"/>
              </a:rPr>
              <a:t>TBI Can Happen in Many Ways</a:t>
            </a:r>
            <a:endParaRPr sz="1400" b="1" i="0" u="none" strike="noStrike" cap="none" dirty="0">
              <a:solidFill>
                <a:srgbClr val="000000"/>
              </a:solidFill>
              <a:latin typeface="Arial"/>
              <a:ea typeface="Arial"/>
              <a:cs typeface="Arial"/>
              <a:sym typeface="Arial"/>
            </a:endParaRPr>
          </a:p>
        </p:txBody>
      </p:sp>
      <p:sp>
        <p:nvSpPr>
          <p:cNvPr id="540" name="Google Shape;540;p7"/>
          <p:cNvSpPr txBox="1"/>
          <p:nvPr/>
        </p:nvSpPr>
        <p:spPr>
          <a:xfrm>
            <a:off x="641667" y="1754688"/>
            <a:ext cx="5454333" cy="3438097"/>
          </a:xfrm>
          <a:prstGeom prst="rect">
            <a:avLst/>
          </a:prstGeom>
          <a:solidFill>
            <a:schemeClr val="lt1"/>
          </a:solid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Fall-related TBI</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Struck by/Against</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Motor Vehicle /traffic related TBI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Assault/Self-harm related TBI</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Unknown causes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Injuries classified as “Other”</a:t>
            </a:r>
            <a:endParaRPr sz="1400" b="0" i="0" u="none" strike="noStrike" cap="none" dirty="0">
              <a:solidFill>
                <a:srgbClr val="000000"/>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4450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90" y="-16933"/>
            <a:ext cx="12192000" cy="6874933"/>
          </a:xfrm>
          <a:prstGeom prst="rect">
            <a:avLst/>
          </a:prstGeom>
          <a:noFill/>
          <a:ln>
            <a:noFill/>
          </a:ln>
        </p:spPr>
      </p:pic>
      <p:sp>
        <p:nvSpPr>
          <p:cNvPr id="548" name="Google Shape;548;p8"/>
          <p:cNvSpPr/>
          <p:nvPr/>
        </p:nvSpPr>
        <p:spPr>
          <a:xfrm>
            <a:off x="0" y="216778"/>
            <a:ext cx="6863615" cy="95063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49" name="Google Shape;549;p8"/>
          <p:cNvSpPr txBox="1"/>
          <p:nvPr/>
        </p:nvSpPr>
        <p:spPr>
          <a:xfrm>
            <a:off x="226636" y="274708"/>
            <a:ext cx="644372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Calibri"/>
                <a:ea typeface="Calibri"/>
                <a:cs typeface="Calibri"/>
                <a:sym typeface="Calibri"/>
              </a:rPr>
              <a:t>Can also Include:</a:t>
            </a:r>
            <a:endParaRPr sz="4000" b="1" i="0" u="none" strike="noStrike" cap="none" dirty="0">
              <a:solidFill>
                <a:srgbClr val="FFFFFF"/>
              </a:solidFill>
              <a:latin typeface="Calibri"/>
              <a:ea typeface="Calibri"/>
              <a:cs typeface="Calibri"/>
              <a:sym typeface="Calibri"/>
            </a:endParaRPr>
          </a:p>
        </p:txBody>
      </p:sp>
      <p:sp>
        <p:nvSpPr>
          <p:cNvPr id="550" name="Google Shape;550;p8"/>
          <p:cNvSpPr txBox="1"/>
          <p:nvPr/>
        </p:nvSpPr>
        <p:spPr>
          <a:xfrm>
            <a:off x="256573" y="1381236"/>
            <a:ext cx="7381914" cy="5262939"/>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Repeatedly smacking someone in the back of the head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Throwing someone against a wall</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Punching them in the face</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Falling off a bed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Whiplash from a car accident or being pushed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Strangulation</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Being physically bullied at school</a:t>
            </a:r>
            <a:endParaRPr sz="2800" b="0" i="0" u="none" strike="noStrike" cap="none" dirty="0">
              <a:solidFill>
                <a:schemeClr val="dk1"/>
              </a:solidFill>
              <a:latin typeface="Calibri"/>
              <a:ea typeface="Calibri"/>
              <a:cs typeface="Calibri"/>
              <a:sym typeface="Calibri"/>
            </a:endParaRPr>
          </a:p>
        </p:txBody>
      </p:sp>
      <p:pic>
        <p:nvPicPr>
          <p:cNvPr id="551" name="Google Shape;551;p8"/>
          <p:cNvPicPr preferRelativeResize="0"/>
          <p:nvPr/>
        </p:nvPicPr>
        <p:blipFill rotWithShape="1">
          <a:blip r:embed="rId4">
            <a:alphaModFix/>
          </a:blip>
          <a:srcRect l="30329" r="22236"/>
          <a:stretch/>
        </p:blipFill>
        <p:spPr>
          <a:xfrm>
            <a:off x="7878369" y="788276"/>
            <a:ext cx="4313631" cy="6069724"/>
          </a:xfrm>
          <a:prstGeom prst="rect">
            <a:avLst/>
          </a:prstGeom>
          <a:noFill/>
          <a:ln>
            <a:solidFill>
              <a:schemeClr val="tx1"/>
            </a:solidFill>
          </a:ln>
        </p:spPr>
      </p:pic>
    </p:spTree>
    <p:extLst>
      <p:ext uri="{BB962C8B-B14F-4D97-AF65-F5344CB8AC3E}">
        <p14:creationId xmlns:p14="http://schemas.microsoft.com/office/powerpoint/2010/main" val="76503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952990"/>
          </a:xfrm>
          <a:prstGeom prst="rect">
            <a:avLst/>
          </a:prstGeom>
          <a:noFill/>
          <a:ln>
            <a:noFill/>
          </a:ln>
        </p:spPr>
      </p:pic>
      <p:sp>
        <p:nvSpPr>
          <p:cNvPr id="559" name="Google Shape;559;p9"/>
          <p:cNvSpPr txBox="1"/>
          <p:nvPr/>
        </p:nvSpPr>
        <p:spPr>
          <a:xfrm>
            <a:off x="-35011" y="355921"/>
            <a:ext cx="6131011" cy="867634"/>
          </a:xfrm>
          <a:prstGeom prst="rect">
            <a:avLst/>
          </a:prstGeom>
          <a:solidFill>
            <a:srgbClr val="1D5EAC"/>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Concussion is a Type of TBI</a:t>
            </a:r>
            <a:endParaRPr sz="1400" b="1" i="0" u="none" strike="noStrike" cap="none" dirty="0">
              <a:solidFill>
                <a:srgbClr val="000000"/>
              </a:solidFill>
              <a:latin typeface="Arial"/>
              <a:ea typeface="Arial"/>
              <a:cs typeface="Arial"/>
              <a:sym typeface="Arial"/>
            </a:endParaRPr>
          </a:p>
        </p:txBody>
      </p:sp>
      <p:sp>
        <p:nvSpPr>
          <p:cNvPr id="560" name="Google Shape;560;p9"/>
          <p:cNvSpPr txBox="1"/>
          <p:nvPr/>
        </p:nvSpPr>
        <p:spPr>
          <a:xfrm>
            <a:off x="7895968" y="6385023"/>
            <a:ext cx="39047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1D5EAC"/>
                </a:solidFill>
                <a:latin typeface="Calibri"/>
                <a:ea typeface="Calibri"/>
                <a:cs typeface="Calibri"/>
                <a:sym typeface="Calibri"/>
                <a:hlinkClick r:id="rId4"/>
              </a:rPr>
              <a:t>https://www.youtube.com/watch?v=Sno_0Jd8GuA</a:t>
            </a:r>
            <a:endParaRPr sz="1400" b="0" i="0" u="none" strike="noStrike" cap="none">
              <a:solidFill>
                <a:srgbClr val="1D5EAC"/>
              </a:solidFill>
              <a:latin typeface="Calibri"/>
              <a:ea typeface="Calibri"/>
              <a:cs typeface="Calibri"/>
              <a:sym typeface="Calibri"/>
            </a:endParaRPr>
          </a:p>
        </p:txBody>
      </p:sp>
      <p:pic>
        <p:nvPicPr>
          <p:cNvPr id="561" name="Google Shape;561;p9"/>
          <p:cNvPicPr preferRelativeResize="0"/>
          <p:nvPr/>
        </p:nvPicPr>
        <p:blipFill rotWithShape="1">
          <a:blip r:embed="rId5">
            <a:alphaModFix/>
          </a:blip>
          <a:srcRect t="1811"/>
          <a:stretch/>
        </p:blipFill>
        <p:spPr>
          <a:xfrm>
            <a:off x="4441492" y="1917041"/>
            <a:ext cx="7310899" cy="4366254"/>
          </a:xfrm>
          <a:prstGeom prst="rect">
            <a:avLst/>
          </a:prstGeom>
          <a:noFill/>
          <a:ln>
            <a:noFill/>
          </a:ln>
        </p:spPr>
      </p:pic>
      <p:sp>
        <p:nvSpPr>
          <p:cNvPr id="562" name="Google Shape;562;p9"/>
          <p:cNvSpPr/>
          <p:nvPr/>
        </p:nvSpPr>
        <p:spPr>
          <a:xfrm>
            <a:off x="0" y="3237785"/>
            <a:ext cx="6081969" cy="1700975"/>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E5595"/>
              </a:solidFill>
              <a:latin typeface="Calibri"/>
              <a:ea typeface="Calibri"/>
              <a:cs typeface="Calibri"/>
              <a:sym typeface="Calibri"/>
            </a:endParaRPr>
          </a:p>
        </p:txBody>
      </p:sp>
      <p:sp>
        <p:nvSpPr>
          <p:cNvPr id="563" name="Google Shape;563;p9"/>
          <p:cNvSpPr/>
          <p:nvPr/>
        </p:nvSpPr>
        <p:spPr>
          <a:xfrm>
            <a:off x="154746" y="3395795"/>
            <a:ext cx="5778221" cy="138495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US" sz="2800" b="1" i="0" u="none" strike="noStrike" cap="none" dirty="0">
                <a:solidFill>
                  <a:srgbClr val="FFFFFF"/>
                </a:solidFill>
                <a:ea typeface="Calibri"/>
                <a:cs typeface="Calibri"/>
                <a:sym typeface="Calibri"/>
              </a:rPr>
              <a:t>Functional Injury vs. Structural Injury</a:t>
            </a:r>
            <a:endParaRPr sz="2800" b="1" i="0" u="none" strike="noStrike" cap="none" dirty="0">
              <a:solidFill>
                <a:srgbClr val="000000"/>
              </a:solidFill>
              <a:ea typeface="Arial"/>
              <a:cs typeface="Arial"/>
              <a:sym typeface="Arial"/>
            </a:endParaRPr>
          </a:p>
          <a:p>
            <a:pPr marR="0" lvl="0" algn="l" rtl="0">
              <a:lnSpc>
                <a:spcPct val="100000"/>
              </a:lnSpc>
              <a:spcBef>
                <a:spcPts val="0"/>
              </a:spcBef>
              <a:spcAft>
                <a:spcPts val="0"/>
              </a:spcAft>
              <a:buClr>
                <a:srgbClr val="FFFFFF"/>
              </a:buClr>
              <a:buSzPts val="2800"/>
            </a:pPr>
            <a:r>
              <a:rPr lang="en-US" sz="2800" b="1" i="0" u="none" strike="noStrike" cap="none" dirty="0">
                <a:solidFill>
                  <a:srgbClr val="FFFFFF"/>
                </a:solidFill>
                <a:ea typeface="Calibri"/>
                <a:cs typeface="Calibri"/>
                <a:sym typeface="Calibri"/>
              </a:rPr>
              <a:t>Chemical Cascade</a:t>
            </a:r>
            <a:endParaRPr sz="2800" b="1" i="0" u="none" strike="noStrike" cap="none" dirty="0">
              <a:solidFill>
                <a:srgbClr val="000000"/>
              </a:solidFill>
              <a:ea typeface="Arial"/>
              <a:cs typeface="Arial"/>
              <a:sym typeface="Arial"/>
            </a:endParaRPr>
          </a:p>
          <a:p>
            <a:pPr marR="0" lvl="0" algn="l" rtl="0">
              <a:lnSpc>
                <a:spcPct val="100000"/>
              </a:lnSpc>
              <a:spcBef>
                <a:spcPts val="0"/>
              </a:spcBef>
              <a:spcAft>
                <a:spcPts val="0"/>
              </a:spcAft>
              <a:buClr>
                <a:srgbClr val="FFFFFF"/>
              </a:buClr>
              <a:buSzPts val="2800"/>
            </a:pPr>
            <a:r>
              <a:rPr lang="en-US" sz="2800" b="1" i="0" u="none" strike="noStrike" cap="none" dirty="0">
                <a:solidFill>
                  <a:srgbClr val="FFFFFF"/>
                </a:solidFill>
                <a:ea typeface="Calibri"/>
                <a:cs typeface="Calibri"/>
                <a:sym typeface="Calibri"/>
              </a:rPr>
              <a:t>CT Findings</a:t>
            </a:r>
            <a:endParaRPr sz="2800" b="1" i="0" u="none" strike="noStrike" cap="none" dirty="0">
              <a:solidFill>
                <a:srgbClr val="000000"/>
              </a:solidFill>
              <a:ea typeface="Arial"/>
              <a:cs typeface="Arial"/>
              <a:sym typeface="Arial"/>
            </a:endParaRPr>
          </a:p>
        </p:txBody>
      </p:sp>
    </p:spTree>
    <p:extLst>
      <p:ext uri="{BB962C8B-B14F-4D97-AF65-F5344CB8AC3E}">
        <p14:creationId xmlns:p14="http://schemas.microsoft.com/office/powerpoint/2010/main" val="2919654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28600" indent="-228600">
          <a:lnSpc>
            <a:spcPct val="90000"/>
          </a:lnSpc>
          <a:spcBef>
            <a:spcPts val="1000"/>
          </a:spcBef>
          <a:buFont typeface="Arial" panose="020B0604020202020204" pitchFamily="34" charset="0"/>
          <a:buChar char="•"/>
          <a:defRPr sz="2800" dirty="0">
            <a:solidFill>
              <a:sysClr val="windowText" lastClr="000000"/>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5138</TotalTime>
  <Words>11083</Words>
  <Application>Microsoft Macintosh PowerPoint</Application>
  <PresentationFormat>Widescreen</PresentationFormat>
  <Paragraphs>995</Paragraphs>
  <Slides>60</Slides>
  <Notes>60</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60</vt:i4>
      </vt:variant>
    </vt:vector>
  </HeadingPairs>
  <TitlesOfParts>
    <vt:vector size="85" baseType="lpstr">
      <vt:lpstr>Arial</vt:lpstr>
      <vt:lpstr>Arial Black</vt:lpstr>
      <vt:lpstr>Calibri</vt:lpstr>
      <vt:lpstr>Calibri Light</vt:lpstr>
      <vt:lpstr>Georgia</vt:lpstr>
      <vt:lpstr>Helvetica Neue</vt:lpstr>
      <vt:lpstr>Lato</vt:lpstr>
      <vt:lpstr>Merriweather</vt:lpstr>
      <vt:lpstr>Noto Sans Symbols</vt:lpstr>
      <vt:lpstr>Open Sans</vt:lpstr>
      <vt:lpstr>Open Sans Light</vt:lpstr>
      <vt:lpstr>Open Sans Semibold</vt:lpstr>
      <vt:lpstr>Roboto</vt:lpstr>
      <vt:lpstr>times new roman</vt:lpstr>
      <vt:lpstr>Office Theme</vt:lpstr>
      <vt:lpstr>1_Office Theme</vt:lpstr>
      <vt:lpstr>2_Office Theme</vt:lpstr>
      <vt:lpstr>3_Office Theme</vt:lpstr>
      <vt:lpstr>12_Office Theme</vt:lpstr>
      <vt:lpstr>4_Office Theme</vt:lpstr>
      <vt:lpstr>5_Office Theme</vt:lpstr>
      <vt:lpstr>6_Office Theme</vt:lpstr>
      <vt:lpstr>7_Office Theme</vt:lpstr>
      <vt:lpstr>8_Office Theme</vt:lpstr>
      <vt:lpstr>9_Office Theme</vt:lpstr>
      <vt:lpstr>PowerPoint Presentation</vt:lpstr>
      <vt:lpstr>PowerPoint Presentation</vt:lpstr>
      <vt:lpstr>   Brain Links</vt:lpstr>
      <vt:lpstr>PowerPoint Presentation</vt:lpstr>
      <vt:lpstr>PowerPoint Presentation</vt:lpstr>
      <vt:lpstr>PowerPoint Presentation</vt:lpstr>
      <vt:lpstr>PowerPoint Presentation</vt:lpstr>
      <vt:lpstr>PowerPoint Presentation</vt:lpstr>
      <vt:lpstr>PowerPoint Presentation</vt:lpstr>
      <vt:lpstr>Common Symptoms following Concussion</vt:lpstr>
      <vt:lpstr>Common Symptoms Following  Concussion for the Younger Child</vt:lpstr>
      <vt:lpstr>PowerPoint Presentation</vt:lpstr>
      <vt:lpstr>PowerPoint Presentation</vt:lpstr>
      <vt:lpstr>PowerPoint Presentation</vt:lpstr>
      <vt:lpstr>PowerPoint Presentation</vt:lpstr>
      <vt:lpstr>Targeted Treatment</vt:lpstr>
      <vt:lpstr>PowerPoint Presentation</vt:lpstr>
      <vt:lpstr>PowerPoint Presentation</vt:lpstr>
      <vt:lpstr>PowerPoint Presentation</vt:lpstr>
      <vt:lpstr>PowerPoint Presentation</vt:lpstr>
      <vt:lpstr>PowerPoint Presentation</vt:lpstr>
      <vt:lpstr>PowerPoint Presentation</vt:lpstr>
      <vt:lpstr>TSSAA – mTBI Return Form </vt:lpstr>
      <vt:lpstr>Abusive Head Trauma aka Shaken Baby Syndrome</vt:lpstr>
      <vt:lpstr>Early Symptoms Abusive Head Trauma</vt:lpstr>
      <vt:lpstr>Early Symptoms Abusive Head Trauma</vt:lpstr>
      <vt:lpstr>Injuries You Can’t See Abusive Head Trauma</vt:lpstr>
      <vt:lpstr>Later Symptoms Abusive Head Trauma</vt:lpstr>
      <vt:lpstr>Profile of an Abuser/Shaker Abusive Head Trauma</vt:lpstr>
      <vt:lpstr>PowerPoint Presentation</vt:lpstr>
      <vt:lpstr>PowerPoint Presentation</vt:lpstr>
      <vt:lpstr>PowerPoint Presentation</vt:lpstr>
      <vt:lpstr>Need for Ongoing Monitoring Rates of Development for the Four Regions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Carlson</dc:creator>
  <cp:lastModifiedBy>Amanda Nieser</cp:lastModifiedBy>
  <cp:revision>103</cp:revision>
  <cp:lastPrinted>2020-05-07T18:51:11Z</cp:lastPrinted>
  <dcterms:created xsi:type="dcterms:W3CDTF">2020-05-07T18:39:25Z</dcterms:created>
  <dcterms:modified xsi:type="dcterms:W3CDTF">2023-05-11T17:30:58Z</dcterms:modified>
</cp:coreProperties>
</file>