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Lst>
  <p:notesMasterIdLst>
    <p:notesMasterId r:id="rId62"/>
  </p:notesMasterIdLst>
  <p:handoutMasterIdLst>
    <p:handoutMasterId r:id="rId63"/>
  </p:handoutMasterIdLst>
  <p:sldIdLst>
    <p:sldId id="318" r:id="rId6"/>
    <p:sldId id="263" r:id="rId7"/>
    <p:sldId id="320" r:id="rId8"/>
    <p:sldId id="270" r:id="rId9"/>
    <p:sldId id="317" r:id="rId10"/>
    <p:sldId id="259" r:id="rId11"/>
    <p:sldId id="271" r:id="rId12"/>
    <p:sldId id="272" r:id="rId13"/>
    <p:sldId id="274" r:id="rId14"/>
    <p:sldId id="257" r:id="rId15"/>
    <p:sldId id="276" r:id="rId16"/>
    <p:sldId id="353" r:id="rId17"/>
    <p:sldId id="258" r:id="rId18"/>
    <p:sldId id="275" r:id="rId19"/>
    <p:sldId id="278" r:id="rId20"/>
    <p:sldId id="279" r:id="rId21"/>
    <p:sldId id="280" r:id="rId22"/>
    <p:sldId id="321" r:id="rId23"/>
    <p:sldId id="283"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01" r:id="rId41"/>
    <p:sldId id="295" r:id="rId42"/>
    <p:sldId id="338" r:id="rId43"/>
    <p:sldId id="339" r:id="rId44"/>
    <p:sldId id="340" r:id="rId45"/>
    <p:sldId id="341" r:id="rId46"/>
    <p:sldId id="342" r:id="rId47"/>
    <p:sldId id="314" r:id="rId48"/>
    <p:sldId id="343" r:id="rId49"/>
    <p:sldId id="304" r:id="rId50"/>
    <p:sldId id="344" r:id="rId51"/>
    <p:sldId id="345" r:id="rId52"/>
    <p:sldId id="346" r:id="rId53"/>
    <p:sldId id="347" r:id="rId54"/>
    <p:sldId id="262" r:id="rId55"/>
    <p:sldId id="348" r:id="rId56"/>
    <p:sldId id="349" r:id="rId57"/>
    <p:sldId id="350" r:id="rId58"/>
    <p:sldId id="351" r:id="rId59"/>
    <p:sldId id="313" r:id="rId60"/>
    <p:sldId id="35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EAC"/>
    <a:srgbClr val="00A8A2"/>
    <a:srgbClr val="56B5F0"/>
    <a:srgbClr val="7CB0F0"/>
    <a:srgbClr val="82C2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8" autoAdjust="0"/>
    <p:restoredTop sz="66098" autoAdjust="0"/>
  </p:normalViewPr>
  <p:slideViewPr>
    <p:cSldViewPr snapToGrid="0">
      <p:cViewPr varScale="1">
        <p:scale>
          <a:sx n="56" d="100"/>
          <a:sy n="56" d="100"/>
        </p:scale>
        <p:origin x="148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0F0381-C729-436C-AE0F-7DEA995D1BE9}" type="datetimeFigureOut">
              <a:rPr lang="en-US" smtClean="0"/>
              <a:t>4/26/2023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5B05D-079C-4D09-A506-302D042D9CC9}" type="slidenum">
              <a:rPr lang="en-US" smtClean="0"/>
              <a:t>‹#›</a:t>
            </a:fld>
            <a:endParaRPr lang="en-US"/>
          </a:p>
        </p:txBody>
      </p:sp>
    </p:spTree>
    <p:extLst>
      <p:ext uri="{BB962C8B-B14F-4D97-AF65-F5344CB8AC3E}">
        <p14:creationId xmlns:p14="http://schemas.microsoft.com/office/powerpoint/2010/main" val="4249378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CFE5B-F7D8-44E7-B664-A718F518822A}"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00448-05E4-4722-BC93-6BD800C0566B}" type="slidenum">
              <a:rPr lang="en-US" smtClean="0"/>
              <a:t>‹#›</a:t>
            </a:fld>
            <a:endParaRPr lang="en-US"/>
          </a:p>
        </p:txBody>
      </p:sp>
    </p:spTree>
    <p:extLst>
      <p:ext uri="{BB962C8B-B14F-4D97-AF65-F5344CB8AC3E}">
        <p14:creationId xmlns:p14="http://schemas.microsoft.com/office/powerpoint/2010/main" val="3493838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YKxV07cisPA&amp;feature=youtu.b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channel/UC5NeDDc1pzWyt0YKDHx015A/videos"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facebook.com/BrainLinksT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lipartmax.com/max/m2i8N4K9N4N4K9H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300448-05E4-4722-BC93-6BD800C0566B}" type="slidenum">
              <a:rPr lang="en-US" smtClean="0"/>
              <a:t>1</a:t>
            </a:fld>
            <a:endParaRPr lang="en-US"/>
          </a:p>
        </p:txBody>
      </p:sp>
    </p:spTree>
    <p:extLst>
      <p:ext uri="{BB962C8B-B14F-4D97-AF65-F5344CB8AC3E}">
        <p14:creationId xmlns:p14="http://schemas.microsoft.com/office/powerpoint/2010/main" val="337257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00448-05E4-4722-BC93-6BD800C0566B}" type="slidenum">
              <a:rPr lang="en-US" smtClean="0"/>
              <a:t>11</a:t>
            </a:fld>
            <a:endParaRPr lang="en-US"/>
          </a:p>
        </p:txBody>
      </p:sp>
    </p:spTree>
    <p:extLst>
      <p:ext uri="{BB962C8B-B14F-4D97-AF65-F5344CB8AC3E}">
        <p14:creationId xmlns:p14="http://schemas.microsoft.com/office/powerpoint/2010/main" val="3436677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 of these things are things we have done to our brains. And other things are just the result of living our lives…what has happened to us in our life.</a:t>
            </a:r>
          </a:p>
        </p:txBody>
      </p:sp>
      <p:sp>
        <p:nvSpPr>
          <p:cNvPr id="4" name="Slide Number Placeholder 3"/>
          <p:cNvSpPr>
            <a:spLocks noGrp="1"/>
          </p:cNvSpPr>
          <p:nvPr>
            <p:ph type="sldNum" sz="quarter" idx="5"/>
          </p:nvPr>
        </p:nvSpPr>
        <p:spPr/>
        <p:txBody>
          <a:bodyPr/>
          <a:lstStyle/>
          <a:p>
            <a:fld id="{97300448-05E4-4722-BC93-6BD800C0566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67330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concussions can be seen years later on a special type of scan called a SPECT – if we don’t work to change it. </a:t>
            </a:r>
          </a:p>
        </p:txBody>
      </p:sp>
      <p:sp>
        <p:nvSpPr>
          <p:cNvPr id="4" name="Slide Number Placeholder 3"/>
          <p:cNvSpPr>
            <a:spLocks noGrp="1"/>
          </p:cNvSpPr>
          <p:nvPr>
            <p:ph type="sldNum" sz="quarter" idx="5"/>
          </p:nvPr>
        </p:nvSpPr>
        <p:spPr/>
        <p:txBody>
          <a:bodyPr/>
          <a:lstStyle/>
          <a:p>
            <a:fld id="{97300448-05E4-4722-BC93-6BD800C0566B}" type="slidenum">
              <a:rPr lang="en-US" smtClean="0"/>
              <a:t>13</a:t>
            </a:fld>
            <a:endParaRPr lang="en-US"/>
          </a:p>
        </p:txBody>
      </p:sp>
    </p:spTree>
    <p:extLst>
      <p:ext uri="{BB962C8B-B14F-4D97-AF65-F5344CB8AC3E}">
        <p14:creationId xmlns:p14="http://schemas.microsoft.com/office/powerpoint/2010/main" val="2573350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Someone with multiple concussions. Anterior temporal</a:t>
            </a:r>
            <a:r>
              <a:rPr lang="en-US" b="1" baseline="0" dirty="0"/>
              <a:t> poles both damages.  Asymmetry – left side worse. Bad temper. Made changes and brain improved. </a:t>
            </a:r>
            <a:endParaRPr lang="en-US" b="1" dirty="0"/>
          </a:p>
        </p:txBody>
      </p:sp>
      <p:sp>
        <p:nvSpPr>
          <p:cNvPr id="4" name="Slide Number Placeholder 3"/>
          <p:cNvSpPr>
            <a:spLocks noGrp="1"/>
          </p:cNvSpPr>
          <p:nvPr>
            <p:ph type="sldNum" sz="quarter" idx="10"/>
          </p:nvPr>
        </p:nvSpPr>
        <p:spPr/>
        <p:txBody>
          <a:bodyPr/>
          <a:lstStyle/>
          <a:p>
            <a:fld id="{8B18E9E4-7830-4D82-B00C-16421E18685C}" type="slidenum">
              <a:rPr lang="en-US" smtClean="0"/>
              <a:t>15</a:t>
            </a:fld>
            <a:endParaRPr lang="en-US"/>
          </a:p>
        </p:txBody>
      </p:sp>
    </p:spTree>
    <p:extLst>
      <p:ext uri="{BB962C8B-B14F-4D97-AF65-F5344CB8AC3E}">
        <p14:creationId xmlns:p14="http://schemas.microsoft.com/office/powerpoint/2010/main" val="4182327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we go, and you are sipping on your green tea and nibbling a piece of dark</a:t>
            </a:r>
            <a:r>
              <a:rPr lang="en-US" b="1" baseline="0" dirty="0"/>
              <a:t> chocolate, I’d like to ask you to keep a list going – separate from any notes you may take – that lists the specific things you are going to do to improve your brain health and or the health of someone you love. At the end I’ll ask you to put one in the chat.</a:t>
            </a:r>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t>16</a:t>
            </a:fld>
            <a:endParaRPr lang="en-US"/>
          </a:p>
        </p:txBody>
      </p:sp>
    </p:spTree>
    <p:extLst>
      <p:ext uri="{BB962C8B-B14F-4D97-AF65-F5344CB8AC3E}">
        <p14:creationId xmlns:p14="http://schemas.microsoft.com/office/powerpoint/2010/main" val="2838394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psychology professors, </a:t>
            </a:r>
            <a:r>
              <a:rPr lang="en-US" b="1" baseline="0" dirty="0" err="1"/>
              <a:t>Tedeschi</a:t>
            </a:r>
            <a:r>
              <a:rPr lang="en-US" b="1" baseline="0" dirty="0"/>
              <a:t> &amp; Calhoun have done research into resiliency. They found that we actually have the ability to grow through the challenges that we have in our lives. They called this POST TRAUMATIC GROWTH. If we allow ourselves to grow through these challenges, we can actually derive some benefits. Some of these include:</a:t>
            </a:r>
          </a:p>
          <a:p>
            <a:r>
              <a:rPr lang="en-US" b="1" baseline="0" dirty="0"/>
              <a:t>	Improved relationships</a:t>
            </a:r>
          </a:p>
          <a:p>
            <a:r>
              <a:rPr lang="en-US" b="1" baseline="0" dirty="0"/>
              <a:t>	New possibilities for our lives</a:t>
            </a:r>
          </a:p>
          <a:p>
            <a:r>
              <a:rPr lang="en-US" b="1" baseline="0" dirty="0"/>
              <a:t>	Greater appreciation for our lives, and </a:t>
            </a:r>
          </a:p>
          <a:p>
            <a:r>
              <a:rPr lang="en-US" b="1" baseline="0" dirty="0"/>
              <a:t>	Spiritual development</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242788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Hopefully, this is NOT what is meant by “spiritual development in that last study. 	</a:t>
            </a:r>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t>19</a:t>
            </a:fld>
            <a:endParaRPr lang="en-US"/>
          </a:p>
        </p:txBody>
      </p:sp>
    </p:spTree>
    <p:extLst>
      <p:ext uri="{BB962C8B-B14F-4D97-AF65-F5344CB8AC3E}">
        <p14:creationId xmlns:p14="http://schemas.microsoft.com/office/powerpoint/2010/main" val="1700439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a:t>
            </a:r>
            <a:r>
              <a:rPr lang="en-US" b="1" baseline="0" dirty="0"/>
              <a:t> how do we cultivate resilience? Resiliency experts, including psychology professor George </a:t>
            </a:r>
            <a:r>
              <a:rPr lang="en-US" b="1" baseline="0" dirty="0" err="1"/>
              <a:t>Bonanno</a:t>
            </a:r>
            <a:r>
              <a:rPr lang="en-US" b="1" baseline="0" dirty="0"/>
              <a:t> of Columbia University say that we can become resilient by….</a:t>
            </a:r>
            <a:r>
              <a:rPr lang="en-US" b="1" dirty="0"/>
              <a:t> </a:t>
            </a:r>
          </a:p>
          <a:p>
            <a:r>
              <a:rPr lang="en-US" b="1" dirty="0"/>
              <a:t>A commitment to find meaning</a:t>
            </a:r>
          </a:p>
          <a:p>
            <a:r>
              <a:rPr lang="en-US" b="1" dirty="0"/>
              <a:t>A belief in your capacity to create a positive outcome</a:t>
            </a:r>
          </a:p>
          <a:p>
            <a:r>
              <a:rPr lang="en-US" b="1" dirty="0"/>
              <a:t>The willingness to grow</a:t>
            </a:r>
          </a:p>
          <a:p>
            <a:r>
              <a:rPr lang="en-US" b="1" dirty="0"/>
              <a:t>The CHOICE to laugh and be grateful</a:t>
            </a:r>
          </a:p>
          <a:p>
            <a:r>
              <a:rPr lang="en-US" baseline="0" dirty="0"/>
              <a:t>	</a:t>
            </a:r>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06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MJ</a:t>
            </a:r>
            <a:r>
              <a:rPr lang="en-US" b="1" baseline="0" dirty="0"/>
              <a:t> Ryan wrote a great book called How To Survive Change You Didn’t Ask For. And in it, she says that she asks 2 questions while in the middle of a challenge or change.</a:t>
            </a:r>
          </a:p>
          <a:p>
            <a:pPr marL="228600" indent="-228600">
              <a:buAutoNum type="arabicPeriod"/>
            </a:pPr>
            <a:r>
              <a:rPr lang="en-US" b="1" baseline="0" dirty="0"/>
              <a:t>“What could possibly be right about this?”    I get that this can be hard to do….      This helps us to find meaning and to grow. Positive psychologists call it “creative construing”, the ability to assign meaning to what we are going through that pulls us into the future in a positive way. </a:t>
            </a:r>
          </a:p>
          <a:p>
            <a:pPr marL="228600" indent="-228600">
              <a:buAutoNum type="arabicPeriod"/>
            </a:pPr>
            <a:r>
              <a:rPr lang="en-US" b="1" baseline="0" dirty="0"/>
              <a:t>“What in your life or in yourself can you be grateful for right now?” There IS something. Even if it is that right now your family member is alive. </a:t>
            </a:r>
          </a:p>
          <a:p>
            <a:pPr marL="0" indent="0">
              <a:buNone/>
            </a:pPr>
            <a:r>
              <a:rPr lang="en-US" b="1" baseline="0" dirty="0"/>
              <a:t> </a:t>
            </a:r>
          </a:p>
          <a:p>
            <a:pPr marL="0" indent="0">
              <a:buNone/>
            </a:pPr>
            <a:r>
              <a:rPr lang="en-US" b="1" baseline="0" dirty="0"/>
              <a:t>I get that this can be a very hard mind set. Think about someone who you know who is negative or a worrier. It is so easy for them to continue to be negative or to worry. They have literally trained their brain to think that way. So the next time a situation arises, their brain is ready to fire that way. So we may need to make a conscious effort to think this way (positively) for a while, but it can become easier.     Let’s talk more about gratitude now.</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65350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the second question just asked, ”What is there you can be grateful for.?” So that’s the next thing to do…be grateful.</a:t>
            </a:r>
          </a:p>
          <a:p>
            <a:r>
              <a:rPr lang="en-US" b="1" dirty="0"/>
              <a:t>There is some evidence that</a:t>
            </a:r>
            <a:r>
              <a:rPr lang="en-US" b="1" baseline="0" dirty="0"/>
              <a:t> there’s increased depression in folks with TBI as they age, so that’s something we want to be mindful of and head off at the pass. </a:t>
            </a:r>
          </a:p>
          <a:p>
            <a:endParaRPr lang="en-US" b="1" baseline="0" dirty="0"/>
          </a:p>
          <a:p>
            <a:r>
              <a:rPr lang="en-US" b="1" baseline="0" dirty="0"/>
              <a:t>Emmons &amp; Mc </a:t>
            </a:r>
            <a:r>
              <a:rPr lang="en-US" b="1" baseline="0" dirty="0" err="1"/>
              <a:t>Collough</a:t>
            </a:r>
            <a:r>
              <a:rPr lang="en-US" b="1" baseline="0" dirty="0"/>
              <a:t> did a study where they asked one group of people to write down what they were grateful for each day, another group to write down things that bothered or annoyed them and another to just write down what happened. What they found was that…(next slide)</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62226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300448-05E4-4722-BC93-6BD800C0566B}" type="slidenum">
              <a:rPr lang="en-US" smtClean="0"/>
              <a:t>2</a:t>
            </a:fld>
            <a:endParaRPr lang="en-US"/>
          </a:p>
        </p:txBody>
      </p:sp>
    </p:spTree>
    <p:extLst>
      <p:ext uri="{BB962C8B-B14F-4D97-AF65-F5344CB8AC3E}">
        <p14:creationId xmlns:p14="http://schemas.microsoft.com/office/powerpoint/2010/main" val="1536964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ones who wrote down something they were grateful for showed positive</a:t>
            </a:r>
            <a:r>
              <a:rPr lang="en-US" b="1" baseline="0" dirty="0"/>
              <a:t> results and the more they wrote, the stronger the effect.</a:t>
            </a:r>
          </a:p>
          <a:p>
            <a:r>
              <a:rPr lang="en-US" b="1" baseline="0" dirty="0"/>
              <a:t>They had greater levels of well-being and more optimism about the days and weeks ahead. And there were other benefits to their psychological AND physical health:</a:t>
            </a:r>
          </a:p>
          <a:p>
            <a:r>
              <a:rPr lang="en-US" b="1" baseline="0" dirty="0"/>
              <a:t>Exercised more, </a:t>
            </a:r>
          </a:p>
          <a:p>
            <a:r>
              <a:rPr lang="en-US" b="1" baseline="0" dirty="0"/>
              <a:t>slept better, </a:t>
            </a:r>
          </a:p>
          <a:p>
            <a:r>
              <a:rPr lang="en-US" b="1" baseline="0" dirty="0"/>
              <a:t>woke up more refreshed, </a:t>
            </a:r>
          </a:p>
          <a:p>
            <a:r>
              <a:rPr lang="en-US" b="1" baseline="0" dirty="0"/>
              <a:t>more likely to help someone else with a problem, </a:t>
            </a:r>
          </a:p>
          <a:p>
            <a:r>
              <a:rPr lang="en-US" b="1" baseline="0" dirty="0"/>
              <a:t>lower blood pressure, </a:t>
            </a:r>
          </a:p>
          <a:p>
            <a:r>
              <a:rPr lang="en-US" b="1" baseline="0" dirty="0"/>
              <a:t>less inflammation, </a:t>
            </a:r>
          </a:p>
          <a:p>
            <a:r>
              <a:rPr lang="en-US" b="1" baseline="0" dirty="0"/>
              <a:t>better immune function, and </a:t>
            </a:r>
          </a:p>
          <a:p>
            <a:r>
              <a:rPr lang="en-US" b="1" baseline="0" dirty="0"/>
              <a:t>lower levels of the stress hormone cortisol.</a:t>
            </a:r>
          </a:p>
          <a:p>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39178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Carl </a:t>
            </a:r>
            <a:r>
              <a:rPr lang="en-US" b="1" dirty="0" err="1"/>
              <a:t>Pillemer</a:t>
            </a:r>
            <a:r>
              <a:rPr lang="en-US" b="1" dirty="0"/>
              <a:t> is a gerontologist. He studies older people and he saw a difference</a:t>
            </a:r>
            <a:r>
              <a:rPr lang="en-US" b="1" baseline="0" dirty="0"/>
              <a:t> in the way that older people looked at life versus younger people. Older people had the life experience to know that things happen in life and they are not always good things. They tend to develop the ability to be happy even though things are not perfect. They CHOOSE to be “happy in spite of.”</a:t>
            </a:r>
            <a:r>
              <a:rPr lang="en-US" b="1" dirty="0"/>
              <a:t>  While younger people tend to be hold</a:t>
            </a:r>
            <a:r>
              <a:rPr lang="en-US" b="1" baseline="0" dirty="0"/>
              <a:t> off their happiness and want to pin it on some future accomplishment or attainment. “I’ll be happy when I get that raise.” “I’ll be happy when I finish that test.”      So what is our “to-do” now? We can choose to be happy NOW and not wait for something to happen in the future. We can CHOOSE to be happy now, even though things might not be perfect in our lives at the moment.</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105887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194873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Your</a:t>
            </a:r>
            <a:r>
              <a:rPr lang="en-US" baseline="0" dirty="0"/>
              <a:t> next thing to do…Be Stress-Free! This really translates into </a:t>
            </a:r>
            <a:r>
              <a:rPr lang="en-US" b="1" baseline="0" dirty="0"/>
              <a:t>“stop your worrying!”</a:t>
            </a:r>
          </a:p>
          <a:p>
            <a:r>
              <a:rPr lang="en-US" b="0" baseline="0" dirty="0"/>
              <a:t>Stress causes the brain to age faster and leads to a decline in brain growth factors. The key is not getting rid of things that could possibly stress you because there will always be things that could. The key is changing the way you respond to those things.</a:t>
            </a:r>
          </a:p>
          <a:p>
            <a:r>
              <a:rPr lang="en-US" b="0" baseline="0" dirty="0"/>
              <a:t>I love this quote by Mark Twain: “I have been through some terrible things in my life, some of which actually happened.”</a:t>
            </a:r>
          </a:p>
          <a:p>
            <a:r>
              <a:rPr lang="en-US" b="0" baseline="0" dirty="0"/>
              <a:t>We spend so much time in the future – and that’s what worry is – it’s fear of something happening in the future. And most of the time it never happens. That takes a terrible toll of both the physical body and our mental states. He also said, “Worrying is like paying a debt you don’t owe.”</a:t>
            </a:r>
          </a:p>
          <a:p>
            <a:endParaRPr lang="en-US" b="0" baseline="0" dirty="0"/>
          </a:p>
          <a:p>
            <a:r>
              <a:rPr lang="en-US" b="0" baseline="0" dirty="0"/>
              <a:t>So what do we do? Only deal with the PRESENT. Remember, worry is future-based. If there are things you are concerned about, take action on them. Look at what the FACTS are – not your fears or worries. Then take a look at what RESOURCES you have to help you. </a:t>
            </a:r>
            <a:endParaRPr lang="en-US" b="0" dirty="0"/>
          </a:p>
        </p:txBody>
      </p:sp>
      <p:sp>
        <p:nvSpPr>
          <p:cNvPr id="4" name="Slide Number Placeholder 3"/>
          <p:cNvSpPr>
            <a:spLocks noGrp="1"/>
          </p:cNvSpPr>
          <p:nvPr>
            <p:ph type="sldNum" sz="quarter" idx="10"/>
          </p:nvPr>
        </p:nvSpPr>
        <p:spPr/>
        <p:txBody>
          <a:bodyPr/>
          <a:lstStyle/>
          <a:p>
            <a:fld id="{19B31CFF-33A7-4A69-B31E-0F21C18AF5D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627130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Dalai Lama says,</a:t>
            </a:r>
            <a:r>
              <a:rPr kumimoji="0" lang="en-US" sz="3600" b="1" i="0" u="none" strike="noStrike" kern="1200" cap="none" spc="0" normalizeH="0" baseline="0" noProof="0" dirty="0">
                <a:ln>
                  <a:noFill/>
                </a:ln>
                <a:solidFill>
                  <a:prstClr val="black"/>
                </a:solidFill>
                <a:effectLst/>
                <a:uLnTx/>
                <a:uFillTx/>
                <a:latin typeface="+mn-lt"/>
                <a:ea typeface="+mn-ea"/>
                <a:cs typeface="+mn-cs"/>
              </a:rPr>
              <a:t> “If you have fear of some pain or suffering, you should examine whether there is anything you can do about it. If you can, there is no need to worry about it. If you cannot do anything, then there is also no need to worry about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n-lt"/>
                <a:ea typeface="+mn-ea"/>
                <a:cs typeface="+mn-cs"/>
              </a:rPr>
              <a:t>So there is really no need –ever- to worry.   Worry only produces negative effects on the mind and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n-lt"/>
                <a:ea typeface="+mn-ea"/>
                <a:cs typeface="+mn-cs"/>
              </a:rPr>
              <a:t>Other things that help decrease stress: meditation (20 mins), yoga (20 mins), physical activity (30 mins), 8 </a:t>
            </a:r>
            <a:r>
              <a:rPr kumimoji="0" lang="en-US" sz="3600" b="1" i="0" u="none" strike="noStrike" kern="1200" cap="none" spc="0" normalizeH="0" baseline="0" noProof="0" dirty="0" err="1">
                <a:ln>
                  <a:noFill/>
                </a:ln>
                <a:solidFill>
                  <a:prstClr val="black"/>
                </a:solidFill>
                <a:effectLst/>
                <a:uLnTx/>
                <a:uFillTx/>
                <a:latin typeface="+mn-lt"/>
                <a:ea typeface="+mn-ea"/>
                <a:cs typeface="+mn-cs"/>
              </a:rPr>
              <a:t>hrs</a:t>
            </a:r>
            <a:r>
              <a:rPr kumimoji="0" lang="en-US" sz="3600" b="1" i="0" u="none" strike="noStrike" kern="1200" cap="none" spc="0" normalizeH="0" baseline="0" noProof="0" dirty="0">
                <a:ln>
                  <a:noFill/>
                </a:ln>
                <a:solidFill>
                  <a:prstClr val="black"/>
                </a:solidFill>
                <a:effectLst/>
                <a:uLnTx/>
                <a:uFillTx/>
                <a:latin typeface="+mn-lt"/>
                <a:ea typeface="+mn-ea"/>
                <a:cs typeface="+mn-cs"/>
              </a:rPr>
              <a:t> of sleep, and relaxation techniques, especially those that focus on breathing.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Let’s take a look at the next thing.</a:t>
            </a:r>
          </a:p>
          <a:p>
            <a:endParaRPr lang="en-US" dirty="0"/>
          </a:p>
        </p:txBody>
      </p:sp>
      <p:sp>
        <p:nvSpPr>
          <p:cNvPr id="4" name="Slide Number Placeholder 3"/>
          <p:cNvSpPr>
            <a:spLocks noGrp="1"/>
          </p:cNvSpPr>
          <p:nvPr>
            <p:ph type="sldNum" sz="quarter" idx="10"/>
          </p:nvPr>
        </p:nvSpPr>
        <p:spPr/>
        <p:txBody>
          <a:bodyPr/>
          <a:lstStyle/>
          <a:p>
            <a:fld id="{19B31CFF-33A7-4A69-B31E-0F21C18AF5D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278279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https://www.youtube.com/watch?v=YKxV07cisPA&amp;feature=youtu.be</a:t>
            </a:r>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680335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Our next to-do</a:t>
            </a:r>
            <a:r>
              <a:rPr lang="en-US" b="1" baseline="0" dirty="0"/>
              <a:t> is to find purpose and joy. Both are important. Both are good for brain health. Purpose without joy can eventually lose it’s sense of purposefulness and joy without purpose loses it’s joy. You don’t have to get both out of the same thing, but you need both in your life. For example, for me, working in an oncology unit, may give me a tremendous sense of purpose, but I don’t know if I would find joy there. On the other hand, working in brain trauma gave me a tremendous sense of purpose and joy. Other people would say to me, “I don’t know how you work there, it must be so sad.” But for me, I always saw the hope and I was fascinated by the brain and all that it did. And I loved being able to use my knowledge and experience to help make a difference in people’s lives. </a:t>
            </a:r>
          </a:p>
          <a:p>
            <a:endParaRPr lang="en-US" dirty="0"/>
          </a:p>
        </p:txBody>
      </p:sp>
      <p:sp>
        <p:nvSpPr>
          <p:cNvPr id="4" name="Slide Number Placeholder 3"/>
          <p:cNvSpPr>
            <a:spLocks noGrp="1"/>
          </p:cNvSpPr>
          <p:nvPr>
            <p:ph type="sldNum" sz="quarter" idx="10"/>
          </p:nvPr>
        </p:nvSpPr>
        <p:spPr/>
        <p:txBody>
          <a:bodyPr/>
          <a:lstStyle/>
          <a:p>
            <a:fld id="{19B31CFF-33A7-4A69-B31E-0F21C18AF5D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199835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grey matter is important especially with aging – preserves the amount</a:t>
            </a:r>
            <a:r>
              <a:rPr lang="en-US" baseline="0" dirty="0"/>
              <a:t> of brain we have</a:t>
            </a:r>
          </a:p>
          <a:p>
            <a:r>
              <a:rPr lang="en-US" baseline="0" dirty="0"/>
              <a:t>Default Mode Network is where all the chatter happens, our rambling thoughts, often called the “Monkey Mind” – quiet in this area is associated with more happiness.</a:t>
            </a:r>
          </a:p>
          <a:p>
            <a:r>
              <a:rPr lang="en-US" baseline="0" dirty="0"/>
              <a:t>Increases in the hippocampus – responsible for memory and learning</a:t>
            </a:r>
          </a:p>
          <a:p>
            <a:r>
              <a:rPr lang="en-US" baseline="0" dirty="0"/>
              <a:t>Decreases in amygdala – amygdala is responsible for fear, anxiety and stress. – people also reported feeling less anxious.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095568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Butterfly: https://www.youtube.com/watch?v=56_8aK3cLEA</a:t>
            </a:r>
          </a:p>
          <a:p>
            <a:r>
              <a:rPr lang="en-US" b="1" dirty="0"/>
              <a:t>Tree: https://www.youtube.com/watch?v=iplZGpP2VO0</a:t>
            </a:r>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t>32</a:t>
            </a:fld>
            <a:endParaRPr lang="en-US"/>
          </a:p>
        </p:txBody>
      </p:sp>
    </p:spTree>
    <p:extLst>
      <p:ext uri="{BB962C8B-B14F-4D97-AF65-F5344CB8AC3E}">
        <p14:creationId xmlns:p14="http://schemas.microsoft.com/office/powerpoint/2010/main" val="2174903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Researchers have long seen that people who hav</a:t>
            </a:r>
            <a:r>
              <a:rPr lang="en-US" b="1" baseline="0" dirty="0"/>
              <a:t>e a sense of purpose live longer, fuller and healthier lives than those who don’t. Ex: Toby</a:t>
            </a:r>
          </a:p>
          <a:p>
            <a:r>
              <a:rPr lang="en-US" b="1" baseline="0" dirty="0"/>
              <a:t>Patricia Boyle and her team took an interesting look into the relationship between a sense of purpose and Alzheimer’s disease. They knew from previous studies that people who had a sense of purpose had less memory loss. So </a:t>
            </a:r>
            <a:r>
              <a:rPr lang="en-US" baseline="0" dirty="0"/>
              <a:t>they took a look at the brains of people who died. They were looking for the plaques and neurofibrillary tangles that are an indicator of Alzheimer’s disease. What they found was that (from 246 brains) purpose didn’t stop these plaques and tangles from developing in the brain, but it did stop whether they showed symptoms of the disease or not. Their memories were much better. They showed little or no decline.</a:t>
            </a:r>
          </a:p>
          <a:p>
            <a:r>
              <a:rPr lang="en-US" baseline="0" dirty="0"/>
              <a:t>Boyles interpretation of this was that “having a purpose creates a reserve that enables some brains to form other pathways to transmit signals and nutrients and remain functional. The stronger the purpose, the more protective it is.” (MJ Ryan, Happiness is a Choice you make.)</a:t>
            </a:r>
            <a:endParaRPr lang="en-US"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16590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notes"/>
          <p:cNvSpPr>
            <a:spLocks noGrp="1" noRot="1" noChangeAspect="1"/>
          </p:cNvSpPr>
          <p:nvPr>
            <p:ph type="sldImg" idx="2"/>
          </p:nvPr>
        </p:nvSpPr>
        <p:spPr>
          <a:xfrm>
            <a:off x="863600" y="1252538"/>
            <a:ext cx="6007100" cy="3379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notes"/>
          <p:cNvSpPr txBox="1">
            <a:spLocks noGrp="1"/>
          </p:cNvSpPr>
          <p:nvPr>
            <p:ph type="body" idx="1"/>
          </p:nvPr>
        </p:nvSpPr>
        <p:spPr>
          <a:xfrm>
            <a:off x="773735" y="4819889"/>
            <a:ext cx="6189851" cy="3943545"/>
          </a:xfrm>
          <a:prstGeom prst="rect">
            <a:avLst/>
          </a:prstGeom>
          <a:noFill/>
          <a:ln>
            <a:noFill/>
          </a:ln>
        </p:spPr>
        <p:txBody>
          <a:bodyPr spcFirstLastPara="1" wrap="square" lIns="100321" tIns="50149" rIns="100321" bIns="50149" anchor="t" anchorCtr="0">
            <a:noAutofit/>
          </a:bodyPr>
          <a:lstStyle/>
          <a:p>
            <a:r>
              <a:rPr lang="en-US" b="1" dirty="0"/>
              <a:t>Here’s a little more about us: Brain Links is a statewide team of brain injury specialists.  There are four of us total.  Jennifer in East TN, Wendy and Paula in Middle and Carrie who is in West TN.</a:t>
            </a:r>
          </a:p>
          <a:p>
            <a:endParaRPr lang="en-US" b="1" dirty="0"/>
          </a:p>
          <a:p>
            <a:r>
              <a:rPr lang="en-US" b="1" dirty="0"/>
              <a:t>We equip professionals to better serve people with TBI with current research-based training and tools.  </a:t>
            </a:r>
          </a:p>
          <a:p>
            <a:endParaRPr lang="en-US" b="1" dirty="0"/>
          </a:p>
          <a:p>
            <a:r>
              <a:rPr lang="en-US" b="1" dirty="0"/>
              <a:t>One thing I like best about us - We work had to make sure that we offer family friendly materials that are interesting and easy to use.  </a:t>
            </a:r>
          </a:p>
          <a:p>
            <a:r>
              <a:rPr lang="en-US" b="1" dirty="0"/>
              <a:t>Our resources are made to serve people all ages – from 0-5 to school age, to adult and older adults.</a:t>
            </a:r>
          </a:p>
          <a:p>
            <a:r>
              <a:rPr lang="en-US" b="1" dirty="0"/>
              <a:t>Our toolkits are a collection of TBI resources for healthcare providers and school nurses.</a:t>
            </a:r>
            <a:endParaRPr b="1" dirty="0"/>
          </a:p>
          <a:p>
            <a:r>
              <a:rPr lang="en-US" b="1" dirty="0"/>
              <a:t>We now have full training and short clips on our YouTube Channel.  We have playlists including one just for DCS.</a:t>
            </a:r>
            <a:endParaRPr b="1" dirty="0"/>
          </a:p>
          <a:p>
            <a:endParaRPr dirty="0">
              <a:solidFill>
                <a:srgbClr val="000000"/>
              </a:solidFill>
            </a:endParaRPr>
          </a:p>
        </p:txBody>
      </p:sp>
      <p:sp>
        <p:nvSpPr>
          <p:cNvPr id="499" name="Google Shape;499;p3:notes"/>
          <p:cNvSpPr txBox="1">
            <a:spLocks noGrp="1"/>
          </p:cNvSpPr>
          <p:nvPr>
            <p:ph type="sldNum" idx="12"/>
          </p:nvPr>
        </p:nvSpPr>
        <p:spPr>
          <a:xfrm>
            <a:off x="4382691" y="9512846"/>
            <a:ext cx="3352835" cy="502507"/>
          </a:xfrm>
          <a:prstGeom prst="rect">
            <a:avLst/>
          </a:prstGeom>
          <a:noFill/>
          <a:ln>
            <a:noFill/>
          </a:ln>
        </p:spPr>
        <p:txBody>
          <a:bodyPr spcFirstLastPara="1" wrap="square" lIns="100321" tIns="50149" rIns="100321" bIns="50149" anchor="b" anchorCtr="0">
            <a:noAutofit/>
          </a:bodyPr>
          <a:lstStyle/>
          <a:p>
            <a:pPr>
              <a:buSzPts val="1400"/>
            </a:pPr>
            <a:fld id="{00000000-1234-1234-1234-123412341234}" type="slidenum">
              <a:rPr lang="en-US">
                <a:solidFill>
                  <a:srgbClr val="000000"/>
                </a:solidFill>
              </a:rPr>
              <a:pPr>
                <a:buSzPts val="1400"/>
              </a:pPr>
              <a:t>3</a:t>
            </a:fld>
            <a:endParaRPr>
              <a:solidFill>
                <a:srgbClr val="000000"/>
              </a:solidFill>
            </a:endParaRPr>
          </a:p>
        </p:txBody>
      </p:sp>
    </p:spTree>
    <p:extLst>
      <p:ext uri="{BB962C8B-B14F-4D97-AF65-F5344CB8AC3E}">
        <p14:creationId xmlns:p14="http://schemas.microsoft.com/office/powerpoint/2010/main" val="2997843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950FF6F2-4124-4277-8A39-B28B4C8FB357}" type="slidenum">
              <a:rPr lang="en-US" sz="1300">
                <a:solidFill>
                  <a:prstClr val="black"/>
                </a:solidFill>
              </a:rPr>
              <a:pPr defTabSz="966612">
                <a:defRPr/>
              </a:pPr>
              <a:t>34</a:t>
            </a:fld>
            <a:endParaRPr lang="en-US" sz="1300">
              <a:solidFill>
                <a:prstClr val="black"/>
              </a:solidFill>
            </a:endParaRPr>
          </a:p>
        </p:txBody>
      </p:sp>
    </p:spTree>
    <p:extLst>
      <p:ext uri="{BB962C8B-B14F-4D97-AF65-F5344CB8AC3E}">
        <p14:creationId xmlns:p14="http://schemas.microsoft.com/office/powerpoint/2010/main" val="436741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Having extra cognitive reserve</a:t>
            </a:r>
            <a:r>
              <a:rPr lang="en-US" b="1" baseline="0" dirty="0"/>
              <a:t> helps us to age well. Learning at any point in our lives helps us build cognitive reserve.</a:t>
            </a:r>
          </a:p>
          <a:p>
            <a:r>
              <a:rPr lang="en-US" b="1" baseline="0" dirty="0"/>
              <a:t>There was a study where older adults were given 10 hours of cognitive training. TEN YEARS later, their memory testing was better and their self-reports of functioning were better.  A variety of studies have shown that memory </a:t>
            </a:r>
            <a:r>
              <a:rPr lang="en-US" baseline="0" dirty="0"/>
              <a:t>and overall cognition can be improved with cognitive training, even in older adults with MCI (mild cognitive impairment). </a:t>
            </a:r>
          </a:p>
          <a:p>
            <a:r>
              <a:rPr lang="en-US" baseline="0" dirty="0"/>
              <a:t>No matter what your age, this is important. We used to think that brains only declined with age and only young people could grow new neurons or have what we call plasticity, but improved fMRI scanning has shown that brains continue to develop new neurons throughout our lives and that with “brain exercise” we can continue to increase the number of brain cells. </a:t>
            </a:r>
          </a:p>
          <a:p>
            <a:r>
              <a:rPr lang="en-US" baseline="0" dirty="0"/>
              <a:t>So we need to keep learning and doing NEW things. This doesn’t just mean be busy. For example, if you’ve knit your whole life and it’s simple for you, it won’t grow new cells, because your brain doesn’t need them to knit. That doesn’t mean give up knitting, but also start something new. </a:t>
            </a:r>
            <a:endParaRPr lang="en-US" dirty="0"/>
          </a:p>
          <a:p>
            <a:endParaRPr lang="en-US" dirty="0"/>
          </a:p>
        </p:txBody>
      </p:sp>
      <p:sp>
        <p:nvSpPr>
          <p:cNvPr id="4" name="Slide Number Placeholder 3"/>
          <p:cNvSpPr>
            <a:spLocks noGrp="1"/>
          </p:cNvSpPr>
          <p:nvPr>
            <p:ph type="sldNum" sz="quarter" idx="10"/>
          </p:nvPr>
        </p:nvSpPr>
        <p:spPr/>
        <p:txBody>
          <a:bodyPr/>
          <a:lstStyle/>
          <a:p>
            <a:pPr defTabSz="966612">
              <a:defRPr/>
            </a:pPr>
            <a:fld id="{950FF6F2-4124-4277-8A39-B28B4C8FB357}" type="slidenum">
              <a:rPr lang="en-US" sz="1300">
                <a:solidFill>
                  <a:prstClr val="black"/>
                </a:solidFill>
              </a:rPr>
              <a:pPr defTabSz="966612">
                <a:defRPr/>
              </a:pPr>
              <a:t>35</a:t>
            </a:fld>
            <a:endParaRPr lang="en-US" sz="1300">
              <a:solidFill>
                <a:prstClr val="black"/>
              </a:solidFill>
            </a:endParaRPr>
          </a:p>
        </p:txBody>
      </p:sp>
    </p:spTree>
    <p:extLst>
      <p:ext uri="{BB962C8B-B14F-4D97-AF65-F5344CB8AC3E}">
        <p14:creationId xmlns:p14="http://schemas.microsoft.com/office/powerpoint/2010/main" val="1803876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Exercise also alleviates depression – and there is some evidence to suggest that folks with BI have more depression, as we said, as they age, so we always want to do anything that will help with that. </a:t>
            </a:r>
          </a:p>
          <a:p>
            <a:r>
              <a:rPr lang="en-US" b="1" baseline="0" dirty="0"/>
              <a:t>Exercise elevates mood, helps with sleep, decreases stress and is good for the heart…and the brain!</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361949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hippocampus is the part of the brain that is very</a:t>
            </a:r>
            <a:r>
              <a:rPr lang="en-US" b="1" baseline="0" dirty="0"/>
              <a:t> much involved with memory. Long term, mild exercise enhances the hippocampus and protects it against disease processes. The exercise has to be somewhat aerobic (stretching and weight training don’t do it). Aerobic exercise actually REVERSES age-related shrinkage in the memory centers of the brain. </a:t>
            </a:r>
          </a:p>
          <a:p>
            <a:r>
              <a:rPr lang="en-US" b="1" baseline="0" dirty="0"/>
              <a:t>And a lack of exercise negatively impacts the brain. </a:t>
            </a:r>
          </a:p>
          <a:p>
            <a:endParaRPr lang="en-US" dirty="0"/>
          </a:p>
        </p:txBody>
      </p:sp>
      <p:sp>
        <p:nvSpPr>
          <p:cNvPr id="4" name="Slide Number Placeholder 3"/>
          <p:cNvSpPr>
            <a:spLocks noGrp="1"/>
          </p:cNvSpPr>
          <p:nvPr>
            <p:ph type="sldNum" sz="quarter" idx="10"/>
          </p:nvPr>
        </p:nvSpPr>
        <p:spPr/>
        <p:txBody>
          <a:bodyPr/>
          <a:lstStyle/>
          <a:p>
            <a:pPr defTabSz="966612">
              <a:defRPr/>
            </a:pPr>
            <a:fld id="{950FF6F2-4124-4277-8A39-B28B4C8FB357}" type="slidenum">
              <a:rPr lang="en-US" sz="1300">
                <a:solidFill>
                  <a:prstClr val="black"/>
                </a:solidFill>
              </a:rPr>
              <a:pPr defTabSz="966612">
                <a:defRPr/>
              </a:pPr>
              <a:t>39</a:t>
            </a:fld>
            <a:endParaRPr lang="en-US" sz="1300">
              <a:solidFill>
                <a:prstClr val="black"/>
              </a:solidFill>
            </a:endParaRPr>
          </a:p>
        </p:txBody>
      </p:sp>
    </p:spTree>
    <p:extLst>
      <p:ext uri="{BB962C8B-B14F-4D97-AF65-F5344CB8AC3E}">
        <p14:creationId xmlns:p14="http://schemas.microsoft.com/office/powerpoint/2010/main" val="3388995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Eating well can reverse heart disease &amp; diabetes.</a:t>
            </a:r>
          </a:p>
          <a:p>
            <a:endParaRPr lang="en-US" dirty="0"/>
          </a:p>
        </p:txBody>
      </p:sp>
      <p:sp>
        <p:nvSpPr>
          <p:cNvPr id="4" name="Slide Number Placeholder 3"/>
          <p:cNvSpPr>
            <a:spLocks noGrp="1"/>
          </p:cNvSpPr>
          <p:nvPr>
            <p:ph type="sldNum" sz="quarter" idx="10"/>
          </p:nvPr>
        </p:nvSpPr>
        <p:spPr/>
        <p:txBody>
          <a:bodyPr/>
          <a:lstStyle/>
          <a:p>
            <a:pPr defTabSz="966612">
              <a:defRPr/>
            </a:pPr>
            <a:fld id="{950FF6F2-4124-4277-8A39-B28B4C8FB357}" type="slidenum">
              <a:rPr lang="en-US" sz="1300">
                <a:solidFill>
                  <a:prstClr val="black"/>
                </a:solidFill>
              </a:rPr>
              <a:pPr defTabSz="966612">
                <a:defRPr/>
              </a:pPr>
              <a:t>40</a:t>
            </a:fld>
            <a:endParaRPr lang="en-US" sz="1300">
              <a:solidFill>
                <a:prstClr val="black"/>
              </a:solidFill>
            </a:endParaRPr>
          </a:p>
        </p:txBody>
      </p:sp>
    </p:spTree>
    <p:extLst>
      <p:ext uri="{BB962C8B-B14F-4D97-AF65-F5344CB8AC3E}">
        <p14:creationId xmlns:p14="http://schemas.microsoft.com/office/powerpoint/2010/main" val="152929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950FF6F2-4124-4277-8A39-B28B4C8FB357}" type="slidenum">
              <a:rPr lang="en-US" sz="1300">
                <a:solidFill>
                  <a:prstClr val="black"/>
                </a:solidFill>
              </a:rPr>
              <a:pPr defTabSz="966612">
                <a:defRPr/>
              </a:pPr>
              <a:t>41</a:t>
            </a:fld>
            <a:endParaRPr lang="en-US" sz="1300">
              <a:solidFill>
                <a:prstClr val="black"/>
              </a:solidFill>
            </a:endParaRPr>
          </a:p>
        </p:txBody>
      </p:sp>
    </p:spTree>
    <p:extLst>
      <p:ext uri="{BB962C8B-B14F-4D97-AF65-F5344CB8AC3E}">
        <p14:creationId xmlns:p14="http://schemas.microsoft.com/office/powerpoint/2010/main" val="1371929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 specific things to ward off stroke:</a:t>
            </a:r>
          </a:p>
          <a:p>
            <a:r>
              <a:rPr lang="en-US" b="1" dirty="0"/>
              <a:t>Fiber:</a:t>
            </a:r>
            <a:r>
              <a:rPr lang="en-US" b="1" baseline="0" dirty="0"/>
              <a:t> 97% of us don’t get enough! It doesn’t take much of an improvement to get positive results and reduce the risk of stroke. So start eating more fiber rich foods like beans, oats, nuts, berries and whole grains.</a:t>
            </a:r>
          </a:p>
          <a:p>
            <a:r>
              <a:rPr lang="en-US" b="1" baseline="0" dirty="0"/>
              <a:t>Potassium: Less than 2% of us get enough! We all think bananas when we think of potassium, but they actually come out # 1,622 on a list of potassium-rich foods, right below </a:t>
            </a:r>
            <a:r>
              <a:rPr lang="en-US" b="1" baseline="0" dirty="0" err="1"/>
              <a:t>Reeses</a:t>
            </a:r>
            <a:r>
              <a:rPr lang="en-US" b="1" baseline="0" dirty="0"/>
              <a:t> Pieces!   Better sources are greens, beans and sweet potatoes.</a:t>
            </a:r>
          </a:p>
          <a:p>
            <a:r>
              <a:rPr lang="en-US" b="1" baseline="0" dirty="0"/>
              <a:t>Citrus: Contains hesperidin </a:t>
            </a:r>
            <a:r>
              <a:rPr lang="en-US" baseline="0" dirty="0"/>
              <a:t>which increases blood flow throughout the body – including the brain. It also decreases blood pressure.</a:t>
            </a:r>
          </a:p>
          <a:p>
            <a:r>
              <a:rPr lang="en-US" baseline="0" dirty="0"/>
              <a:t>Antioxidants: Slow the aging of cells and repairs damage caused by free radicals. We are beginning to see that antioxidant supplements don’t help. We need to get them from food. On average, plant foods contain 64 times more antioxidants than animal foods. Spices come up high, so eat a lot of them as well. Antioxidants also help to prevent damage to the sensitive cell walls of the small blood vessels in the brain, they decrease artery stiffness, prevent clots from forming, decrease blood pressure and decrease inflammation. </a:t>
            </a:r>
            <a:endParaRPr lang="en-US"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566981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 only will green tea help to heal</a:t>
            </a:r>
            <a:r>
              <a:rPr lang="en-US" b="1" baseline="0" dirty="0"/>
              <a:t> the brain once it is damaged, but it is also neuroprotective. If you have green tea in your system when you are injured, it will help to protect the brain from damage.</a:t>
            </a:r>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t>43</a:t>
            </a:fld>
            <a:endParaRPr lang="en-US"/>
          </a:p>
        </p:txBody>
      </p:sp>
    </p:spTree>
    <p:extLst>
      <p:ext uri="{BB962C8B-B14F-4D97-AF65-F5344CB8AC3E}">
        <p14:creationId xmlns:p14="http://schemas.microsoft.com/office/powerpoint/2010/main" val="2645649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two polyphenol fractions found in wild blueberries, </a:t>
            </a:r>
            <a:r>
              <a:rPr lang="en-US" sz="1200" b="0" i="0" kern="1200" dirty="0" err="1">
                <a:solidFill>
                  <a:schemeClr val="tx1"/>
                </a:solidFill>
                <a:effectLst/>
                <a:latin typeface="+mn-lt"/>
                <a:ea typeface="+mn-ea"/>
                <a:cs typeface="+mn-cs"/>
              </a:rPr>
              <a:t>anthocyanins</a:t>
            </a:r>
            <a:r>
              <a:rPr lang="en-US" sz="1200" b="0" i="0" kern="1200" dirty="0">
                <a:solidFill>
                  <a:schemeClr val="tx1"/>
                </a:solidFill>
                <a:effectLst/>
                <a:latin typeface="+mn-lt"/>
                <a:ea typeface="+mn-ea"/>
                <a:cs typeface="+mn-cs"/>
              </a:rPr>
              <a:t> and phenolic acids</a:t>
            </a:r>
          </a:p>
          <a:p>
            <a:r>
              <a:rPr lang="en-US" sz="1200" b="0" i="0" kern="1200" dirty="0">
                <a:solidFill>
                  <a:schemeClr val="tx1"/>
                </a:solidFill>
                <a:effectLst/>
                <a:latin typeface="+mn-lt"/>
                <a:ea typeface="+mn-ea"/>
                <a:cs typeface="+mn-cs"/>
              </a:rPr>
              <a:t>Get</a:t>
            </a:r>
            <a:r>
              <a:rPr lang="en-US" sz="1200" b="0" i="0" kern="1200" baseline="0" dirty="0">
                <a:solidFill>
                  <a:schemeClr val="tx1"/>
                </a:solidFill>
                <a:effectLst/>
                <a:latin typeface="+mn-lt"/>
                <a:ea typeface="+mn-ea"/>
                <a:cs typeface="+mn-cs"/>
              </a:rPr>
              <a:t> ORGANIC if not getting the wild Maine ones – non-organic blueberries contain the highest levels of pesticides. Easy to find frozen. Great in smoothies, healthy baked goods, etc.</a:t>
            </a:r>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163842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a:t>
            </a:r>
            <a:r>
              <a:rPr lang="en-US" b="1" baseline="0" dirty="0"/>
              <a:t> fact, if you want to read more, there’s a great book called How Not to Die by Dr. Michael </a:t>
            </a:r>
            <a:r>
              <a:rPr lang="en-US" b="1" baseline="0" dirty="0" err="1"/>
              <a:t>Greger</a:t>
            </a:r>
            <a:r>
              <a:rPr lang="en-US" b="1" baseline="0" dirty="0"/>
              <a:t>. In it, he covers all the evidence out there about nutrition and how it helps us to “not die” from the 15 leading things that kill Americans, like heart disease, diabetes and high blood pressure. Lucky for us, he also covers Brain Diseases which comes up #3 on the list.</a:t>
            </a:r>
          </a:p>
          <a:p>
            <a:r>
              <a:rPr lang="en-US" b="1" baseline="0" dirty="0"/>
              <a:t>The bottom line for ALL of the categories is whole foods, plant-based. Be careful, because a lot of the diets out there pick and choose their studies, don’t use studies at all, or focus on what they think Americans can do food-wise and not what they should. And many are aimed at short term weight loss, and don’t look at long term effects on the body. One example of this is high protein and low carbs.</a:t>
            </a:r>
          </a:p>
          <a:p>
            <a:r>
              <a:rPr lang="en-US" b="1" baseline="0" dirty="0"/>
              <a:t>Studies have shown that some foods impact certain cognitive domains, and others impact others, so it’s </a:t>
            </a:r>
            <a:r>
              <a:rPr lang="en-US" baseline="0" dirty="0"/>
              <a:t>important to get a variety of plant foods.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6BB4E-50DB-4BFE-B712-2C39EFBDD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801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t>5</a:t>
            </a:fld>
            <a:endParaRPr lang="en-US"/>
          </a:p>
        </p:txBody>
      </p:sp>
    </p:spTree>
    <p:extLst>
      <p:ext uri="{BB962C8B-B14F-4D97-AF65-F5344CB8AC3E}">
        <p14:creationId xmlns:p14="http://schemas.microsoft.com/office/powerpoint/2010/main" val="2134528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347859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could have gone under the last section on food, but I thought I’d further highlight the toxins in food.</a:t>
            </a:r>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343970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dietary part of the 2014 “Dietary and Lifestyle Guidelines</a:t>
            </a:r>
            <a:r>
              <a:rPr lang="en-US" b="1" baseline="0" dirty="0"/>
              <a:t> for the Prevention of Alzheimer’s Disease” that were published in the </a:t>
            </a:r>
            <a:r>
              <a:rPr lang="en-US" b="1" i="1" baseline="0" dirty="0"/>
              <a:t>Journal of Neurobiology of Aging </a:t>
            </a:r>
            <a:r>
              <a:rPr lang="en-US" b="1" baseline="0" dirty="0"/>
              <a:t>was “Vegetables, legumes (beans, peas, lentils), fruits, and whole grains should replace meats and dairy products as primary staples of the diet.”</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370537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theory about why people with dementia sleep so much is because their brain is trying to clean all of the plaques and other gunk. </a:t>
            </a:r>
          </a:p>
          <a:p>
            <a:r>
              <a:rPr lang="en-US" baseline="0" dirty="0"/>
              <a:t>Chronic insomnia leads to many other things like stroke, pain, cardiovascular disease, anxiety, cancer, death from any cause.</a:t>
            </a:r>
          </a:p>
          <a:p>
            <a:r>
              <a:rPr lang="en-US" baseline="0" dirty="0"/>
              <a:t>Sleep Apnea: “Untreated sleep apnea triples your risk of dementia and depression makes it hard to lose weight. It looks like Alzheimer’s disease on SPECT sans, with decreased blood flow to the parietal and temporal lobes.” Amen, Memory Rescue p245</a:t>
            </a:r>
          </a:p>
          <a:p>
            <a:r>
              <a:rPr lang="en-US" baseline="0" dirty="0"/>
              <a:t>Fix what keeps you up at night. You probably have an idea of what it is. Take care of it. Try some things or seek help. For me, for an overactive mind, it’s often enough to say, “don’t worry, it’ll be there in the morning.” For chronic pain and related restless leg, nightly stretching has been a life-saver or should I say sleep saver and has had many benefits that flow over to the daytime. </a:t>
            </a:r>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710740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7288774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060699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461536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check!!! Change</a:t>
            </a:r>
            <a:r>
              <a:rPr lang="en-US" baseline="0" dirty="0"/>
              <a:t> image</a:t>
            </a:r>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t>55</a:t>
            </a:fld>
            <a:endParaRPr lang="en-US"/>
          </a:p>
        </p:txBody>
      </p:sp>
    </p:spTree>
    <p:extLst>
      <p:ext uri="{BB962C8B-B14F-4D97-AF65-F5344CB8AC3E}">
        <p14:creationId xmlns:p14="http://schemas.microsoft.com/office/powerpoint/2010/main" val="9522133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800" b="0" i="0" u="sng" strike="noStrike" kern="1200" cap="none" spc="0" normalizeH="0" baseline="0" noProof="0" dirty="0">
                <a:ln>
                  <a:noFill/>
                </a:ln>
                <a:solidFill>
                  <a:srgbClr val="000000"/>
                </a:solidFill>
                <a:effectLst/>
                <a:uLnTx/>
                <a:uFillTx/>
                <a:latin typeface="+mn-lt"/>
                <a:ea typeface="Calibri"/>
                <a:cs typeface="Calibri"/>
                <a:sym typeface="Calibri"/>
                <a:hlinkClick r:id="rId3"/>
              </a:rPr>
              <a:t>https://www.youtube.com/channel/UC5NeDDc1pzWyt0YKDHx015A/videos</a:t>
            </a:r>
            <a:endParaRPr kumimoji="0" lang="en-US" sz="18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1200" b="0" i="0" u="sng" strike="noStrike" kern="1200" cap="none" spc="0" normalizeH="0" baseline="0" noProof="0" dirty="0">
                <a:ln>
                  <a:noFill/>
                </a:ln>
                <a:solidFill>
                  <a:srgbClr val="0563C1"/>
                </a:solidFill>
                <a:effectLst/>
                <a:uLnTx/>
                <a:uFillTx/>
                <a:latin typeface="+mn-lt"/>
                <a:ea typeface="+mn-ea"/>
                <a:cs typeface="+mn-cs"/>
                <a:hlinkClick r:id="rId4"/>
              </a:rPr>
              <a:t>https://www.facebook.com/BrainLinksTN/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148080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we begin, I’d like you to think about your brain. Or the brain of someone you love or serve. Now think about how you would like it to look as it ages. This, here, is a nice, healthy brain.</a:t>
            </a:r>
          </a:p>
        </p:txBody>
      </p:sp>
      <p:sp>
        <p:nvSpPr>
          <p:cNvPr id="4" name="Slide Number Placeholder 3"/>
          <p:cNvSpPr>
            <a:spLocks noGrp="1"/>
          </p:cNvSpPr>
          <p:nvPr>
            <p:ph type="sldNum" sz="quarter" idx="5"/>
          </p:nvPr>
        </p:nvSpPr>
        <p:spPr/>
        <p:txBody>
          <a:bodyPr/>
          <a:lstStyle/>
          <a:p>
            <a:fld id="{97300448-05E4-4722-BC93-6BD800C0566B}" type="slidenum">
              <a:rPr lang="en-US" smtClean="0"/>
              <a:t>6</a:t>
            </a:fld>
            <a:endParaRPr lang="en-US"/>
          </a:p>
        </p:txBody>
      </p:sp>
    </p:spTree>
    <p:extLst>
      <p:ext uri="{BB962C8B-B14F-4D97-AF65-F5344CB8AC3E}">
        <p14:creationId xmlns:p14="http://schemas.microsoft.com/office/powerpoint/2010/main" val="174889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Would you like it to be healthy and full of information that is easily accessed? With lots of connections that communicate quickly? One that has lots of ideas and creativity and solves problems? </a:t>
            </a:r>
          </a:p>
        </p:txBody>
      </p:sp>
      <p:sp>
        <p:nvSpPr>
          <p:cNvPr id="4" name="Slide Number Placeholder 3"/>
          <p:cNvSpPr>
            <a:spLocks noGrp="1"/>
          </p:cNvSpPr>
          <p:nvPr>
            <p:ph type="sldNum" sz="quarter" idx="5"/>
          </p:nvPr>
        </p:nvSpPr>
        <p:spPr/>
        <p:txBody>
          <a:bodyPr/>
          <a:lstStyle/>
          <a:p>
            <a:fld id="{97300448-05E4-4722-BC93-6BD800C0566B}" type="slidenum">
              <a:rPr lang="en-US" smtClean="0"/>
              <a:t>7</a:t>
            </a:fld>
            <a:endParaRPr lang="en-US"/>
          </a:p>
        </p:txBody>
      </p:sp>
    </p:spTree>
    <p:extLst>
      <p:ext uri="{BB962C8B-B14F-4D97-AF65-F5344CB8AC3E}">
        <p14:creationId xmlns:p14="http://schemas.microsoft.com/office/powerpoint/2010/main" val="3824907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would you like it to be fueled by? Take a look at how much these brain-healthy foods look like the brain.</a:t>
            </a:r>
          </a:p>
        </p:txBody>
      </p:sp>
      <p:sp>
        <p:nvSpPr>
          <p:cNvPr id="4" name="Slide Number Placeholder 3"/>
          <p:cNvSpPr>
            <a:spLocks noGrp="1"/>
          </p:cNvSpPr>
          <p:nvPr>
            <p:ph type="sldNum" sz="quarter" idx="5"/>
          </p:nvPr>
        </p:nvSpPr>
        <p:spPr/>
        <p:txBody>
          <a:bodyPr/>
          <a:lstStyle/>
          <a:p>
            <a:fld id="{97300448-05E4-4722-BC93-6BD800C0566B}" type="slidenum">
              <a:rPr lang="en-US" smtClean="0"/>
              <a:t>8</a:t>
            </a:fld>
            <a:endParaRPr lang="en-US"/>
          </a:p>
        </p:txBody>
      </p:sp>
    </p:spTree>
    <p:extLst>
      <p:ext uri="{BB962C8B-B14F-4D97-AF65-F5344CB8AC3E}">
        <p14:creationId xmlns:p14="http://schemas.microsoft.com/office/powerpoint/2010/main" val="1725789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overarching mood would you like our brain to have? And how would you like it to react to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 https://www.clipartmax.com/max/m2i8N4K9N4N4K9H7/</a:t>
            </a:r>
            <a:endParaRPr lang="en-US" dirty="0"/>
          </a:p>
          <a:p>
            <a:endParaRPr lang="en-US" dirty="0"/>
          </a:p>
        </p:txBody>
      </p:sp>
      <p:sp>
        <p:nvSpPr>
          <p:cNvPr id="4" name="Slide Number Placeholder 3"/>
          <p:cNvSpPr>
            <a:spLocks noGrp="1"/>
          </p:cNvSpPr>
          <p:nvPr>
            <p:ph type="sldNum" sz="quarter" idx="5"/>
          </p:nvPr>
        </p:nvSpPr>
        <p:spPr/>
        <p:txBody>
          <a:bodyPr/>
          <a:lstStyle/>
          <a:p>
            <a:fld id="{97300448-05E4-4722-BC93-6BD800C0566B}" type="slidenum">
              <a:rPr lang="en-US" smtClean="0"/>
              <a:t>9</a:t>
            </a:fld>
            <a:endParaRPr lang="en-US"/>
          </a:p>
        </p:txBody>
      </p:sp>
    </p:spTree>
    <p:extLst>
      <p:ext uri="{BB962C8B-B14F-4D97-AF65-F5344CB8AC3E}">
        <p14:creationId xmlns:p14="http://schemas.microsoft.com/office/powerpoint/2010/main" val="35196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 of these things are things we have done to our brains. And other things are just the result of living our lives…what has happened to us in our life.</a:t>
            </a:r>
          </a:p>
        </p:txBody>
      </p:sp>
      <p:sp>
        <p:nvSpPr>
          <p:cNvPr id="4" name="Slide Number Placeholder 3"/>
          <p:cNvSpPr>
            <a:spLocks noGrp="1"/>
          </p:cNvSpPr>
          <p:nvPr>
            <p:ph type="sldNum" sz="quarter" idx="5"/>
          </p:nvPr>
        </p:nvSpPr>
        <p:spPr/>
        <p:txBody>
          <a:bodyPr/>
          <a:lstStyle/>
          <a:p>
            <a:fld id="{97300448-05E4-4722-BC93-6BD800C0566B}" type="slidenum">
              <a:rPr lang="en-US" smtClean="0"/>
              <a:t>10</a:t>
            </a:fld>
            <a:endParaRPr lang="en-US"/>
          </a:p>
        </p:txBody>
      </p:sp>
    </p:spTree>
    <p:extLst>
      <p:ext uri="{BB962C8B-B14F-4D97-AF65-F5344CB8AC3E}">
        <p14:creationId xmlns:p14="http://schemas.microsoft.com/office/powerpoint/2010/main" val="273550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9141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85445-F207-44E6-B161-B51371BA856F}" type="slidenum">
              <a:rPr lang="en-US" smtClean="0"/>
              <a:t>‹#›</a:t>
            </a:fld>
            <a:endParaRPr lang="en-US"/>
          </a:p>
        </p:txBody>
      </p:sp>
    </p:spTree>
    <p:extLst>
      <p:ext uri="{BB962C8B-B14F-4D97-AF65-F5344CB8AC3E}">
        <p14:creationId xmlns:p14="http://schemas.microsoft.com/office/powerpoint/2010/main" val="163568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85445-F207-44E6-B161-B51371BA856F}" type="slidenum">
              <a:rPr lang="en-US" smtClean="0"/>
              <a:t>‹#›</a:t>
            </a:fld>
            <a:endParaRPr lang="en-US"/>
          </a:p>
        </p:txBody>
      </p:sp>
    </p:spTree>
    <p:extLst>
      <p:ext uri="{BB962C8B-B14F-4D97-AF65-F5344CB8AC3E}">
        <p14:creationId xmlns:p14="http://schemas.microsoft.com/office/powerpoint/2010/main" val="1661544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967-1229-5349-BE04-A6439A196E47}"/>
              </a:ext>
            </a:extLst>
          </p:cNvPr>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F261DB1-8995-784E-BE7D-576907A7A1BC}"/>
              </a:ext>
            </a:extLst>
          </p:cNvPr>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AD883CC-FE74-B54B-A823-1868E07273AE}"/>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4ACFF8-2471-EE45-94D6-DB6134899F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4B985D2-AF5D-EB48-8AC2-7AF9009E82AA}"/>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726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6920-0EBF-9544-BB45-B31D9B98EF9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51AC33F-548B-1B4F-83D2-C832F4EA2E8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D5B993-E7A5-F34D-BB52-E618F53D5A7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4CA4C5-65C4-144E-8184-B44786DE89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18B3AB-E438-5645-84BB-121E9704E201}"/>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483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87BD-04CF-834C-A735-5A94B2DBB258}"/>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0A5E4EA-D8B6-1A45-BD0C-C103EE28E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EA1C7236-F8FB-EE46-86C3-516325F81038}"/>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8FD299-8D67-AF48-B404-16EB34F9D7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1F115C-23B9-1941-9B4B-63416B25B13F}"/>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0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E32D-8777-B94C-AF61-0428CE2B83F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46160D-6218-CF43-9E62-FD62BD5F4460}"/>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F1595B1-1888-B849-98AC-82C99B249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A8455F-E0DD-D84B-A5B7-AB1F548B50A1}"/>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52A6E7-EF37-EB4C-B0E7-748F145D0B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56B592-6E82-E344-B449-4554E240764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29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6259-62A5-5E4B-8FFC-8116F053AB72}"/>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43223C9-4669-5843-8576-51D49F923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85B97653-888F-B84D-9D86-6AF7762029F9}"/>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B59F1E5-5713-F447-BC5D-49F598204E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6FB910-A8A0-054E-AAD5-B8B99B46A7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7C7BE-2CEF-0946-861F-43D2CCB32C1B}"/>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C8BBF15-93F5-4D48-8094-EF6718F741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661AD11-F6AB-BE41-AF88-2CDB2209C922}"/>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670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2F63-65A0-EB4F-8A40-66985104A14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472B588-40AF-884F-BD03-8FA5C4CB263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3D0238E-A3EB-BF45-B441-A1D3E61CD6B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9A31FEC-7E3B-EA48-B849-55DF8D31490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821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D6F07-ED14-864D-BAF2-7AFCA5CE266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0A6FEF0-41CF-5B4E-A2A5-B039C28CA45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E4ABDEE-5BB5-1C42-B51C-2A123105520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13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F6BD-506D-C84A-8115-111ED57C988B}"/>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15B3C22-824E-6E4F-BD56-D5AD8F35B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9F019-2C10-D84B-84F1-D8B127D86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7F35FF-6E61-304D-8146-533BF38C1289}"/>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C3436D-8229-F349-9337-98AEE15E8A3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59800BB-3943-9B4F-BC06-5523FA46B97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819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85445-F207-44E6-B161-B51371BA856F}" type="slidenum">
              <a:rPr lang="en-US" smtClean="0"/>
              <a:t>‹#›</a:t>
            </a:fld>
            <a:endParaRPr lang="en-US"/>
          </a:p>
        </p:txBody>
      </p:sp>
    </p:spTree>
    <p:extLst>
      <p:ext uri="{BB962C8B-B14F-4D97-AF65-F5344CB8AC3E}">
        <p14:creationId xmlns:p14="http://schemas.microsoft.com/office/powerpoint/2010/main" val="858805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36BC-1BAC-6C4F-B6E7-A06EDE6FC911}"/>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EF50511-810E-0B45-B215-1D1CA3377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EEFB5-0B2D-5740-9C2E-FE94765A9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BD30D6-D68C-D842-BFE7-20B9B3CA9A5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2E6F9F-9290-3749-BDEF-98DA4158B0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6982D03-65C8-EC4C-884C-B39DC1835E9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325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A511-32C9-FF41-BB28-378B716A42CF}"/>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87976489-7FAA-134B-9176-23EC371DF9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A50A9-FEFF-7F49-9C3D-A780F3F784E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F783586-F735-9743-9F69-9EE8B8F757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CC2935-50A0-814D-9DC0-7FEBBBF1E1F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262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0DC6C-119E-4743-9B0A-E965260450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96A52F-48B4-F241-8BF5-1F407618535B}"/>
              </a:ext>
            </a:extLst>
          </p:cNvPr>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862419-DE6F-8648-B78A-EED7B60B62F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E8F873-6137-E441-8D36-02E686DDCB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D15295-070B-9D4C-8D07-5A1331B61ACD}"/>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800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225255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70292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000915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036571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
        <p:cNvGrpSpPr/>
        <p:nvPr/>
      </p:nvGrpSpPr>
      <p:grpSpPr>
        <a:xfrm>
          <a:off x="0" y="0"/>
          <a:ext cx="0" cy="0"/>
          <a:chOff x="0" y="0"/>
          <a:chExt cx="0" cy="0"/>
        </a:xfrm>
      </p:grpSpPr>
      <p:sp>
        <p:nvSpPr>
          <p:cNvPr id="39" name="Google Shape;39;p9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9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186329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9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9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9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9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983236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89842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FDDAB05-6C7D-4458-8E53-99527E69C46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85445-F207-44E6-B161-B51371BA856F}" type="slidenum">
              <a:rPr lang="en-US" smtClean="0"/>
              <a:t>‹#›</a:t>
            </a:fld>
            <a:endParaRPr lang="en-US"/>
          </a:p>
        </p:txBody>
      </p:sp>
    </p:spTree>
    <p:extLst>
      <p:ext uri="{BB962C8B-B14F-4D97-AF65-F5344CB8AC3E}">
        <p14:creationId xmlns:p14="http://schemas.microsoft.com/office/powerpoint/2010/main" val="1501947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735157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711282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001465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040187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01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382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163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24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702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721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DAB05-6C7D-4458-8E53-99527E69C469}"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85445-F207-44E6-B161-B51371BA856F}" type="slidenum">
              <a:rPr lang="en-US" smtClean="0"/>
              <a:t>‹#›</a:t>
            </a:fld>
            <a:endParaRPr lang="en-US"/>
          </a:p>
        </p:txBody>
      </p:sp>
    </p:spTree>
    <p:extLst>
      <p:ext uri="{BB962C8B-B14F-4D97-AF65-F5344CB8AC3E}">
        <p14:creationId xmlns:p14="http://schemas.microsoft.com/office/powerpoint/2010/main" val="2143896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817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078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911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325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788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329635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954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247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2370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62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DAB05-6C7D-4458-8E53-99527E69C469}"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885445-F207-44E6-B161-B51371BA856F}" type="slidenum">
              <a:rPr lang="en-US" smtClean="0"/>
              <a:t>‹#›</a:t>
            </a:fld>
            <a:endParaRPr lang="en-US"/>
          </a:p>
        </p:txBody>
      </p:sp>
    </p:spTree>
    <p:extLst>
      <p:ext uri="{BB962C8B-B14F-4D97-AF65-F5344CB8AC3E}">
        <p14:creationId xmlns:p14="http://schemas.microsoft.com/office/powerpoint/2010/main" val="1937445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3992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308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83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518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1947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625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FDDAB05-6C7D-4458-8E53-99527E69C469}"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885445-F207-44E6-B161-B51371BA856F}" type="slidenum">
              <a:rPr lang="en-US" smtClean="0"/>
              <a:t>‹#›</a:t>
            </a:fld>
            <a:endParaRPr lang="en-US"/>
          </a:p>
        </p:txBody>
      </p:sp>
    </p:spTree>
    <p:extLst>
      <p:ext uri="{BB962C8B-B14F-4D97-AF65-F5344CB8AC3E}">
        <p14:creationId xmlns:p14="http://schemas.microsoft.com/office/powerpoint/2010/main" val="2737847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AB05-6C7D-4458-8E53-99527E69C469}"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885445-F207-44E6-B161-B51371BA856F}" type="slidenum">
              <a:rPr lang="en-US" smtClean="0"/>
              <a:t>‹#›</a:t>
            </a:fld>
            <a:endParaRPr lang="en-US"/>
          </a:p>
        </p:txBody>
      </p:sp>
    </p:spTree>
    <p:extLst>
      <p:ext uri="{BB962C8B-B14F-4D97-AF65-F5344CB8AC3E}">
        <p14:creationId xmlns:p14="http://schemas.microsoft.com/office/powerpoint/2010/main" val="87253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85445-F207-44E6-B161-B51371BA856F}" type="slidenum">
              <a:rPr lang="en-US" smtClean="0"/>
              <a:t>‹#›</a:t>
            </a:fld>
            <a:endParaRPr lang="en-US"/>
          </a:p>
        </p:txBody>
      </p:sp>
    </p:spTree>
    <p:extLst>
      <p:ext uri="{BB962C8B-B14F-4D97-AF65-F5344CB8AC3E}">
        <p14:creationId xmlns:p14="http://schemas.microsoft.com/office/powerpoint/2010/main" val="194736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85445-F207-44E6-B161-B51371BA856F}" type="slidenum">
              <a:rPr lang="en-US" smtClean="0"/>
              <a:t>‹#›</a:t>
            </a:fld>
            <a:endParaRPr lang="en-US"/>
          </a:p>
        </p:txBody>
      </p:sp>
    </p:spTree>
    <p:extLst>
      <p:ext uri="{BB962C8B-B14F-4D97-AF65-F5344CB8AC3E}">
        <p14:creationId xmlns:p14="http://schemas.microsoft.com/office/powerpoint/2010/main" val="4135087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AB05-6C7D-4458-8E53-99527E69C469}" type="datetimeFigureOut">
              <a:rPr lang="en-US" smtClean="0"/>
              <a:t>4/26/2023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5445-F207-44E6-B161-B51371BA856F}" type="slidenum">
              <a:rPr lang="en-US" smtClean="0"/>
              <a:t>‹#›</a:t>
            </a:fld>
            <a:endParaRPr lang="en-US"/>
          </a:p>
        </p:txBody>
      </p:sp>
    </p:spTree>
    <p:extLst>
      <p:ext uri="{BB962C8B-B14F-4D97-AF65-F5344CB8AC3E}">
        <p14:creationId xmlns:p14="http://schemas.microsoft.com/office/powerpoint/2010/main" val="2664973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CCEBB-872C-174D-9341-04AA9C8A6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7183297-5177-B64F-90E9-05942F7256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832CA09-26A2-224E-8565-42529A1A5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6D6BF-5ECE-B74A-BE59-BC9E6EED0973}"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E4564D-D266-634B-AE36-CA7A64486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D08A7C-1EF7-7246-B934-C72AB5EDA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489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78860035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F9F50-E736-47B0-9BC6-C96DDAA1F5B6}"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EA0F3-51DE-49F8-A9B1-848333C2E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961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AB05-6C7D-4458-8E53-99527E69C469}"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9463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YKxV07cisPA&amp;feature=youtu.be" TargetMode="External"/><Relationship Id="rId5" Type="http://schemas.openxmlformats.org/officeDocument/2006/relationships/image" Target="../media/image58.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5.jp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5.jp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72.jpg"/><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5.jp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5.jp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hyperlink" Target="http://www.safecosmetics.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aging/publications/features/healthy-body-brain.html" TargetMode="External"/><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12" Type="http://schemas.openxmlformats.org/officeDocument/2006/relationships/hyperlink" Target="https://bit.ly/2W5GCIK" TargetMode="External"/><Relationship Id="rId2" Type="http://schemas.openxmlformats.org/officeDocument/2006/relationships/notesSlide" Target="../notesSlides/notesSlide48.xml"/><Relationship Id="rId1" Type="http://schemas.openxmlformats.org/officeDocument/2006/relationships/slideLayout" Target="../slideLayouts/slideLayout46.xml"/><Relationship Id="rId6" Type="http://schemas.openxmlformats.org/officeDocument/2006/relationships/image" Target="../media/image93.png"/><Relationship Id="rId11" Type="http://schemas.openxmlformats.org/officeDocument/2006/relationships/hyperlink" Target="http://www.tndisability.org/brain" TargetMode="External"/><Relationship Id="rId5" Type="http://schemas.openxmlformats.org/officeDocument/2006/relationships/hyperlink" Target="https://www.youtube.com/channel/UC5NeDDc1pzWyt0YKDHx015A/videos" TargetMode="External"/><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3675" y="1727200"/>
            <a:ext cx="6330876" cy="1937448"/>
          </a:xfrm>
          <a:solidFill>
            <a:schemeClr val="bg1"/>
          </a:solidFill>
        </p:spPr>
        <p:txBody>
          <a:bodyPr>
            <a:noAutofit/>
          </a:bodyPr>
          <a:lstStyle/>
          <a:p>
            <a:br>
              <a:rPr lang="en-US" sz="6600" b="1" dirty="0">
                <a:solidFill>
                  <a:srgbClr val="1D5EAC"/>
                </a:solidFill>
              </a:rPr>
            </a:br>
            <a:r>
              <a:rPr lang="en-US" sz="6600" b="1" dirty="0">
                <a:solidFill>
                  <a:srgbClr val="1D5EAC"/>
                </a:solidFill>
              </a:rPr>
              <a:t>Supporting </a:t>
            </a:r>
            <a:br>
              <a:rPr lang="en-US" sz="6600" b="1" dirty="0">
                <a:solidFill>
                  <a:srgbClr val="1D5EAC"/>
                </a:solidFill>
              </a:rPr>
            </a:br>
            <a:r>
              <a:rPr lang="en-US" sz="6600" b="1" dirty="0">
                <a:solidFill>
                  <a:srgbClr val="1D5EAC"/>
                </a:solidFill>
              </a:rPr>
              <a:t>Brain Health</a:t>
            </a:r>
            <a:endParaRPr lang="en-US" sz="6600" b="1"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Picture 3">
            <a:extLst>
              <a:ext uri="{FF2B5EF4-FFF2-40B4-BE49-F238E27FC236}">
                <a16:creationId xmlns:a16="http://schemas.microsoft.com/office/drawing/2014/main" id="{99502207-907E-E748-8428-667C06D2CE9C}"/>
              </a:ext>
            </a:extLst>
          </p:cNvPr>
          <p:cNvPicPr>
            <a:picLocks noChangeAspect="1"/>
          </p:cNvPicPr>
          <p:nvPr/>
        </p:nvPicPr>
        <p:blipFill>
          <a:blip r:embed="rId3"/>
          <a:stretch>
            <a:fillRect/>
          </a:stretch>
        </p:blipFill>
        <p:spPr>
          <a:xfrm>
            <a:off x="8644379" y="4597303"/>
            <a:ext cx="3219472" cy="1872550"/>
          </a:xfrm>
          <a:prstGeom prst="rect">
            <a:avLst/>
          </a:prstGeom>
          <a:solidFill>
            <a:sysClr val="window" lastClr="FFFFFF"/>
          </a:solidFill>
        </p:spPr>
      </p:pic>
      <p:sp>
        <p:nvSpPr>
          <p:cNvPr id="6" name="TextBox 5"/>
          <p:cNvSpPr txBox="1"/>
          <p:nvPr/>
        </p:nvSpPr>
        <p:spPr>
          <a:xfrm>
            <a:off x="2231923" y="776748"/>
            <a:ext cx="2920180" cy="786581"/>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BFBADFA8-BE3E-0F43-80FA-B08E0085B660}"/>
              </a:ext>
            </a:extLst>
          </p:cNvPr>
          <p:cNvPicPr>
            <a:picLocks noChangeAspect="1"/>
          </p:cNvPicPr>
          <p:nvPr/>
        </p:nvPicPr>
        <p:blipFill rotWithShape="1">
          <a:blip r:embed="rId4"/>
          <a:srcRect l="86" t="63032" r="-86" b="601"/>
          <a:stretch/>
        </p:blipFill>
        <p:spPr>
          <a:xfrm rot="16200000" flipH="1">
            <a:off x="-3679477" y="1017888"/>
            <a:ext cx="11303321" cy="4119466"/>
          </a:xfrm>
          <a:prstGeom prst="rect">
            <a:avLst/>
          </a:prstGeom>
        </p:spPr>
      </p:pic>
      <p:sp>
        <p:nvSpPr>
          <p:cNvPr id="5" name="TextBox 4"/>
          <p:cNvSpPr txBox="1"/>
          <p:nvPr/>
        </p:nvSpPr>
        <p:spPr>
          <a:xfrm>
            <a:off x="1875644" y="4083010"/>
            <a:ext cx="4416209" cy="830997"/>
          </a:xfrm>
          <a:prstGeom prst="rect">
            <a:avLst/>
          </a:prstGeom>
          <a:noFill/>
        </p:spPr>
        <p:txBody>
          <a:bodyPr wrap="none" rtlCol="0">
            <a:spAutoFit/>
          </a:bodyPr>
          <a:lstStyle/>
          <a:p>
            <a:r>
              <a:rPr lang="en-US" sz="2400" b="1" dirty="0">
                <a:latin typeface="+mj-lt"/>
                <a:ea typeface="Open Sans Semibold" panose="020B0706030804020204" pitchFamily="34" charset="0"/>
                <a:cs typeface="Open Sans Semibold" panose="020B0706030804020204" pitchFamily="34" charset="0"/>
              </a:rPr>
              <a:t>Department of Children’s Services</a:t>
            </a:r>
          </a:p>
          <a:p>
            <a:endParaRPr lang="en-US" sz="2400" b="1" dirty="0">
              <a:latin typeface="+mj-lt"/>
              <a:ea typeface="Open Sans Semibold" panose="020B0706030804020204" pitchFamily="34" charset="0"/>
              <a:cs typeface="Open Sans Semibold" panose="020B0706030804020204" pitchFamily="34" charset="0"/>
            </a:endParaRPr>
          </a:p>
        </p:txBody>
      </p:sp>
      <p:sp>
        <p:nvSpPr>
          <p:cNvPr id="7" name="TextBox 6">
            <a:extLst>
              <a:ext uri="{FF2B5EF4-FFF2-40B4-BE49-F238E27FC236}">
                <a16:creationId xmlns:a16="http://schemas.microsoft.com/office/drawing/2014/main" id="{AE3F2DA8-1C97-43BC-85E1-D41E146923F8}"/>
              </a:ext>
            </a:extLst>
          </p:cNvPr>
          <p:cNvSpPr txBox="1"/>
          <p:nvPr/>
        </p:nvSpPr>
        <p:spPr>
          <a:xfrm>
            <a:off x="1875644" y="5179635"/>
            <a:ext cx="3444982" cy="923330"/>
          </a:xfrm>
          <a:prstGeom prst="rect">
            <a:avLst/>
          </a:prstGeom>
          <a:noFill/>
        </p:spPr>
        <p:txBody>
          <a:bodyPr wrap="none" rtlCol="0">
            <a:spAutoFit/>
          </a:bodyPr>
          <a:lstStyle/>
          <a:p>
            <a:r>
              <a:rPr lang="en-US" dirty="0">
                <a:ea typeface="Open Sans Semibold" panose="020B0706030804020204" pitchFamily="34" charset="0"/>
                <a:cs typeface="Open Sans Semibold" panose="020B0706030804020204" pitchFamily="34" charset="0"/>
              </a:rPr>
              <a:t>Wendy </a:t>
            </a:r>
            <a:r>
              <a:rPr lang="en-US" dirty="0" err="1">
                <a:ea typeface="Open Sans Semibold" panose="020B0706030804020204" pitchFamily="34" charset="0"/>
                <a:cs typeface="Open Sans Semibold" panose="020B0706030804020204" pitchFamily="34" charset="0"/>
              </a:rPr>
              <a:t>Ellmo</a:t>
            </a:r>
            <a:r>
              <a:rPr lang="en-US" dirty="0">
                <a:ea typeface="Open Sans Semibold" panose="020B0706030804020204" pitchFamily="34" charset="0"/>
                <a:cs typeface="Open Sans Semibold" panose="020B0706030804020204" pitchFamily="34" charset="0"/>
              </a:rPr>
              <a:t> MS CCC-SLP, BCNCDS</a:t>
            </a:r>
          </a:p>
          <a:p>
            <a:r>
              <a:rPr lang="en-US" dirty="0">
                <a:ea typeface="Open Sans Semibold" panose="020B0706030804020204" pitchFamily="34" charset="0"/>
                <a:cs typeface="Open Sans Semibold" panose="020B0706030804020204" pitchFamily="34" charset="0"/>
              </a:rPr>
              <a:t>Brain Injury Specialist</a:t>
            </a:r>
          </a:p>
          <a:p>
            <a:r>
              <a:rPr lang="en-US" dirty="0">
                <a:ea typeface="Open Sans Semibold" panose="020B0706030804020204" pitchFamily="34" charset="0"/>
                <a:cs typeface="Open Sans Semibold" panose="020B0706030804020204" pitchFamily="34" charset="0"/>
              </a:rPr>
              <a:t>Certified Brain Health Coach</a:t>
            </a:r>
          </a:p>
        </p:txBody>
      </p:sp>
    </p:spTree>
    <p:extLst>
      <p:ext uri="{BB962C8B-B14F-4D97-AF65-F5344CB8AC3E}">
        <p14:creationId xmlns:p14="http://schemas.microsoft.com/office/powerpoint/2010/main" val="2558623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56" y="327378"/>
            <a:ext cx="7262398" cy="922577"/>
          </a:xfrm>
        </p:spPr>
        <p:txBody>
          <a:bodyPr>
            <a:normAutofit/>
          </a:bodyPr>
          <a:lstStyle/>
          <a:p>
            <a:r>
              <a:rPr lang="en-US" sz="4800" b="1" dirty="0">
                <a:latin typeface="+mj-lt"/>
              </a:rPr>
              <a:t>Things that impact our brains </a:t>
            </a:r>
          </a:p>
        </p:txBody>
      </p:sp>
      <p:sp>
        <p:nvSpPr>
          <p:cNvPr id="3" name="Content Placeholder 2"/>
          <p:cNvSpPr>
            <a:spLocks noGrp="1"/>
          </p:cNvSpPr>
          <p:nvPr>
            <p:ph idx="1"/>
          </p:nvPr>
        </p:nvSpPr>
        <p:spPr>
          <a:xfrm>
            <a:off x="769690" y="1514607"/>
            <a:ext cx="11083643" cy="2763882"/>
          </a:xfrm>
          <a:solidFill>
            <a:schemeClr val="bg1"/>
          </a:solidFill>
        </p:spPr>
        <p:txBody>
          <a:bodyPr/>
          <a:lstStyle/>
          <a:p>
            <a:r>
              <a:rPr lang="en-US" b="1" dirty="0">
                <a:latin typeface="+mn-lt"/>
              </a:rPr>
              <a:t>ACEs (Adverse Childhood Experiences)</a:t>
            </a:r>
          </a:p>
          <a:p>
            <a:pPr lvl="1">
              <a:lnSpc>
                <a:spcPct val="150000"/>
              </a:lnSpc>
            </a:pPr>
            <a:r>
              <a:rPr lang="en-US" sz="2200" dirty="0">
                <a:latin typeface="+mn-lt"/>
                <a:ea typeface="Open Sans Semibold" panose="020B0706030804020204" pitchFamily="34" charset="0"/>
                <a:cs typeface="Open Sans Semibold" panose="020B0706030804020204" pitchFamily="34" charset="0"/>
              </a:rPr>
              <a:t>Brain Changes</a:t>
            </a:r>
          </a:p>
          <a:p>
            <a:pPr lvl="2">
              <a:lnSpc>
                <a:spcPct val="150000"/>
              </a:lnSpc>
            </a:pPr>
            <a:r>
              <a:rPr lang="en-US" sz="2200" dirty="0">
                <a:latin typeface="+mn-lt"/>
                <a:ea typeface="Open Sans Semibold" panose="020B0706030804020204" pitchFamily="34" charset="0"/>
                <a:cs typeface="Open Sans Semibold" panose="020B0706030804020204" pitchFamily="34" charset="0"/>
              </a:rPr>
              <a:t>The way the brain processes memory &amp; emotion, and how we deal with stress</a:t>
            </a:r>
          </a:p>
          <a:p>
            <a:pPr lvl="2">
              <a:lnSpc>
                <a:spcPct val="150000"/>
              </a:lnSpc>
            </a:pPr>
            <a:r>
              <a:rPr lang="en-US" sz="2200" dirty="0">
                <a:latin typeface="+mn-lt"/>
                <a:ea typeface="Open Sans Semibold" panose="020B0706030804020204" pitchFamily="34" charset="0"/>
                <a:cs typeface="Open Sans Semibold" panose="020B0706030804020204" pitchFamily="34" charset="0"/>
              </a:rPr>
              <a:t>Produce brain chemicals that lead to inflammation &amp; weaker connections in the brain</a:t>
            </a:r>
          </a:p>
          <a:p>
            <a:pPr lvl="2">
              <a:lnSpc>
                <a:spcPct val="150000"/>
              </a:lnSpc>
            </a:pPr>
            <a:r>
              <a:rPr lang="en-US" sz="2200" dirty="0">
                <a:latin typeface="+mn-lt"/>
                <a:ea typeface="Open Sans Semibold" panose="020B0706030804020204" pitchFamily="34" charset="0"/>
                <a:cs typeface="Open Sans Semibold" panose="020B0706030804020204" pitchFamily="34" charset="0"/>
              </a:rPr>
              <a:t>Change our telomeres – leads to faster cell aging, more diseases and shorter lives</a:t>
            </a:r>
          </a:p>
        </p:txBody>
      </p:sp>
      <p:sp>
        <p:nvSpPr>
          <p:cNvPr id="5" name="Oval Callout 2">
            <a:extLst>
              <a:ext uri="{FF2B5EF4-FFF2-40B4-BE49-F238E27FC236}">
                <a16:creationId xmlns:a16="http://schemas.microsoft.com/office/drawing/2014/main" id="{A692D2FE-B55D-486B-A583-1555E2EB9CC0}"/>
              </a:ext>
            </a:extLst>
          </p:cNvPr>
          <p:cNvSpPr/>
          <p:nvPr/>
        </p:nvSpPr>
        <p:spPr>
          <a:xfrm rot="10542483">
            <a:off x="2175756" y="4550727"/>
            <a:ext cx="2807307" cy="1527878"/>
          </a:xfrm>
          <a:prstGeom prst="wedgeEllipseCallout">
            <a:avLst/>
          </a:prstGeom>
          <a:solidFill>
            <a:srgbClr val="00A7A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7977F5-14FB-4050-8AD5-6D729933D05A}"/>
              </a:ext>
            </a:extLst>
          </p:cNvPr>
          <p:cNvPicPr>
            <a:picLocks noChangeAspect="1"/>
          </p:cNvPicPr>
          <p:nvPr/>
        </p:nvPicPr>
        <p:blipFill>
          <a:blip r:embed="rId3"/>
          <a:stretch>
            <a:fillRect/>
          </a:stretch>
        </p:blipFill>
        <p:spPr>
          <a:xfrm>
            <a:off x="2821874" y="4829020"/>
            <a:ext cx="1592081" cy="1061387"/>
          </a:xfrm>
          <a:prstGeom prst="rect">
            <a:avLst/>
          </a:prstGeom>
        </p:spPr>
      </p:pic>
      <p:pic>
        <p:nvPicPr>
          <p:cNvPr id="5122" name="Picture 2">
            <a:extLst>
              <a:ext uri="{FF2B5EF4-FFF2-40B4-BE49-F238E27FC236}">
                <a16:creationId xmlns:a16="http://schemas.microsoft.com/office/drawing/2014/main" id="{715EBD22-4452-47BB-9F10-536DA17D6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55" y="4543141"/>
            <a:ext cx="2952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FBADFA8-BE3E-0F43-80FA-B08E0085B660}"/>
              </a:ext>
            </a:extLst>
          </p:cNvPr>
          <p:cNvPicPr>
            <a:picLocks noChangeAspect="1"/>
          </p:cNvPicPr>
          <p:nvPr/>
        </p:nvPicPr>
        <p:blipFill rotWithShape="1">
          <a:blip r:embed="rId5">
            <a:clrChange>
              <a:clrFrom>
                <a:srgbClr val="000000">
                  <a:alpha val="0"/>
                </a:srgbClr>
              </a:clrFrom>
              <a:clrTo>
                <a:srgbClr val="000000">
                  <a:alpha val="0"/>
                </a:srgbClr>
              </a:clrTo>
            </a:clrChange>
          </a:blip>
          <a:srcRect l="22820" t="63482" r="16382" b="21929"/>
          <a:stretch/>
        </p:blipFill>
        <p:spPr>
          <a:xfrm rot="16200000" flipH="1">
            <a:off x="-2666379" y="2617623"/>
            <a:ext cx="6872139" cy="1618041"/>
          </a:xfrm>
          <a:prstGeom prst="rect">
            <a:avLst/>
          </a:prstGeom>
        </p:spPr>
      </p:pic>
    </p:spTree>
    <p:extLst>
      <p:ext uri="{BB962C8B-B14F-4D97-AF65-F5344CB8AC3E}">
        <p14:creationId xmlns:p14="http://schemas.microsoft.com/office/powerpoint/2010/main" val="340398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ADFA8-BE3E-0F43-80FA-B08E0085B660}"/>
              </a:ext>
            </a:extLst>
          </p:cNvPr>
          <p:cNvPicPr>
            <a:picLocks noChangeAspect="1"/>
          </p:cNvPicPr>
          <p:nvPr/>
        </p:nvPicPr>
        <p:blipFill rotWithShape="1">
          <a:blip r:embed="rId3">
            <a:clrChange>
              <a:clrFrom>
                <a:srgbClr val="000000">
                  <a:alpha val="0"/>
                </a:srgbClr>
              </a:clrFrom>
              <a:clrTo>
                <a:srgbClr val="000000">
                  <a:alpha val="0"/>
                </a:srgbClr>
              </a:clrTo>
            </a:clrChange>
          </a:blip>
          <a:srcRect l="22820" t="63482" r="16382" b="21929"/>
          <a:stretch/>
        </p:blipFill>
        <p:spPr>
          <a:xfrm rot="16200000" flipH="1">
            <a:off x="-2666379" y="2617623"/>
            <a:ext cx="6872139" cy="1618041"/>
          </a:xfrm>
          <a:prstGeom prst="rect">
            <a:avLst/>
          </a:prstGeom>
        </p:spPr>
      </p:pic>
      <p:sp>
        <p:nvSpPr>
          <p:cNvPr id="2" name="Title 1"/>
          <p:cNvSpPr>
            <a:spLocks noGrp="1"/>
          </p:cNvSpPr>
          <p:nvPr>
            <p:ph type="title" idx="4294967295"/>
          </p:nvPr>
        </p:nvSpPr>
        <p:spPr>
          <a:xfrm>
            <a:off x="2038269" y="242367"/>
            <a:ext cx="7342798" cy="1060745"/>
          </a:xfrm>
        </p:spPr>
        <p:txBody>
          <a:bodyPr>
            <a:normAutofit/>
          </a:bodyPr>
          <a:lstStyle/>
          <a:p>
            <a:r>
              <a:rPr lang="en-US" sz="4800" b="1" dirty="0">
                <a:solidFill>
                  <a:srgbClr val="1D5EAC"/>
                </a:solidFill>
                <a:latin typeface="+mj-lt"/>
              </a:rPr>
              <a:t>Things that impact our brains </a:t>
            </a:r>
          </a:p>
        </p:txBody>
      </p:sp>
      <p:sp>
        <p:nvSpPr>
          <p:cNvPr id="8" name="TextBox 7"/>
          <p:cNvSpPr txBox="1"/>
          <p:nvPr/>
        </p:nvSpPr>
        <p:spPr>
          <a:xfrm>
            <a:off x="2131305" y="1303112"/>
            <a:ext cx="3409651" cy="4448013"/>
          </a:xfrm>
          <a:prstGeom prst="rect">
            <a:avLst/>
          </a:prstGeom>
          <a:solidFill>
            <a:schemeClr val="bg1"/>
          </a:solidFill>
        </p:spPr>
        <p:txBody>
          <a:bodyPr wrap="none" rtlCol="0">
            <a:spAutoFit/>
          </a:bodyPr>
          <a:lstStyle/>
          <a:p>
            <a:pPr>
              <a:lnSpc>
                <a:spcPct val="150000"/>
              </a:lnSpc>
            </a:pPr>
            <a:r>
              <a:rPr lang="en-US" sz="3200" b="1" dirty="0">
                <a:ea typeface="Open Sans Semibold" panose="020B0706030804020204" pitchFamily="34" charset="0"/>
                <a:cs typeface="Open Sans Semibold" panose="020B0706030804020204" pitchFamily="34" charset="0"/>
              </a:rPr>
              <a:t>Inflammation</a:t>
            </a:r>
          </a:p>
          <a:p>
            <a:pPr>
              <a:lnSpc>
                <a:spcPct val="150000"/>
              </a:lnSpc>
            </a:pPr>
            <a:r>
              <a:rPr lang="en-US" sz="3200" b="1" dirty="0">
                <a:ea typeface="Open Sans Semibold" panose="020B0706030804020204" pitchFamily="34" charset="0"/>
                <a:cs typeface="Open Sans Semibold" panose="020B0706030804020204" pitchFamily="34" charset="0"/>
              </a:rPr>
              <a:t>Sedentary Lifestyle</a:t>
            </a:r>
          </a:p>
          <a:p>
            <a:pPr>
              <a:lnSpc>
                <a:spcPct val="150000"/>
              </a:lnSpc>
            </a:pPr>
            <a:r>
              <a:rPr lang="en-US" sz="3200" b="1" dirty="0">
                <a:ea typeface="Open Sans Semibold" panose="020B0706030804020204" pitchFamily="34" charset="0"/>
                <a:cs typeface="Open Sans Semibold" panose="020B0706030804020204" pitchFamily="34" charset="0"/>
              </a:rPr>
              <a:t>Genetics</a:t>
            </a:r>
          </a:p>
          <a:p>
            <a:pPr>
              <a:lnSpc>
                <a:spcPct val="150000"/>
              </a:lnSpc>
            </a:pPr>
            <a:r>
              <a:rPr lang="en-US" sz="3200" b="1" dirty="0">
                <a:ea typeface="Open Sans Semibold" panose="020B0706030804020204" pitchFamily="34" charset="0"/>
                <a:cs typeface="Open Sans Semibold" panose="020B0706030804020204" pitchFamily="34" charset="0"/>
              </a:rPr>
              <a:t>Toxins</a:t>
            </a:r>
          </a:p>
          <a:p>
            <a:pPr>
              <a:lnSpc>
                <a:spcPct val="150000"/>
              </a:lnSpc>
            </a:pPr>
            <a:r>
              <a:rPr lang="en-US" sz="3200" b="1" dirty="0">
                <a:ea typeface="Open Sans Semibold" panose="020B0706030804020204" pitchFamily="34" charset="0"/>
                <a:cs typeface="Open Sans Semibold" panose="020B0706030804020204" pitchFamily="34" charset="0"/>
              </a:rPr>
              <a:t>Mental Health</a:t>
            </a:r>
          </a:p>
          <a:p>
            <a:pPr>
              <a:lnSpc>
                <a:spcPct val="150000"/>
              </a:lnSpc>
            </a:pPr>
            <a:r>
              <a:rPr lang="en-US" sz="3200" b="1" dirty="0">
                <a:ea typeface="Open Sans Semibold" panose="020B0706030804020204" pitchFamily="34" charset="0"/>
                <a:cs typeface="Open Sans Semibold" panose="020B0706030804020204" pitchFamily="34" charset="0"/>
              </a:rPr>
              <a:t>Infections</a:t>
            </a:r>
          </a:p>
        </p:txBody>
      </p:sp>
      <p:pic>
        <p:nvPicPr>
          <p:cNvPr id="10" name="Picture 9"/>
          <p:cNvPicPr>
            <a:picLocks noChangeAspect="1"/>
          </p:cNvPicPr>
          <p:nvPr/>
        </p:nvPicPr>
        <p:blipFill>
          <a:blip r:embed="rId4"/>
          <a:stretch>
            <a:fillRect/>
          </a:stretch>
        </p:blipFill>
        <p:spPr>
          <a:xfrm>
            <a:off x="5688469" y="1661198"/>
            <a:ext cx="2735684" cy="1865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5"/>
          <a:stretch>
            <a:fillRect/>
          </a:stretch>
        </p:blipFill>
        <p:spPr>
          <a:xfrm>
            <a:off x="8607126" y="1661198"/>
            <a:ext cx="2764509" cy="1865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stretch>
            <a:fillRect/>
          </a:stretch>
        </p:blipFill>
        <p:spPr>
          <a:xfrm>
            <a:off x="5688469" y="3614668"/>
            <a:ext cx="2735684" cy="1865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heesecake, Quark, Cream, Cak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7126" y="3620388"/>
            <a:ext cx="2764509" cy="1860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705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ADFA8-BE3E-0F43-80FA-B08E0085B660}"/>
              </a:ext>
            </a:extLst>
          </p:cNvPr>
          <p:cNvPicPr>
            <a:picLocks noChangeAspect="1"/>
          </p:cNvPicPr>
          <p:nvPr/>
        </p:nvPicPr>
        <p:blipFill rotWithShape="1">
          <a:blip r:embed="rId3">
            <a:clrChange>
              <a:clrFrom>
                <a:srgbClr val="000000">
                  <a:alpha val="0"/>
                </a:srgbClr>
              </a:clrFrom>
              <a:clrTo>
                <a:srgbClr val="000000">
                  <a:alpha val="0"/>
                </a:srgbClr>
              </a:clrTo>
            </a:clrChange>
          </a:blip>
          <a:srcRect l="22820" t="63482" r="16382" b="21929"/>
          <a:stretch/>
        </p:blipFill>
        <p:spPr>
          <a:xfrm rot="16200000" flipH="1">
            <a:off x="-2666379" y="2617623"/>
            <a:ext cx="6872139" cy="1618041"/>
          </a:xfrm>
          <a:prstGeom prst="rect">
            <a:avLst/>
          </a:prstGeom>
        </p:spPr>
      </p:pic>
      <p:sp>
        <p:nvSpPr>
          <p:cNvPr id="2" name="Title 1"/>
          <p:cNvSpPr>
            <a:spLocks noGrp="1"/>
          </p:cNvSpPr>
          <p:nvPr>
            <p:ph type="title" idx="4294967295"/>
          </p:nvPr>
        </p:nvSpPr>
        <p:spPr>
          <a:xfrm>
            <a:off x="2312353" y="150813"/>
            <a:ext cx="9774237" cy="1325562"/>
          </a:xfrm>
        </p:spPr>
        <p:txBody>
          <a:bodyPr/>
          <a:lstStyle/>
          <a:p>
            <a:r>
              <a:rPr lang="en-US" b="1" dirty="0">
                <a:latin typeface="+mn-lt"/>
              </a:rPr>
              <a:t>Things that impact our brains </a:t>
            </a:r>
          </a:p>
        </p:txBody>
      </p:sp>
      <p:sp>
        <p:nvSpPr>
          <p:cNvPr id="8" name="TextBox 7"/>
          <p:cNvSpPr txBox="1"/>
          <p:nvPr/>
        </p:nvSpPr>
        <p:spPr>
          <a:xfrm>
            <a:off x="2312353" y="1804147"/>
            <a:ext cx="4939173" cy="3709349"/>
          </a:xfrm>
          <a:prstGeom prst="rect">
            <a:avLst/>
          </a:prstGeom>
          <a:noFill/>
        </p:spPr>
        <p:txBody>
          <a:bodyPr wrap="none" rtlCol="0">
            <a:spAutoFit/>
          </a:bodyPr>
          <a:lstStyle/>
          <a:p>
            <a:pPr>
              <a:lnSpc>
                <a:spcPct val="150000"/>
              </a:lnSpc>
            </a:pPr>
            <a:r>
              <a:rPr lang="en-US" sz="3200" b="1" dirty="0" err="1">
                <a:solidFill>
                  <a:prstClr val="black"/>
                </a:solidFill>
                <a:ea typeface="Open Sans Semibold" panose="020B0706030804020204" pitchFamily="34" charset="0"/>
                <a:cs typeface="Open Sans Semibold" panose="020B0706030804020204" pitchFamily="34" charset="0"/>
              </a:rPr>
              <a:t>Neurohormone</a:t>
            </a:r>
            <a:r>
              <a:rPr lang="en-US" sz="3200" b="1" dirty="0">
                <a:solidFill>
                  <a:prstClr val="black"/>
                </a:solidFill>
                <a:ea typeface="Open Sans Semibold" panose="020B0706030804020204" pitchFamily="34" charset="0"/>
                <a:cs typeface="Open Sans Semibold" panose="020B0706030804020204" pitchFamily="34" charset="0"/>
              </a:rPr>
              <a:t> Deficiencies</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Obesity</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Diabetes</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Poor Sleep </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Lack of New Learning</a:t>
            </a:r>
          </a:p>
        </p:txBody>
      </p:sp>
      <p:pic>
        <p:nvPicPr>
          <p:cNvPr id="3" name="Picture 2"/>
          <p:cNvPicPr>
            <a:picLocks noChangeAspect="1"/>
          </p:cNvPicPr>
          <p:nvPr/>
        </p:nvPicPr>
        <p:blipFill>
          <a:blip r:embed="rId4"/>
          <a:stretch>
            <a:fillRect/>
          </a:stretch>
        </p:blipFill>
        <p:spPr>
          <a:xfrm>
            <a:off x="7211012" y="1476375"/>
            <a:ext cx="4047132" cy="2424416"/>
          </a:xfrm>
          <a:prstGeom prst="ellipse">
            <a:avLst/>
          </a:prstGeom>
          <a:ln>
            <a:noFill/>
          </a:ln>
          <a:effectLst>
            <a:softEdge rad="112500"/>
          </a:effectLst>
        </p:spPr>
      </p:pic>
      <p:pic>
        <p:nvPicPr>
          <p:cNvPr id="5" name="Picture 4"/>
          <p:cNvPicPr>
            <a:picLocks noChangeAspect="1"/>
          </p:cNvPicPr>
          <p:nvPr/>
        </p:nvPicPr>
        <p:blipFill>
          <a:blip r:embed="rId5"/>
          <a:stretch>
            <a:fillRect/>
          </a:stretch>
        </p:blipFill>
        <p:spPr>
          <a:xfrm>
            <a:off x="7003915" y="3988340"/>
            <a:ext cx="4254229" cy="2393004"/>
          </a:xfrm>
          <a:prstGeom prst="ellipse">
            <a:avLst/>
          </a:prstGeom>
          <a:ln>
            <a:noFill/>
          </a:ln>
          <a:effectLst>
            <a:softEdge rad="112500"/>
          </a:effectLst>
        </p:spPr>
      </p:pic>
    </p:spTree>
    <p:extLst>
      <p:ext uri="{BB962C8B-B14F-4D97-AF65-F5344CB8AC3E}">
        <p14:creationId xmlns:p14="http://schemas.microsoft.com/office/powerpoint/2010/main" val="3013992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209"/>
            <a:ext cx="4251960" cy="1045052"/>
          </a:xfrm>
          <a:solidFill>
            <a:srgbClr val="1D5EAC"/>
          </a:solidFill>
        </p:spPr>
        <p:txBody>
          <a:bodyPr>
            <a:normAutofit/>
          </a:bodyPr>
          <a:lstStyle/>
          <a:p>
            <a:pPr algn="ctr"/>
            <a:r>
              <a:rPr lang="en-US" sz="4800" b="1" dirty="0">
                <a:solidFill>
                  <a:schemeClr val="bg1"/>
                </a:solidFill>
                <a:latin typeface="+mj-lt"/>
              </a:rPr>
              <a:t>Brain Injuries</a:t>
            </a:r>
          </a:p>
        </p:txBody>
      </p:sp>
      <p:pic>
        <p:nvPicPr>
          <p:cNvPr id="6146" name="Picture 2" descr="Brain injury can be treated effectively at JBER clinic &gt; Pacific ...">
            <a:extLst>
              <a:ext uri="{FF2B5EF4-FFF2-40B4-BE49-F238E27FC236}">
                <a16:creationId xmlns:a16="http://schemas.microsoft.com/office/drawing/2014/main" id="{A2BBFA53-28DC-4DE0-8868-8D76A0CCA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131" y="3144114"/>
            <a:ext cx="3624555" cy="2728912"/>
          </a:xfrm>
          <a:prstGeom prst="rect">
            <a:avLst/>
          </a:prstGeom>
          <a:noFill/>
          <a:ln>
            <a:solidFill>
              <a:schemeClr val="tx1"/>
            </a:solidFill>
          </a:ln>
          <a:effectLst>
            <a:outerShdw blurRad="50800" dist="38100" dir="2700000" algn="tl" rotWithShape="0">
              <a:prstClr val="black">
                <a:alpha val="40000"/>
              </a:prstClr>
            </a:outerShdw>
          </a:effectLst>
        </p:spPr>
      </p:pic>
      <p:pic>
        <p:nvPicPr>
          <p:cNvPr id="6148" name="Picture 4">
            <a:extLst>
              <a:ext uri="{FF2B5EF4-FFF2-40B4-BE49-F238E27FC236}">
                <a16:creationId xmlns:a16="http://schemas.microsoft.com/office/drawing/2014/main" id="{7E0C0E85-5795-434A-A677-C1C339B18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2735" y="2101126"/>
            <a:ext cx="2993571" cy="37719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25DF7960-8B68-451A-BADB-641E95BF72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273" t="5191" r="6000" b="5191"/>
          <a:stretch/>
        </p:blipFill>
        <p:spPr bwMode="auto">
          <a:xfrm>
            <a:off x="898072" y="3489158"/>
            <a:ext cx="3067050" cy="238386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10AE21-27E3-478D-ABE0-F2A28BC1A536}"/>
              </a:ext>
            </a:extLst>
          </p:cNvPr>
          <p:cNvSpPr txBox="1"/>
          <p:nvPr/>
        </p:nvSpPr>
        <p:spPr>
          <a:xfrm>
            <a:off x="822960" y="1598771"/>
            <a:ext cx="3835537" cy="1569660"/>
          </a:xfrm>
          <a:prstGeom prst="rect">
            <a:avLst/>
          </a:prstGeom>
          <a:noFill/>
        </p:spPr>
        <p:txBody>
          <a:bodyPr wrap="none" rtlCol="0">
            <a:spAutoFit/>
          </a:bodyPr>
          <a:lstStyle/>
          <a:p>
            <a:r>
              <a:rPr lang="en-US" sz="3200" dirty="0">
                <a:ea typeface="Open Sans Semibold" panose="020B0706030804020204" pitchFamily="34" charset="0"/>
                <a:cs typeface="Open Sans Semibold" panose="020B0706030804020204" pitchFamily="34" charset="0"/>
              </a:rPr>
              <a:t>Traumatic brain injury</a:t>
            </a:r>
          </a:p>
          <a:p>
            <a:r>
              <a:rPr lang="en-US" sz="3200" dirty="0">
                <a:ea typeface="Open Sans Semibold" panose="020B0706030804020204" pitchFamily="34" charset="0"/>
                <a:cs typeface="Open Sans Semibold" panose="020B0706030804020204" pitchFamily="34" charset="0"/>
              </a:rPr>
              <a:t>Stroke</a:t>
            </a:r>
          </a:p>
          <a:p>
            <a:r>
              <a:rPr lang="en-US" sz="3200" dirty="0">
                <a:ea typeface="Open Sans Semibold" panose="020B0706030804020204" pitchFamily="34" charset="0"/>
                <a:cs typeface="Open Sans Semibold" panose="020B0706030804020204" pitchFamily="34" charset="0"/>
              </a:rPr>
              <a:t>Tumor, </a:t>
            </a:r>
            <a:r>
              <a:rPr lang="en-US" sz="3200" dirty="0" err="1">
                <a:ea typeface="Open Sans Semibold" panose="020B0706030804020204" pitchFamily="34" charset="0"/>
                <a:cs typeface="Open Sans Semibold" panose="020B0706030804020204" pitchFamily="34" charset="0"/>
              </a:rPr>
              <a:t>etc</a:t>
            </a:r>
            <a:endParaRPr lang="en-US" sz="3200" dirty="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397403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22;p5"/>
          <p:cNvPicPr preferRelativeResize="0"/>
          <p:nvPr/>
        </p:nvPicPr>
        <p:blipFill rotWithShape="1">
          <a:blip r:embed="rId2">
            <a:alphaModFix/>
          </a:blip>
          <a:srcRect/>
          <a:stretch/>
        </p:blipFill>
        <p:spPr>
          <a:xfrm>
            <a:off x="0" y="0"/>
            <a:ext cx="12192000" cy="6874933"/>
          </a:xfrm>
          <a:prstGeom prst="rect">
            <a:avLst/>
          </a:prstGeom>
          <a:noFill/>
          <a:ln>
            <a:noFill/>
          </a:ln>
        </p:spPr>
      </p:pic>
      <p:pic>
        <p:nvPicPr>
          <p:cNvPr id="2" name="Picture 1"/>
          <p:cNvPicPr>
            <a:picLocks noChangeAspect="1"/>
          </p:cNvPicPr>
          <p:nvPr/>
        </p:nvPicPr>
        <p:blipFill>
          <a:blip r:embed="rId3"/>
          <a:stretch>
            <a:fillRect/>
          </a:stretch>
        </p:blipFill>
        <p:spPr>
          <a:xfrm>
            <a:off x="6496976" y="951023"/>
            <a:ext cx="5270209" cy="5116336"/>
          </a:xfrm>
          <a:prstGeom prst="rect">
            <a:avLst/>
          </a:prstGeom>
        </p:spPr>
      </p:pic>
      <p:pic>
        <p:nvPicPr>
          <p:cNvPr id="3" name="Picture 2"/>
          <p:cNvPicPr>
            <a:picLocks noChangeAspect="1"/>
          </p:cNvPicPr>
          <p:nvPr/>
        </p:nvPicPr>
        <p:blipFill>
          <a:blip r:embed="rId4"/>
          <a:stretch>
            <a:fillRect/>
          </a:stretch>
        </p:blipFill>
        <p:spPr>
          <a:xfrm>
            <a:off x="439375" y="951023"/>
            <a:ext cx="5429794" cy="5124368"/>
          </a:xfrm>
          <a:prstGeom prst="rect">
            <a:avLst/>
          </a:prstGeom>
        </p:spPr>
      </p:pic>
      <p:sp>
        <p:nvSpPr>
          <p:cNvPr id="5" name="TextBox 4"/>
          <p:cNvSpPr txBox="1"/>
          <p:nvPr/>
        </p:nvSpPr>
        <p:spPr>
          <a:xfrm>
            <a:off x="1820345" y="207767"/>
            <a:ext cx="2486130" cy="584775"/>
          </a:xfrm>
          <a:prstGeom prst="rect">
            <a:avLst/>
          </a:prstGeom>
          <a:solidFill>
            <a:schemeClr val="bg1"/>
          </a:solidFill>
        </p:spPr>
        <p:txBody>
          <a:bodyPr wrap="none" rtlCol="0">
            <a:spAutoFit/>
          </a:bodyPr>
          <a:lstStyle/>
          <a:p>
            <a:r>
              <a:rPr lang="en-US" sz="3200" b="1" dirty="0">
                <a:ea typeface="Open Sans Semibold" panose="020B0706030804020204" pitchFamily="34" charset="0"/>
                <a:cs typeface="Open Sans Semibold" panose="020B0706030804020204" pitchFamily="34" charset="0"/>
              </a:rPr>
              <a:t>Healthy Brain</a:t>
            </a:r>
          </a:p>
        </p:txBody>
      </p:sp>
      <p:sp>
        <p:nvSpPr>
          <p:cNvPr id="6" name="TextBox 5"/>
          <p:cNvSpPr txBox="1"/>
          <p:nvPr/>
        </p:nvSpPr>
        <p:spPr>
          <a:xfrm>
            <a:off x="6912465" y="207767"/>
            <a:ext cx="4439229" cy="584775"/>
          </a:xfrm>
          <a:prstGeom prst="rect">
            <a:avLst/>
          </a:prstGeom>
          <a:solidFill>
            <a:schemeClr val="bg1"/>
          </a:solidFill>
        </p:spPr>
        <p:txBody>
          <a:bodyPr wrap="none" rtlCol="0">
            <a:spAutoFit/>
          </a:bodyPr>
          <a:lstStyle/>
          <a:p>
            <a:r>
              <a:rPr lang="en-US" sz="3200" b="1" dirty="0">
                <a:ea typeface="Open Sans Semibold" panose="020B0706030804020204" pitchFamily="34" charset="0"/>
                <a:cs typeface="Open Sans Semibold" panose="020B0706030804020204" pitchFamily="34" charset="0"/>
              </a:rPr>
              <a:t>Brain on Alcohol &amp; Drugs</a:t>
            </a:r>
          </a:p>
        </p:txBody>
      </p:sp>
      <p:sp>
        <p:nvSpPr>
          <p:cNvPr id="7" name="TextBox 6"/>
          <p:cNvSpPr txBox="1"/>
          <p:nvPr/>
        </p:nvSpPr>
        <p:spPr>
          <a:xfrm>
            <a:off x="9802834" y="6303268"/>
            <a:ext cx="1745350" cy="369332"/>
          </a:xfrm>
          <a:prstGeom prst="rect">
            <a:avLst/>
          </a:prstGeom>
          <a:solidFill>
            <a:schemeClr val="bg1"/>
          </a:solidFill>
        </p:spPr>
        <p:txBody>
          <a:bodyPr wrap="none" rtlCol="0">
            <a:spAutoFit/>
          </a:bodyPr>
          <a:lstStyle/>
          <a:p>
            <a:r>
              <a:rPr lang="en-US" dirty="0">
                <a:latin typeface="+mj-lt"/>
                <a:ea typeface="Open Sans Light" panose="020B0604020202020204" charset="0"/>
                <a:cs typeface="Open Sans Light" panose="020B0604020202020204" charset="0"/>
              </a:rPr>
              <a:t>Amenclinics.com</a:t>
            </a:r>
          </a:p>
        </p:txBody>
      </p:sp>
    </p:spTree>
    <p:extLst>
      <p:ext uri="{BB962C8B-B14F-4D97-AF65-F5344CB8AC3E}">
        <p14:creationId xmlns:p14="http://schemas.microsoft.com/office/powerpoint/2010/main" val="430920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22;p5"/>
          <p:cNvPicPr preferRelativeResize="0"/>
          <p:nvPr/>
        </p:nvPicPr>
        <p:blipFill rotWithShape="1">
          <a:blip r:embed="rId3">
            <a:alphaModFix/>
          </a:blip>
          <a:srcRect/>
          <a:stretch/>
        </p:blipFill>
        <p:spPr>
          <a:xfrm>
            <a:off x="-65314" y="1"/>
            <a:ext cx="12322628" cy="6857999"/>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7154" y="120830"/>
            <a:ext cx="2604506" cy="6570617"/>
          </a:xfrm>
          <a:prstGeom prst="rect">
            <a:avLst/>
          </a:prstGeom>
        </p:spPr>
      </p:pic>
      <p:sp>
        <p:nvSpPr>
          <p:cNvPr id="5" name="Rectangle 4"/>
          <p:cNvSpPr/>
          <p:nvPr/>
        </p:nvSpPr>
        <p:spPr>
          <a:xfrm>
            <a:off x="-41088" y="589313"/>
            <a:ext cx="6243767" cy="790452"/>
          </a:xfrm>
          <a:prstGeom prst="rect">
            <a:avLst/>
          </a:prstGeom>
          <a:solidFill>
            <a:srgbClr val="1D5EA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mj-lt"/>
                <a:ea typeface="Open Sans Semibold" panose="020B0706030804020204" pitchFamily="34" charset="0"/>
                <a:cs typeface="Open Sans Semibold" panose="020B0706030804020204" pitchFamily="34" charset="0"/>
              </a:rPr>
              <a:t>We CAN change our brains!</a:t>
            </a:r>
          </a:p>
        </p:txBody>
      </p:sp>
      <p:sp>
        <p:nvSpPr>
          <p:cNvPr id="6" name="TextBox 5"/>
          <p:cNvSpPr txBox="1"/>
          <p:nvPr/>
        </p:nvSpPr>
        <p:spPr>
          <a:xfrm>
            <a:off x="492531" y="1874728"/>
            <a:ext cx="6051632" cy="3108543"/>
          </a:xfrm>
          <a:prstGeom prst="rect">
            <a:avLst/>
          </a:prstGeom>
          <a:solidFill>
            <a:schemeClr val="bg1"/>
          </a:solidFill>
        </p:spPr>
        <p:txBody>
          <a:bodyPr wrap="square" rtlCol="0">
            <a:spAutoFit/>
          </a:bodyPr>
          <a:lstStyle/>
          <a:p>
            <a:r>
              <a:rPr lang="en-US" sz="2800" b="1" dirty="0">
                <a:ea typeface="Open Sans Light" panose="020B0604020202020204" charset="0"/>
                <a:cs typeface="Open Sans Light" panose="020B0604020202020204" charset="0"/>
              </a:rPr>
              <a:t>What we’re seeing in this brain</a:t>
            </a:r>
          </a:p>
          <a:p>
            <a:endParaRPr lang="en-US" sz="2800" b="1" dirty="0">
              <a:ea typeface="Open Sans Light" panose="020B0604020202020204" charset="0"/>
              <a:cs typeface="Open Sans Light" panose="020B0604020202020204" charset="0"/>
            </a:endParaRPr>
          </a:p>
          <a:p>
            <a:pPr marL="342900" indent="-342900">
              <a:buFont typeface="Arial" panose="020B0604020202020204" pitchFamily="34" charset="0"/>
              <a:buChar char="•"/>
            </a:pPr>
            <a:r>
              <a:rPr lang="en-US" sz="2800" b="1" dirty="0">
                <a:ea typeface="Open Sans Light" panose="020B0604020202020204" charset="0"/>
                <a:cs typeface="Open Sans Light" panose="020B0604020202020204" charset="0"/>
              </a:rPr>
              <a:t>Multiple concussions</a:t>
            </a:r>
          </a:p>
          <a:p>
            <a:pPr marL="342900" indent="-342900">
              <a:buFont typeface="Arial" panose="020B0604020202020204" pitchFamily="34" charset="0"/>
              <a:buChar char="•"/>
            </a:pPr>
            <a:r>
              <a:rPr lang="en-US" sz="2800" b="1" dirty="0">
                <a:ea typeface="Open Sans Light" panose="020B0604020202020204" charset="0"/>
                <a:cs typeface="Open Sans Light" panose="020B0604020202020204" charset="0"/>
              </a:rPr>
              <a:t>Damage to the anterior temporal poles</a:t>
            </a:r>
          </a:p>
          <a:p>
            <a:pPr marL="342900" indent="-342900">
              <a:buFont typeface="Arial" panose="020B0604020202020204" pitchFamily="34" charset="0"/>
              <a:buChar char="•"/>
            </a:pPr>
            <a:r>
              <a:rPr lang="en-US" sz="2800" b="1" dirty="0">
                <a:ea typeface="Open Sans Light" panose="020B0604020202020204" charset="0"/>
                <a:cs typeface="Open Sans Light" panose="020B0604020202020204" charset="0"/>
              </a:rPr>
              <a:t>Asymmetry – left side worse</a:t>
            </a:r>
          </a:p>
          <a:p>
            <a:pPr marL="342900" indent="-342900">
              <a:buFont typeface="Arial" panose="020B0604020202020204" pitchFamily="34" charset="0"/>
              <a:buChar char="•"/>
            </a:pPr>
            <a:r>
              <a:rPr lang="en-US" sz="2800" b="1" dirty="0">
                <a:ea typeface="Open Sans Light" panose="020B0604020202020204" charset="0"/>
                <a:cs typeface="Open Sans Light" panose="020B0604020202020204" charset="0"/>
              </a:rPr>
              <a:t>Bad temper</a:t>
            </a:r>
          </a:p>
        </p:txBody>
      </p:sp>
      <p:sp>
        <p:nvSpPr>
          <p:cNvPr id="7" name="Right Arrow 6"/>
          <p:cNvSpPr/>
          <p:nvPr/>
        </p:nvSpPr>
        <p:spPr>
          <a:xfrm>
            <a:off x="6070465" y="1140470"/>
            <a:ext cx="1126837" cy="4156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8834287" y="1396861"/>
            <a:ext cx="1200727" cy="36945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36063" y="3628917"/>
            <a:ext cx="2422150" cy="1754326"/>
          </a:xfrm>
          <a:prstGeom prst="rect">
            <a:avLst/>
          </a:prstGeom>
          <a:solidFill>
            <a:srgbClr val="1D5EAC"/>
          </a:solidFill>
          <a:ln w="38100">
            <a:solidFill>
              <a:srgbClr val="FFFF00"/>
            </a:solidFill>
          </a:ln>
        </p:spPr>
        <p:txBody>
          <a:bodyPr wrap="square" rtlCol="0">
            <a:spAutoFit/>
          </a:bodyPr>
          <a:lstStyle/>
          <a:p>
            <a:r>
              <a:rPr lang="en-US" sz="3600" dirty="0">
                <a:solidFill>
                  <a:schemeClr val="bg1"/>
                </a:solidFill>
                <a:ea typeface="Open Sans Semibold" panose="020B0706030804020204" pitchFamily="34" charset="0"/>
                <a:cs typeface="Open Sans Semibold" panose="020B0706030804020204" pitchFamily="34" charset="0"/>
              </a:rPr>
              <a:t>But! …</a:t>
            </a:r>
          </a:p>
          <a:p>
            <a:r>
              <a:rPr lang="en-US" sz="3600" dirty="0">
                <a:solidFill>
                  <a:schemeClr val="bg1"/>
                </a:solidFill>
                <a:ea typeface="Open Sans Semibold" panose="020B0706030804020204" pitchFamily="34" charset="0"/>
                <a:cs typeface="Open Sans Semibold" panose="020B0706030804020204" pitchFamily="34" charset="0"/>
              </a:rPr>
              <a:t>He changed</a:t>
            </a:r>
          </a:p>
          <a:p>
            <a:r>
              <a:rPr lang="en-US" sz="3600" dirty="0">
                <a:solidFill>
                  <a:schemeClr val="bg1"/>
                </a:solidFill>
                <a:ea typeface="Open Sans Semibold" panose="020B0706030804020204" pitchFamily="34" charset="0"/>
                <a:cs typeface="Open Sans Semibold" panose="020B0706030804020204" pitchFamily="34" charset="0"/>
              </a:rPr>
              <a:t>his brain!</a:t>
            </a:r>
          </a:p>
        </p:txBody>
      </p:sp>
      <p:sp>
        <p:nvSpPr>
          <p:cNvPr id="11" name="Right Arrow 10"/>
          <p:cNvSpPr/>
          <p:nvPr/>
        </p:nvSpPr>
        <p:spPr>
          <a:xfrm rot="11428811">
            <a:off x="9476358" y="5807412"/>
            <a:ext cx="1681925" cy="612843"/>
          </a:xfrm>
          <a:prstGeom prst="right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03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1615"/>
            <a:ext cx="3619500" cy="1024196"/>
          </a:xfrm>
          <a:prstGeom prst="rect">
            <a:avLst/>
          </a:prstGeom>
          <a:solidFill>
            <a:srgbClr val="00A8A2"/>
          </a:solidFill>
        </p:spPr>
        <p:txBody>
          <a:bodyPr wrap="square" rtlCol="0">
            <a:spAutoFit/>
          </a:bodyPr>
          <a:lstStyle/>
          <a:p>
            <a:endParaRPr lang="en-US" dirty="0"/>
          </a:p>
        </p:txBody>
      </p:sp>
      <p:sp>
        <p:nvSpPr>
          <p:cNvPr id="2" name="Title 1"/>
          <p:cNvSpPr>
            <a:spLocks noGrp="1"/>
          </p:cNvSpPr>
          <p:nvPr>
            <p:ph type="title"/>
          </p:nvPr>
        </p:nvSpPr>
        <p:spPr>
          <a:xfrm>
            <a:off x="267929" y="451555"/>
            <a:ext cx="3084871" cy="874007"/>
          </a:xfrm>
        </p:spPr>
        <p:txBody>
          <a:bodyPr>
            <a:normAutofit/>
          </a:bodyPr>
          <a:lstStyle/>
          <a:p>
            <a:r>
              <a:rPr lang="en-US" sz="4800" b="1" dirty="0">
                <a:solidFill>
                  <a:schemeClr val="bg1"/>
                </a:solidFill>
                <a:latin typeface="+mj-lt"/>
              </a:rPr>
              <a:t>As we go…</a:t>
            </a:r>
          </a:p>
        </p:txBody>
      </p:sp>
      <p:pic>
        <p:nvPicPr>
          <p:cNvPr id="7" name="Picture 6"/>
          <p:cNvPicPr>
            <a:picLocks noChangeAspect="1"/>
          </p:cNvPicPr>
          <p:nvPr/>
        </p:nvPicPr>
        <p:blipFill>
          <a:blip r:embed="rId3"/>
          <a:stretch>
            <a:fillRect/>
          </a:stretch>
        </p:blipFill>
        <p:spPr>
          <a:xfrm>
            <a:off x="4046919" y="22700"/>
            <a:ext cx="4523361" cy="6835300"/>
          </a:xfrm>
          <a:prstGeom prst="rect">
            <a:avLst/>
          </a:prstGeom>
        </p:spPr>
      </p:pic>
      <p:pic>
        <p:nvPicPr>
          <p:cNvPr id="9" name="Picture 8"/>
          <p:cNvPicPr>
            <a:picLocks noChangeAspect="1"/>
          </p:cNvPicPr>
          <p:nvPr/>
        </p:nvPicPr>
        <p:blipFill>
          <a:blip r:embed="rId4"/>
          <a:stretch>
            <a:fillRect/>
          </a:stretch>
        </p:blipFill>
        <p:spPr>
          <a:xfrm>
            <a:off x="8570280" y="1502388"/>
            <a:ext cx="2259857" cy="3028674"/>
          </a:xfrm>
          <a:prstGeom prst="rect">
            <a:avLst/>
          </a:prstGeom>
        </p:spPr>
      </p:pic>
      <p:pic>
        <p:nvPicPr>
          <p:cNvPr id="12" name="Picture 11"/>
          <p:cNvPicPr>
            <a:picLocks noChangeAspect="1"/>
          </p:cNvPicPr>
          <p:nvPr/>
        </p:nvPicPr>
        <p:blipFill rotWithShape="1">
          <a:blip r:embed="rId5"/>
          <a:srcRect l="2563" t="4959" r="18730" b="8261"/>
          <a:stretch/>
        </p:blipFill>
        <p:spPr>
          <a:xfrm>
            <a:off x="68305" y="3071486"/>
            <a:ext cx="3978614" cy="2919152"/>
          </a:xfrm>
          <a:prstGeom prst="rect">
            <a:avLst/>
          </a:prstGeom>
        </p:spPr>
      </p:pic>
      <p:pic>
        <p:nvPicPr>
          <p:cNvPr id="13" name="Picture 12"/>
          <p:cNvPicPr>
            <a:picLocks noChangeAspect="1"/>
          </p:cNvPicPr>
          <p:nvPr/>
        </p:nvPicPr>
        <p:blipFill>
          <a:blip r:embed="rId6"/>
          <a:stretch>
            <a:fillRect/>
          </a:stretch>
        </p:blipFill>
        <p:spPr>
          <a:xfrm>
            <a:off x="9151194" y="3852153"/>
            <a:ext cx="2772270" cy="2289648"/>
          </a:xfrm>
          <a:prstGeom prst="rect">
            <a:avLst/>
          </a:prstGeom>
        </p:spPr>
      </p:pic>
    </p:spTree>
    <p:extLst>
      <p:ext uri="{BB962C8B-B14F-4D97-AF65-F5344CB8AC3E}">
        <p14:creationId xmlns:p14="http://schemas.microsoft.com/office/powerpoint/2010/main" val="219114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101174" y="2334638"/>
            <a:ext cx="8307421" cy="2073214"/>
          </a:xfrm>
          <a:solidFill>
            <a:srgbClr val="1D5EAC"/>
          </a:solidFill>
        </p:spPr>
        <p:txBody>
          <a:bodyPr>
            <a:normAutofit/>
          </a:bodyPr>
          <a:lstStyle/>
          <a:p>
            <a:pPr algn="ctr"/>
            <a:r>
              <a:rPr lang="en-US" sz="5400" b="1" dirty="0">
                <a:solidFill>
                  <a:schemeClr val="bg1"/>
                </a:solidFill>
                <a:latin typeface="+mj-lt"/>
              </a:rPr>
              <a:t>Things You Can Do (or Teach)</a:t>
            </a:r>
            <a:br>
              <a:rPr lang="en-US" sz="5400" b="1" dirty="0">
                <a:solidFill>
                  <a:schemeClr val="bg1"/>
                </a:solidFill>
                <a:latin typeface="+mj-lt"/>
              </a:rPr>
            </a:br>
            <a:r>
              <a:rPr lang="en-US" sz="5400" b="1" dirty="0">
                <a:solidFill>
                  <a:schemeClr val="bg1"/>
                </a:solidFill>
                <a:latin typeface="+mj-lt"/>
              </a:rPr>
              <a:t>to Improve Brain Health</a:t>
            </a:r>
          </a:p>
        </p:txBody>
      </p:sp>
    </p:spTree>
    <p:extLst>
      <p:ext uri="{BB962C8B-B14F-4D97-AF65-F5344CB8AC3E}">
        <p14:creationId xmlns:p14="http://schemas.microsoft.com/office/powerpoint/2010/main" val="2888668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40"/>
            <a:ext cx="5358581"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Be Resilient</a:t>
            </a:r>
          </a:p>
        </p:txBody>
      </p:sp>
      <p:sp>
        <p:nvSpPr>
          <p:cNvPr id="2" name="Content Placeholder 1"/>
          <p:cNvSpPr>
            <a:spLocks noGrp="1"/>
          </p:cNvSpPr>
          <p:nvPr>
            <p:ph idx="1"/>
          </p:nvPr>
        </p:nvSpPr>
        <p:spPr>
          <a:xfrm>
            <a:off x="596348" y="1577514"/>
            <a:ext cx="6145139" cy="3935072"/>
          </a:xfrm>
          <a:solidFill>
            <a:schemeClr val="bg1"/>
          </a:solidFill>
        </p:spPr>
        <p:txBody>
          <a:bodyPr>
            <a:noAutofit/>
          </a:bodyPr>
          <a:lstStyle/>
          <a:p>
            <a:pPr>
              <a:lnSpc>
                <a:spcPct val="150000"/>
              </a:lnSpc>
            </a:pPr>
            <a:r>
              <a:rPr lang="en-US" sz="2400" b="1" dirty="0">
                <a:latin typeface="Calibri" panose="020F0502020204030204" pitchFamily="34" charset="0"/>
                <a:cs typeface="Calibri" panose="020F0502020204030204" pitchFamily="34" charset="0"/>
              </a:rPr>
              <a:t>Post Traumatic Growth</a:t>
            </a:r>
          </a:p>
          <a:p>
            <a:pPr lvl="1">
              <a:lnSpc>
                <a:spcPct val="150000"/>
              </a:lnSpc>
            </a:pPr>
            <a:r>
              <a:rPr lang="en-US" b="1" dirty="0">
                <a:latin typeface="Calibri" panose="020F0502020204030204" pitchFamily="34" charset="0"/>
                <a:cs typeface="Calibri" panose="020F0502020204030204" pitchFamily="34" charset="0"/>
              </a:rPr>
              <a:t>Improved relationships</a:t>
            </a:r>
          </a:p>
          <a:p>
            <a:pPr lvl="1">
              <a:lnSpc>
                <a:spcPct val="150000"/>
              </a:lnSpc>
            </a:pPr>
            <a:r>
              <a:rPr lang="en-US" b="1" dirty="0">
                <a:latin typeface="Calibri" panose="020F0502020204030204" pitchFamily="34" charset="0"/>
                <a:cs typeface="Calibri" panose="020F0502020204030204" pitchFamily="34" charset="0"/>
              </a:rPr>
              <a:t>New possibilities for our lives</a:t>
            </a:r>
          </a:p>
          <a:p>
            <a:pPr lvl="1">
              <a:lnSpc>
                <a:spcPct val="150000"/>
              </a:lnSpc>
            </a:pPr>
            <a:r>
              <a:rPr lang="en-US" b="1" dirty="0">
                <a:latin typeface="Calibri" panose="020F0502020204030204" pitchFamily="34" charset="0"/>
                <a:cs typeface="Calibri" panose="020F0502020204030204" pitchFamily="34" charset="0"/>
              </a:rPr>
              <a:t>Greater appreciation for our lives</a:t>
            </a:r>
          </a:p>
          <a:p>
            <a:pPr lvl="1">
              <a:lnSpc>
                <a:spcPct val="150000"/>
              </a:lnSpc>
            </a:pPr>
            <a:r>
              <a:rPr lang="en-US" b="1" dirty="0">
                <a:latin typeface="Calibri" panose="020F0502020204030204" pitchFamily="34" charset="0"/>
                <a:cs typeface="Calibri" panose="020F0502020204030204" pitchFamily="34" charset="0"/>
              </a:rPr>
              <a:t>Greater sense of personal strength</a:t>
            </a:r>
          </a:p>
          <a:p>
            <a:pPr lvl="1">
              <a:lnSpc>
                <a:spcPct val="150000"/>
              </a:lnSpc>
            </a:pPr>
            <a:r>
              <a:rPr lang="en-US" b="1" dirty="0">
                <a:latin typeface="Calibri" panose="020F0502020204030204" pitchFamily="34" charset="0"/>
                <a:cs typeface="Calibri" panose="020F0502020204030204" pitchFamily="34" charset="0"/>
              </a:rPr>
              <a:t>Spiritual development</a:t>
            </a:r>
          </a:p>
        </p:txBody>
      </p:sp>
      <p:sp>
        <p:nvSpPr>
          <p:cNvPr id="3" name="TextBox 2"/>
          <p:cNvSpPr txBox="1"/>
          <p:nvPr/>
        </p:nvSpPr>
        <p:spPr>
          <a:xfrm>
            <a:off x="1679349" y="5938666"/>
            <a:ext cx="1815946" cy="338554"/>
          </a:xfrm>
          <a:prstGeom prst="rect">
            <a:avLst/>
          </a:prstGeom>
          <a:solidFill>
            <a:schemeClr val="bg1"/>
          </a:solidFill>
        </p:spPr>
        <p:txBody>
          <a:bodyPr wrap="none" rtlCol="0">
            <a:spAutoFit/>
          </a:bodyPr>
          <a:lstStyle/>
          <a:p>
            <a:r>
              <a:rPr lang="en-US" sz="1600" dirty="0" err="1">
                <a:solidFill>
                  <a:prstClr val="black"/>
                </a:solidFill>
              </a:rPr>
              <a:t>Tedeschi</a:t>
            </a:r>
            <a:r>
              <a:rPr lang="en-US" sz="1600" dirty="0">
                <a:solidFill>
                  <a:prstClr val="black"/>
                </a:solidFill>
              </a:rPr>
              <a:t> &amp; Calhoun</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4301" y="1849448"/>
            <a:ext cx="4162323" cy="3121742"/>
          </a:xfrm>
          <a:prstGeom prst="roundRect">
            <a:avLst>
              <a:gd name="adj" fmla="val 4167"/>
            </a:avLst>
          </a:prstGeom>
          <a:solidFill>
            <a:srgbClr val="FFFFFF"/>
          </a:solidFill>
          <a:ln w="508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7"/>
          <p:cNvSpPr txBox="1"/>
          <p:nvPr/>
        </p:nvSpPr>
        <p:spPr>
          <a:xfrm>
            <a:off x="7562549" y="5143254"/>
            <a:ext cx="3293806" cy="369332"/>
          </a:xfrm>
          <a:prstGeom prst="rect">
            <a:avLst/>
          </a:prstGeom>
          <a:noFill/>
        </p:spPr>
        <p:txBody>
          <a:bodyPr wrap="square" rtlCol="0">
            <a:spAutoFit/>
          </a:bodyPr>
          <a:lstStyle/>
          <a:p>
            <a:r>
              <a:rPr lang="en-US" dirty="0">
                <a:solidFill>
                  <a:prstClr val="black"/>
                </a:solidFill>
                <a:cs typeface="Calibri" panose="020F0502020204030204" pitchFamily="34" charset="0"/>
              </a:rPr>
              <a:t>Tennessee Disability Coalition</a:t>
            </a:r>
          </a:p>
        </p:txBody>
      </p:sp>
    </p:spTree>
    <p:extLst>
      <p:ext uri="{BB962C8B-B14F-4D97-AF65-F5344CB8AC3E}">
        <p14:creationId xmlns:p14="http://schemas.microsoft.com/office/powerpoint/2010/main" val="3326656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0"/>
            <a:ext cx="12192000" cy="6858000"/>
          </a:xfrm>
          <a:prstGeom prst="rect">
            <a:avLst/>
          </a:prstGeom>
        </p:spPr>
      </p:pic>
      <p:sp>
        <p:nvSpPr>
          <p:cNvPr id="11" name="Rectangle 10"/>
          <p:cNvSpPr/>
          <p:nvPr/>
        </p:nvSpPr>
        <p:spPr>
          <a:xfrm>
            <a:off x="2250332" y="2090172"/>
            <a:ext cx="7785208" cy="2554545"/>
          </a:xfrm>
          <a:prstGeom prst="rect">
            <a:avLst/>
          </a:prstGeom>
          <a:solidFill>
            <a:schemeClr val="bg1"/>
          </a:solidFill>
          <a:ln w="19050">
            <a:solidFill>
              <a:schemeClr val="tx1"/>
            </a:solidFill>
          </a:ln>
        </p:spPr>
        <p:txBody>
          <a:bodyPr wrap="square">
            <a:spAutoFit/>
          </a:bodyPr>
          <a:lstStyle/>
          <a:p>
            <a:pPr lvl="0" algn="ctr"/>
            <a:r>
              <a:rPr lang="en-US" sz="2400" dirty="0">
                <a:solidFill>
                  <a:prstClr val="black"/>
                </a:solidFill>
              </a:rPr>
              <a:t>A woman’s pastor saw her in the grocery store and asked her why she hadn’t been to church lately. Aren’t you concerned about the hereafter?” he asked. “I’m concerned every day,” she replied. </a:t>
            </a:r>
          </a:p>
          <a:p>
            <a:pPr lvl="0" algn="ctr"/>
            <a:endParaRPr lang="en-US" sz="1000" dirty="0">
              <a:solidFill>
                <a:prstClr val="black"/>
              </a:solidFill>
            </a:endParaRPr>
          </a:p>
          <a:p>
            <a:pPr lvl="0" algn="ctr"/>
            <a:r>
              <a:rPr lang="en-US" sz="2400" dirty="0">
                <a:solidFill>
                  <a:prstClr val="black"/>
                </a:solidFill>
              </a:rPr>
              <a:t>“I go into the kitchen or the bedroom and am constantly asking myself what am I hereafter?”</a:t>
            </a:r>
          </a:p>
        </p:txBody>
      </p:sp>
    </p:spTree>
    <p:extLst>
      <p:ext uri="{BB962C8B-B14F-4D97-AF65-F5344CB8AC3E}">
        <p14:creationId xmlns:p14="http://schemas.microsoft.com/office/powerpoint/2010/main" val="2928714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5978" y="1046308"/>
            <a:ext cx="3067143" cy="129077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231" y="995763"/>
            <a:ext cx="3609135" cy="1391863"/>
          </a:xfrm>
          <a:prstGeom prst="rect">
            <a:avLst/>
          </a:prstGeom>
        </p:spPr>
      </p:pic>
      <p:sp>
        <p:nvSpPr>
          <p:cNvPr id="7" name="Rectangle 6"/>
          <p:cNvSpPr/>
          <p:nvPr/>
        </p:nvSpPr>
        <p:spPr>
          <a:xfrm>
            <a:off x="1195647" y="3027691"/>
            <a:ext cx="9843141" cy="1015663"/>
          </a:xfrm>
          <a:prstGeom prst="rect">
            <a:avLst/>
          </a:prstGeom>
        </p:spPr>
        <p:txBody>
          <a:bodyPr wrap="square">
            <a:spAutoFit/>
          </a:bodyPr>
          <a:lstStyle/>
          <a:p>
            <a:pPr algn="ctr" defTabSz="685800">
              <a:defRPr/>
            </a:pPr>
            <a:r>
              <a:rPr lang="en-US" sz="2000" b="1" dirty="0">
                <a:solidFill>
                  <a:prstClr val="black"/>
                </a:solidFill>
                <a:ea typeface="Open Sans Light" panose="020B0306030504020204" pitchFamily="34" charset="0"/>
                <a:cs typeface="Open Sans Light" panose="020B0306030504020204" pitchFamily="34" charset="0"/>
              </a:rPr>
              <a:t>Brain Links is supported by the Administration for Community Living (ACL) of the U.S. Department of Health and Human Services under Grant No. 90TBSG0024-01-00 and in part by the TN Department of Health, Traumatic Brain Injury Program.</a:t>
            </a:r>
          </a:p>
        </p:txBody>
      </p:sp>
      <p:pic>
        <p:nvPicPr>
          <p:cNvPr id="11" name="Picture 10">
            <a:extLst>
              <a:ext uri="{FF2B5EF4-FFF2-40B4-BE49-F238E27FC236}">
                <a16:creationId xmlns:a16="http://schemas.microsoft.com/office/drawing/2014/main" id="{99502207-907E-E748-8428-667C06D2CE9C}"/>
              </a:ext>
            </a:extLst>
          </p:cNvPr>
          <p:cNvPicPr>
            <a:picLocks noChangeAspect="1"/>
          </p:cNvPicPr>
          <p:nvPr/>
        </p:nvPicPr>
        <p:blipFill>
          <a:blip r:embed="rId8"/>
          <a:stretch>
            <a:fillRect/>
          </a:stretch>
        </p:blipFill>
        <p:spPr>
          <a:xfrm>
            <a:off x="4513121" y="4879424"/>
            <a:ext cx="3159503" cy="1547742"/>
          </a:xfrm>
          <a:prstGeom prst="rect">
            <a:avLst/>
          </a:prstGeom>
        </p:spPr>
      </p:pic>
    </p:spTree>
    <p:custDataLst>
      <p:tags r:id="rId1"/>
    </p:custDataLst>
    <p:extLst>
      <p:ext uri="{BB962C8B-B14F-4D97-AF65-F5344CB8AC3E}">
        <p14:creationId xmlns:p14="http://schemas.microsoft.com/office/powerpoint/2010/main" val="3467815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336586" y="596360"/>
            <a:ext cx="5358581"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mn-lt"/>
              </a:rPr>
              <a:t>Cultivate Resilience</a:t>
            </a:r>
          </a:p>
        </p:txBody>
      </p:sp>
      <p:sp>
        <p:nvSpPr>
          <p:cNvPr id="2" name="Content Placeholder 1"/>
          <p:cNvSpPr>
            <a:spLocks noGrp="1"/>
          </p:cNvSpPr>
          <p:nvPr>
            <p:ph idx="1"/>
          </p:nvPr>
        </p:nvSpPr>
        <p:spPr>
          <a:xfrm>
            <a:off x="589359" y="2190133"/>
            <a:ext cx="8801625" cy="2256854"/>
          </a:xfrm>
          <a:solidFill>
            <a:schemeClr val="bg1"/>
          </a:solidFill>
        </p:spPr>
        <p:txBody>
          <a:bodyPr>
            <a:noAutofit/>
          </a:bodyPr>
          <a:lstStyle/>
          <a:p>
            <a:pPr>
              <a:lnSpc>
                <a:spcPct val="120000"/>
              </a:lnSpc>
              <a:buBlip>
                <a:blip r:embed="rId4"/>
              </a:buBlip>
            </a:pPr>
            <a:r>
              <a:rPr lang="en-US" sz="2400" b="1" dirty="0">
                <a:latin typeface="+mn-lt"/>
              </a:rPr>
              <a:t>A commitment to find meaning</a:t>
            </a:r>
          </a:p>
          <a:p>
            <a:pPr>
              <a:lnSpc>
                <a:spcPct val="120000"/>
              </a:lnSpc>
              <a:buBlip>
                <a:blip r:embed="rId4"/>
              </a:buBlip>
            </a:pPr>
            <a:r>
              <a:rPr lang="en-US" sz="2400" b="1" dirty="0">
                <a:latin typeface="+mn-lt"/>
              </a:rPr>
              <a:t>A belief in your capacity to create a positive outcome</a:t>
            </a:r>
          </a:p>
          <a:p>
            <a:pPr>
              <a:lnSpc>
                <a:spcPct val="120000"/>
              </a:lnSpc>
              <a:buBlip>
                <a:blip r:embed="rId4"/>
              </a:buBlip>
            </a:pPr>
            <a:r>
              <a:rPr lang="en-US" sz="2400" b="1" dirty="0">
                <a:latin typeface="+mn-lt"/>
              </a:rPr>
              <a:t>The willingness to grow</a:t>
            </a:r>
          </a:p>
          <a:p>
            <a:pPr>
              <a:lnSpc>
                <a:spcPct val="120000"/>
              </a:lnSpc>
              <a:buBlip>
                <a:blip r:embed="rId4"/>
              </a:buBlip>
            </a:pPr>
            <a:r>
              <a:rPr lang="en-US" sz="2400" b="1" dirty="0">
                <a:latin typeface="+mn-lt"/>
              </a:rPr>
              <a:t>The CHOICE to laugh and be grateful</a:t>
            </a:r>
          </a:p>
          <a:p>
            <a:pPr marL="0" indent="0">
              <a:buNone/>
            </a:pPr>
            <a:r>
              <a:rPr lang="en-US" sz="2400" b="1" dirty="0">
                <a:latin typeface="+mn-lt"/>
              </a:rPr>
              <a:t>  </a:t>
            </a:r>
          </a:p>
        </p:txBody>
      </p:sp>
      <p:sp>
        <p:nvSpPr>
          <p:cNvPr id="3" name="TextBox 2"/>
          <p:cNvSpPr txBox="1"/>
          <p:nvPr/>
        </p:nvSpPr>
        <p:spPr>
          <a:xfrm>
            <a:off x="5286978" y="4505013"/>
            <a:ext cx="1029449" cy="369332"/>
          </a:xfrm>
          <a:prstGeom prst="rect">
            <a:avLst/>
          </a:prstGeom>
          <a:noFill/>
        </p:spPr>
        <p:txBody>
          <a:bodyPr wrap="none" rtlCol="0">
            <a:spAutoFit/>
          </a:bodyPr>
          <a:lstStyle/>
          <a:p>
            <a:r>
              <a:rPr lang="en-US" dirty="0" err="1">
                <a:solidFill>
                  <a:prstClr val="black"/>
                </a:solidFill>
              </a:rPr>
              <a:t>Bonanno</a:t>
            </a:r>
            <a:endParaRPr lang="en-US" dirty="0">
              <a:solidFill>
                <a:prstClr val="black"/>
              </a:solidFill>
            </a:endParaRPr>
          </a:p>
        </p:txBody>
      </p:sp>
      <p:pic>
        <p:nvPicPr>
          <p:cNvPr id="4" name="Picture 3"/>
          <p:cNvPicPr>
            <a:picLocks noChangeAspect="1"/>
          </p:cNvPicPr>
          <p:nvPr/>
        </p:nvPicPr>
        <p:blipFill>
          <a:blip r:embed="rId5"/>
          <a:stretch>
            <a:fillRect/>
          </a:stretch>
        </p:blipFill>
        <p:spPr>
          <a:xfrm>
            <a:off x="6970121" y="3318560"/>
            <a:ext cx="4045186" cy="2691513"/>
          </a:xfrm>
          <a:prstGeom prst="roundRect">
            <a:avLst>
              <a:gd name="adj" fmla="val 16667"/>
            </a:avLst>
          </a:prstGeom>
          <a:ln>
            <a:solidFill>
              <a:schemeClr val="tx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1993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235598"/>
            <a:ext cx="6830141" cy="981582"/>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An Approach to Resilience</a:t>
            </a:r>
          </a:p>
        </p:txBody>
      </p:sp>
      <p:sp>
        <p:nvSpPr>
          <p:cNvPr id="6" name="TextBox 5"/>
          <p:cNvSpPr txBox="1"/>
          <p:nvPr/>
        </p:nvSpPr>
        <p:spPr>
          <a:xfrm>
            <a:off x="5077624" y="2492263"/>
            <a:ext cx="7026746" cy="2185214"/>
          </a:xfrm>
          <a:prstGeom prst="rect">
            <a:avLst/>
          </a:prstGeom>
          <a:solidFill>
            <a:schemeClr val="bg1"/>
          </a:solidFill>
        </p:spPr>
        <p:txBody>
          <a:bodyPr wrap="square" rtlCol="0">
            <a:spAutoFit/>
          </a:bodyPr>
          <a:lstStyle/>
          <a:p>
            <a:r>
              <a:rPr lang="en-US" sz="2800" b="1" dirty="0">
                <a:solidFill>
                  <a:prstClr val="black"/>
                </a:solidFill>
                <a:ea typeface="Open Sans Semibold" panose="020B0706030804020204" pitchFamily="34" charset="0"/>
                <a:cs typeface="Calibri" panose="020F0502020204030204" pitchFamily="34" charset="0"/>
              </a:rPr>
              <a:t>2 Questions to ask Yourself:</a:t>
            </a:r>
          </a:p>
          <a:p>
            <a:pPr marL="342900" indent="-342900">
              <a:lnSpc>
                <a:spcPct val="150000"/>
              </a:lnSpc>
              <a:buFont typeface="Arial" panose="020B0604020202020204" pitchFamily="34" charset="0"/>
              <a:buChar char="•"/>
            </a:pPr>
            <a:r>
              <a:rPr lang="en-US" sz="2400" b="1" dirty="0">
                <a:solidFill>
                  <a:prstClr val="black"/>
                </a:solidFill>
                <a:ea typeface="Open Sans Semibold" panose="020B0706030804020204" pitchFamily="34" charset="0"/>
                <a:cs typeface="Calibri" panose="020F0502020204030204" pitchFamily="34" charset="0"/>
              </a:rPr>
              <a:t>“What could possibly be right about this?”</a:t>
            </a:r>
          </a:p>
          <a:p>
            <a:pPr marL="342900" indent="-342900">
              <a:lnSpc>
                <a:spcPct val="150000"/>
              </a:lnSpc>
              <a:buFont typeface="Arial" panose="020B0604020202020204" pitchFamily="34" charset="0"/>
              <a:buChar char="•"/>
            </a:pPr>
            <a:r>
              <a:rPr lang="en-US" sz="2400" b="1" dirty="0">
                <a:solidFill>
                  <a:prstClr val="black"/>
                </a:solidFill>
                <a:ea typeface="Open Sans Semibold" panose="020B0706030804020204" pitchFamily="34" charset="0"/>
                <a:cs typeface="Calibri" panose="020F0502020204030204" pitchFamily="34" charset="0"/>
              </a:rPr>
              <a:t>“What in your life or yourself can you be grateful for right now?”</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64" t="21993" r="8538" b="-1293"/>
          <a:stretch/>
        </p:blipFill>
        <p:spPr>
          <a:xfrm>
            <a:off x="158545" y="2048550"/>
            <a:ext cx="4693266" cy="3013587"/>
          </a:xfrm>
          <a:prstGeom prst="ellipse">
            <a:avLst/>
          </a:prstGeom>
          <a:ln w="317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5482607" y="4802640"/>
            <a:ext cx="5093109" cy="369332"/>
          </a:xfrm>
          <a:prstGeom prst="rect">
            <a:avLst/>
          </a:prstGeom>
          <a:solidFill>
            <a:schemeClr val="bg1"/>
          </a:solidFill>
        </p:spPr>
        <p:txBody>
          <a:bodyPr wrap="square" rtlCol="0">
            <a:spAutoFit/>
          </a:bodyPr>
          <a:lstStyle/>
          <a:p>
            <a:r>
              <a:rPr lang="en-US" dirty="0">
                <a:solidFill>
                  <a:prstClr val="black"/>
                </a:solidFill>
              </a:rPr>
              <a:t>MJ Ryan, </a:t>
            </a:r>
            <a:r>
              <a:rPr lang="en-US" i="1" dirty="0">
                <a:solidFill>
                  <a:prstClr val="black"/>
                </a:solidFill>
              </a:rPr>
              <a:t>How to Survive Change You Didn’t Ask For</a:t>
            </a:r>
          </a:p>
        </p:txBody>
      </p:sp>
    </p:spTree>
    <p:extLst>
      <p:ext uri="{BB962C8B-B14F-4D97-AF65-F5344CB8AC3E}">
        <p14:creationId xmlns:p14="http://schemas.microsoft.com/office/powerpoint/2010/main" val="3849564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39"/>
            <a:ext cx="5754758" cy="1197125"/>
          </a:xfrm>
          <a:solidFill>
            <a:srgbClr val="1D5EAC"/>
          </a:solidFill>
        </p:spPr>
        <p:txBody>
          <a:bodyPr>
            <a:normAutofit/>
          </a:bodyPr>
          <a:lstStyle/>
          <a:p>
            <a:pPr algn="ctr"/>
            <a:r>
              <a:rPr lang="en-US" sz="5400" b="1" dirty="0">
                <a:solidFill>
                  <a:schemeClr val="bg1"/>
                </a:solidFill>
                <a:latin typeface="+mj-lt"/>
                <a:ea typeface="Open Sans Semibold" panose="020B0706030804020204" pitchFamily="34" charset="0"/>
                <a:cs typeface="Open Sans Semibold" panose="020B0706030804020204" pitchFamily="34" charset="0"/>
              </a:rPr>
              <a:t>Be Grateful</a:t>
            </a:r>
          </a:p>
        </p:txBody>
      </p:sp>
      <p:sp>
        <p:nvSpPr>
          <p:cNvPr id="3" name="TextBox 2"/>
          <p:cNvSpPr txBox="1"/>
          <p:nvPr/>
        </p:nvSpPr>
        <p:spPr>
          <a:xfrm>
            <a:off x="521663" y="2016890"/>
            <a:ext cx="9338554" cy="3847207"/>
          </a:xfrm>
          <a:prstGeom prst="rect">
            <a:avLst/>
          </a:prstGeom>
          <a:solidFill>
            <a:schemeClr val="bg1"/>
          </a:solidFill>
        </p:spPr>
        <p:txBody>
          <a:bodyPr wrap="square" rtlCol="0">
            <a:spAutoFit/>
          </a:bodyPr>
          <a:lstStyle/>
          <a:p>
            <a:r>
              <a:rPr lang="en-US" sz="2400" b="1" dirty="0">
                <a:solidFill>
                  <a:prstClr val="black"/>
                </a:solidFill>
              </a:rPr>
              <a:t>Gratitude Study:</a:t>
            </a:r>
          </a:p>
          <a:p>
            <a:endParaRPr lang="en-US" sz="2400" b="1" dirty="0">
              <a:solidFill>
                <a:prstClr val="black"/>
              </a:solidFill>
            </a:endParaRPr>
          </a:p>
          <a:p>
            <a:pPr lvl="1">
              <a:lnSpc>
                <a:spcPct val="150000"/>
              </a:lnSpc>
            </a:pPr>
            <a:r>
              <a:rPr lang="en-US" sz="2400" b="1" dirty="0">
                <a:solidFill>
                  <a:prstClr val="black"/>
                </a:solidFill>
              </a:rPr>
              <a:t>Group 1: Journal what they were grateful for</a:t>
            </a:r>
          </a:p>
          <a:p>
            <a:pPr lvl="1">
              <a:lnSpc>
                <a:spcPct val="150000"/>
              </a:lnSpc>
            </a:pPr>
            <a:r>
              <a:rPr lang="en-US" sz="2400" b="1" dirty="0">
                <a:solidFill>
                  <a:prstClr val="black"/>
                </a:solidFill>
              </a:rPr>
              <a:t>Group 2: Journal things that annoyed or bothered</a:t>
            </a:r>
          </a:p>
          <a:p>
            <a:pPr lvl="1">
              <a:lnSpc>
                <a:spcPct val="150000"/>
              </a:lnSpc>
            </a:pPr>
            <a:r>
              <a:rPr lang="en-US" sz="2400" b="1" dirty="0">
                <a:solidFill>
                  <a:prstClr val="black"/>
                </a:solidFill>
              </a:rPr>
              <a:t>Group 3: Journal what happened to them</a:t>
            </a:r>
          </a:p>
          <a:p>
            <a:pPr marL="457189" lvl="1"/>
            <a:endParaRPr lang="en-US" sz="2400" dirty="0">
              <a:solidFill>
                <a:prstClr val="black"/>
              </a:solidFill>
              <a:latin typeface="Open Sans Light"/>
            </a:endParaRPr>
          </a:p>
          <a:p>
            <a:pPr marL="457189" lvl="1"/>
            <a:endParaRPr lang="en-US" sz="2400" dirty="0">
              <a:solidFill>
                <a:prstClr val="black"/>
              </a:solidFill>
              <a:latin typeface="Open Sans Light"/>
            </a:endParaRPr>
          </a:p>
          <a:p>
            <a:pPr marL="457189" lvl="1"/>
            <a:endParaRPr lang="en-US" sz="2400" dirty="0">
              <a:solidFill>
                <a:prstClr val="black"/>
              </a:solidFill>
              <a:latin typeface="Open Sans Light"/>
            </a:endParaRPr>
          </a:p>
          <a:p>
            <a:pPr marL="457189" lvl="1"/>
            <a:r>
              <a:rPr lang="en-US" sz="1600" dirty="0">
                <a:solidFill>
                  <a:prstClr val="black"/>
                </a:solidFill>
                <a:latin typeface="Open Sans Light"/>
              </a:rPr>
              <a:t>			</a:t>
            </a:r>
            <a:r>
              <a:rPr lang="en-US" sz="1600" dirty="0">
                <a:solidFill>
                  <a:prstClr val="black"/>
                </a:solidFill>
                <a:ea typeface="Open Sans Light" panose="020B0306030504020204" pitchFamily="34" charset="0"/>
                <a:cs typeface="Open Sans Light" panose="020B0306030504020204" pitchFamily="34" charset="0"/>
              </a:rPr>
              <a:t>- Emmons &amp; Mc </a:t>
            </a:r>
            <a:r>
              <a:rPr lang="en-US" sz="1600" dirty="0" err="1">
                <a:solidFill>
                  <a:prstClr val="black"/>
                </a:solidFill>
                <a:ea typeface="Open Sans Light" panose="020B0306030504020204" pitchFamily="34" charset="0"/>
                <a:cs typeface="Open Sans Light" panose="020B0306030504020204" pitchFamily="34" charset="0"/>
              </a:rPr>
              <a:t>Collough</a:t>
            </a:r>
            <a:r>
              <a:rPr lang="en-US" sz="1600" dirty="0">
                <a:solidFill>
                  <a:prstClr val="black"/>
                </a:solidFill>
                <a:ea typeface="Open Sans Light" panose="020B0306030504020204" pitchFamily="34" charset="0"/>
                <a:cs typeface="Open Sans Light" panose="020B0306030504020204" pitchFamily="34" charset="0"/>
              </a:rPr>
              <a:t>, </a:t>
            </a:r>
            <a:r>
              <a:rPr lang="en-US" sz="1600" i="1" dirty="0">
                <a:solidFill>
                  <a:prstClr val="black"/>
                </a:solidFill>
                <a:ea typeface="Open Sans Light" panose="020B0306030504020204" pitchFamily="34" charset="0"/>
                <a:cs typeface="Open Sans Light" panose="020B0306030504020204" pitchFamily="34" charset="0"/>
              </a:rPr>
              <a:t>J. of Personality &amp; Social Psychology</a:t>
            </a:r>
          </a:p>
        </p:txBody>
      </p:sp>
      <p:pic>
        <p:nvPicPr>
          <p:cNvPr id="4" name="Picture 3"/>
          <p:cNvPicPr>
            <a:picLocks noChangeAspect="1"/>
          </p:cNvPicPr>
          <p:nvPr/>
        </p:nvPicPr>
        <p:blipFill>
          <a:blip r:embed="rId4"/>
          <a:stretch>
            <a:fillRect/>
          </a:stretch>
        </p:blipFill>
        <p:spPr>
          <a:xfrm>
            <a:off x="7583080" y="508000"/>
            <a:ext cx="4183831" cy="2784149"/>
          </a:xfrm>
          <a:prstGeom prst="rect">
            <a:avLst/>
          </a:prstGeom>
          <a:ln>
            <a:solidFill>
              <a:srgbClr val="33333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6576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 y="188843"/>
            <a:ext cx="9303028" cy="1063487"/>
          </a:xfrm>
          <a:solidFill>
            <a:srgbClr val="1D5EAC"/>
          </a:solidFill>
        </p:spPr>
        <p:txBody>
          <a:bodyPr>
            <a:normAutofit/>
          </a:bodyPr>
          <a:lstStyle/>
          <a:p>
            <a:pPr algn="ctr"/>
            <a:r>
              <a:rPr lang="en-US" sz="4800" b="1" dirty="0">
                <a:solidFill>
                  <a:schemeClr val="bg1"/>
                </a:solidFill>
                <a:latin typeface="+mj-lt"/>
                <a:ea typeface="Open Sans Semibold" panose="020B0706030804020204" pitchFamily="34" charset="0"/>
                <a:cs typeface="Open Sans Semibold" panose="020B0706030804020204" pitchFamily="34" charset="0"/>
              </a:rPr>
              <a:t>Outcomes of the Gratitude Study</a:t>
            </a:r>
          </a:p>
        </p:txBody>
      </p:sp>
      <p:sp>
        <p:nvSpPr>
          <p:cNvPr id="3" name="TextBox 2"/>
          <p:cNvSpPr txBox="1"/>
          <p:nvPr/>
        </p:nvSpPr>
        <p:spPr>
          <a:xfrm>
            <a:off x="439649" y="1530415"/>
            <a:ext cx="7711470" cy="4949047"/>
          </a:xfrm>
          <a:prstGeom prst="rect">
            <a:avLst/>
          </a:prstGeom>
          <a:solidFill>
            <a:schemeClr val="bg1"/>
          </a:solidFill>
        </p:spPr>
        <p:txBody>
          <a:bodyPr wrap="none" rtlCol="0">
            <a:spAutoFit/>
          </a:bodyPr>
          <a:lstStyle/>
          <a:p>
            <a:pPr marL="342891" indent="-342891" defTabSz="914377">
              <a:spcBef>
                <a:spcPct val="20000"/>
              </a:spcBef>
              <a:buFont typeface="Arial" panose="020B0604020202020204" pitchFamily="34" charset="0"/>
              <a:buChar char="•"/>
            </a:pPr>
            <a:r>
              <a:rPr lang="en-US" sz="3000" b="1" dirty="0">
                <a:solidFill>
                  <a:prstClr val="black"/>
                </a:solidFill>
              </a:rPr>
              <a:t>Greater levels of well-being and optimism</a:t>
            </a:r>
          </a:p>
          <a:p>
            <a:pPr marL="342891" indent="-342891" defTabSz="914377">
              <a:spcBef>
                <a:spcPct val="20000"/>
              </a:spcBef>
              <a:buFont typeface="Arial" panose="020B0604020202020204" pitchFamily="34" charset="0"/>
              <a:buChar char="•"/>
            </a:pPr>
            <a:r>
              <a:rPr lang="en-US" sz="3000" b="1" dirty="0">
                <a:solidFill>
                  <a:prstClr val="black"/>
                </a:solidFill>
              </a:rPr>
              <a:t>Also</a:t>
            </a:r>
          </a:p>
          <a:p>
            <a:pPr marL="742932" lvl="1" indent="-285744" defTabSz="914377">
              <a:spcBef>
                <a:spcPct val="20000"/>
              </a:spcBef>
              <a:buFont typeface="Arial" panose="020B0604020202020204" pitchFamily="34" charset="0"/>
              <a:buChar char="–"/>
            </a:pPr>
            <a:r>
              <a:rPr lang="en-US" sz="2600" b="1" dirty="0">
                <a:solidFill>
                  <a:prstClr val="black"/>
                </a:solidFill>
              </a:rPr>
              <a:t>Exercised more</a:t>
            </a:r>
          </a:p>
          <a:p>
            <a:pPr marL="742932" lvl="1" indent="-285744" defTabSz="914377">
              <a:spcBef>
                <a:spcPct val="20000"/>
              </a:spcBef>
              <a:buFont typeface="Arial" panose="020B0604020202020204" pitchFamily="34" charset="0"/>
              <a:buChar char="–"/>
            </a:pPr>
            <a:r>
              <a:rPr lang="en-US" sz="2600" b="1" dirty="0">
                <a:solidFill>
                  <a:prstClr val="black"/>
                </a:solidFill>
              </a:rPr>
              <a:t>Slept better</a:t>
            </a:r>
          </a:p>
          <a:p>
            <a:pPr marL="742932" lvl="1" indent="-285744" defTabSz="914377">
              <a:spcBef>
                <a:spcPct val="20000"/>
              </a:spcBef>
              <a:buFont typeface="Arial" panose="020B0604020202020204" pitchFamily="34" charset="0"/>
              <a:buChar char="–"/>
            </a:pPr>
            <a:r>
              <a:rPr lang="en-US" sz="2600" b="1" dirty="0">
                <a:solidFill>
                  <a:prstClr val="black"/>
                </a:solidFill>
              </a:rPr>
              <a:t>Woke up more refreshed</a:t>
            </a:r>
          </a:p>
          <a:p>
            <a:pPr marL="742932" lvl="1" indent="-285744" defTabSz="914377">
              <a:spcBef>
                <a:spcPct val="20000"/>
              </a:spcBef>
              <a:buFont typeface="Arial" panose="020B0604020202020204" pitchFamily="34" charset="0"/>
              <a:buChar char="–"/>
            </a:pPr>
            <a:r>
              <a:rPr lang="en-US" sz="2600" b="1" dirty="0">
                <a:solidFill>
                  <a:prstClr val="black"/>
                </a:solidFill>
              </a:rPr>
              <a:t>Lower blood pressure</a:t>
            </a:r>
          </a:p>
          <a:p>
            <a:pPr marL="742932" lvl="1" indent="-285744" defTabSz="914377">
              <a:spcBef>
                <a:spcPct val="20000"/>
              </a:spcBef>
              <a:buFont typeface="Arial" panose="020B0604020202020204" pitchFamily="34" charset="0"/>
              <a:buChar char="–"/>
            </a:pPr>
            <a:r>
              <a:rPr lang="en-US" sz="2600" b="1" dirty="0">
                <a:solidFill>
                  <a:prstClr val="black"/>
                </a:solidFill>
              </a:rPr>
              <a:t>Less inflammation</a:t>
            </a:r>
          </a:p>
          <a:p>
            <a:pPr marL="742932" lvl="1" indent="-285744" defTabSz="914377">
              <a:spcBef>
                <a:spcPct val="20000"/>
              </a:spcBef>
              <a:buFont typeface="Arial" panose="020B0604020202020204" pitchFamily="34" charset="0"/>
              <a:buChar char="–"/>
            </a:pPr>
            <a:r>
              <a:rPr lang="en-US" sz="2600" b="1" dirty="0">
                <a:solidFill>
                  <a:prstClr val="black"/>
                </a:solidFill>
              </a:rPr>
              <a:t>Better immune function</a:t>
            </a:r>
          </a:p>
          <a:p>
            <a:pPr marL="742932" lvl="1" indent="-285744" defTabSz="914377">
              <a:spcBef>
                <a:spcPct val="20000"/>
              </a:spcBef>
              <a:buFont typeface="Arial" panose="020B0604020202020204" pitchFamily="34" charset="0"/>
              <a:buChar char="–"/>
            </a:pPr>
            <a:r>
              <a:rPr lang="en-US" sz="2600" b="1" dirty="0">
                <a:solidFill>
                  <a:prstClr val="black"/>
                </a:solidFill>
              </a:rPr>
              <a:t>More likely to help someone else with a problem</a:t>
            </a:r>
          </a:p>
          <a:p>
            <a:pPr marL="742932" lvl="1" indent="-285744" defTabSz="914377">
              <a:spcBef>
                <a:spcPct val="20000"/>
              </a:spcBef>
              <a:buFont typeface="Arial" panose="020B0604020202020204" pitchFamily="34" charset="0"/>
              <a:buChar char="–"/>
            </a:pPr>
            <a:r>
              <a:rPr lang="en-US" sz="2600" b="1" dirty="0">
                <a:solidFill>
                  <a:prstClr val="black"/>
                </a:solidFill>
              </a:rPr>
              <a:t>Lower levels of cortisol (stress hormone)</a:t>
            </a:r>
          </a:p>
        </p:txBody>
      </p:sp>
      <p:pic>
        <p:nvPicPr>
          <p:cNvPr id="1026" name="Picture 2" descr="THIS is the best time to sleep and wake-up if you want to stay fi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5523" y="2166730"/>
            <a:ext cx="4315403" cy="3249245"/>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56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69652" y="262646"/>
            <a:ext cx="11122438" cy="1021404"/>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r>
              <a:rPr lang="en-US" b="1" dirty="0">
                <a:solidFill>
                  <a:schemeClr val="bg1"/>
                </a:solidFill>
                <a:latin typeface="Calibri" panose="020F0502020204030204" pitchFamily="34" charset="0"/>
                <a:cs typeface="Calibri" panose="020F0502020204030204" pitchFamily="34" charset="0"/>
              </a:rPr>
              <a:t> Happy if only     	 vs.           Happy in spite of</a:t>
            </a:r>
          </a:p>
        </p:txBody>
      </p:sp>
      <p:sp>
        <p:nvSpPr>
          <p:cNvPr id="7" name="TextBox 6"/>
          <p:cNvSpPr txBox="1"/>
          <p:nvPr/>
        </p:nvSpPr>
        <p:spPr>
          <a:xfrm>
            <a:off x="2901005" y="1750978"/>
            <a:ext cx="3584315" cy="954107"/>
          </a:xfrm>
          <a:prstGeom prst="rect">
            <a:avLst/>
          </a:prstGeom>
          <a:solidFill>
            <a:schemeClr val="bg1"/>
          </a:solidFill>
        </p:spPr>
        <p:txBody>
          <a:bodyPr wrap="none" rtlCol="0">
            <a:spAutoFit/>
          </a:bodyPr>
          <a:lstStyle/>
          <a:p>
            <a:r>
              <a:rPr lang="en-US" sz="2800" b="1" dirty="0">
                <a:solidFill>
                  <a:prstClr val="black"/>
                </a:solidFill>
              </a:rPr>
              <a:t>“I’ll be happy if only…”</a:t>
            </a:r>
          </a:p>
          <a:p>
            <a:r>
              <a:rPr lang="en-US" sz="2800" b="1" dirty="0">
                <a:solidFill>
                  <a:prstClr val="black"/>
                </a:solidFill>
              </a:rPr>
              <a:t>	-Younger people</a:t>
            </a:r>
          </a:p>
        </p:txBody>
      </p:sp>
      <p:sp>
        <p:nvSpPr>
          <p:cNvPr id="8" name="TextBox 7"/>
          <p:cNvSpPr txBox="1"/>
          <p:nvPr/>
        </p:nvSpPr>
        <p:spPr>
          <a:xfrm>
            <a:off x="4805476" y="6262731"/>
            <a:ext cx="2100255" cy="338554"/>
          </a:xfrm>
          <a:prstGeom prst="rect">
            <a:avLst/>
          </a:prstGeom>
          <a:solidFill>
            <a:schemeClr val="bg1"/>
          </a:solidFill>
        </p:spPr>
        <p:txBody>
          <a:bodyPr wrap="none" rtlCol="0">
            <a:spAutoFit/>
          </a:bodyPr>
          <a:lstStyle/>
          <a:p>
            <a:r>
              <a:rPr lang="en-US" sz="1600" dirty="0">
                <a:solidFill>
                  <a:prstClr val="black"/>
                </a:solidFill>
                <a:cs typeface="Calibri" panose="020F0502020204030204" pitchFamily="34" charset="0"/>
              </a:rPr>
              <a:t>Carl </a:t>
            </a:r>
            <a:r>
              <a:rPr lang="en-US" sz="1600" dirty="0" err="1">
                <a:solidFill>
                  <a:prstClr val="black"/>
                </a:solidFill>
                <a:cs typeface="Calibri" panose="020F0502020204030204" pitchFamily="34" charset="0"/>
              </a:rPr>
              <a:t>Pillemer</a:t>
            </a:r>
            <a:r>
              <a:rPr lang="en-US" sz="1600" dirty="0">
                <a:solidFill>
                  <a:prstClr val="black"/>
                </a:solidFill>
                <a:cs typeface="Calibri" panose="020F0502020204030204" pitchFamily="34" charset="0"/>
              </a:rPr>
              <a:t> of Cornell</a:t>
            </a:r>
          </a:p>
        </p:txBody>
      </p:sp>
      <p:pic>
        <p:nvPicPr>
          <p:cNvPr id="10" name="Picture 9"/>
          <p:cNvPicPr>
            <a:picLocks noChangeAspect="1"/>
          </p:cNvPicPr>
          <p:nvPr/>
        </p:nvPicPr>
        <p:blipFill rotWithShape="1">
          <a:blip r:embed="rId4"/>
          <a:srcRect l="16794" t="1859"/>
          <a:stretch/>
        </p:blipFill>
        <p:spPr>
          <a:xfrm>
            <a:off x="90311" y="1750978"/>
            <a:ext cx="3217094" cy="25159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4169325" y="4179131"/>
            <a:ext cx="4151668" cy="954107"/>
          </a:xfrm>
          <a:prstGeom prst="rect">
            <a:avLst/>
          </a:prstGeom>
          <a:solidFill>
            <a:schemeClr val="bg1"/>
          </a:solidFill>
        </p:spPr>
        <p:txBody>
          <a:bodyPr wrap="square" rtlCol="0">
            <a:spAutoFit/>
          </a:bodyPr>
          <a:lstStyle/>
          <a:p>
            <a:r>
              <a:rPr lang="en-US" sz="2800" b="1" dirty="0">
                <a:solidFill>
                  <a:prstClr val="black"/>
                </a:solidFill>
              </a:rPr>
              <a:t>“I’ll be happy in spite of…”</a:t>
            </a:r>
          </a:p>
          <a:p>
            <a:r>
              <a:rPr lang="en-US" sz="2800" b="1" dirty="0">
                <a:solidFill>
                  <a:prstClr val="black"/>
                </a:solidFill>
              </a:rPr>
              <a:t>	-Older people</a:t>
            </a:r>
          </a:p>
        </p:txBody>
      </p:sp>
      <p:pic>
        <p:nvPicPr>
          <p:cNvPr id="9" name="Picture 8"/>
          <p:cNvPicPr>
            <a:picLocks noChangeAspect="1"/>
          </p:cNvPicPr>
          <p:nvPr/>
        </p:nvPicPr>
        <p:blipFill>
          <a:blip r:embed="rId5"/>
          <a:stretch>
            <a:fillRect/>
          </a:stretch>
        </p:blipFill>
        <p:spPr>
          <a:xfrm>
            <a:off x="8215669" y="3567885"/>
            <a:ext cx="3773131" cy="25108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ight Arrow 10"/>
          <p:cNvSpPr/>
          <p:nvPr/>
        </p:nvSpPr>
        <p:spPr>
          <a:xfrm>
            <a:off x="5900849" y="654481"/>
            <a:ext cx="1004711" cy="21448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3891077" y="654481"/>
            <a:ext cx="1004711" cy="21448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21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15182" y="205497"/>
            <a:ext cx="7072010"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dirty="0">
                <a:solidFill>
                  <a:schemeClr val="bg1"/>
                </a:solidFill>
                <a:latin typeface="Calibri" panose="020F0502020204030204" pitchFamily="34" charset="0"/>
                <a:cs typeface="Calibri" panose="020F0502020204030204" pitchFamily="34" charset="0"/>
              </a:rPr>
              <a:t>Preserve Mental Health</a:t>
            </a:r>
          </a:p>
        </p:txBody>
      </p:sp>
      <p:pic>
        <p:nvPicPr>
          <p:cNvPr id="4102" name="Picture 6" descr="Ant silhouette clip art-1581585663 | Free SVG"/>
          <p:cNvPicPr>
            <a:picLocks noChangeAspect="1" noChangeArrowheads="1"/>
          </p:cNvPicPr>
          <p:nvPr/>
        </p:nvPicPr>
        <p:blipFill rotWithShape="1">
          <a:blip r:embed="rId4">
            <a:extLst>
              <a:ext uri="{28A0092B-C50C-407E-A947-70E740481C1C}">
                <a14:useLocalDpi xmlns:a14="http://schemas.microsoft.com/office/drawing/2010/main" val="0"/>
              </a:ext>
            </a:extLst>
          </a:blip>
          <a:srcRect l="18613" t="8581" r="14209" b="15163"/>
          <a:stretch/>
        </p:blipFill>
        <p:spPr bwMode="auto">
          <a:xfrm>
            <a:off x="664660" y="3856616"/>
            <a:ext cx="1439694" cy="16342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nt silhouette clip art-1581585663 | Free SVG"/>
          <p:cNvPicPr>
            <a:picLocks noChangeAspect="1" noChangeArrowheads="1"/>
          </p:cNvPicPr>
          <p:nvPr/>
        </p:nvPicPr>
        <p:blipFill rotWithShape="1">
          <a:blip r:embed="rId4">
            <a:extLst>
              <a:ext uri="{28A0092B-C50C-407E-A947-70E740481C1C}">
                <a14:useLocalDpi xmlns:a14="http://schemas.microsoft.com/office/drawing/2010/main" val="0"/>
              </a:ext>
            </a:extLst>
          </a:blip>
          <a:srcRect l="20617" t="10829" r="17199" b="19270"/>
          <a:stretch/>
        </p:blipFill>
        <p:spPr bwMode="auto">
          <a:xfrm>
            <a:off x="982492" y="1399609"/>
            <a:ext cx="1332690" cy="149806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nt silhouette clip art-1581585663 | Free SVG"/>
          <p:cNvPicPr>
            <a:picLocks noChangeAspect="1" noChangeArrowheads="1"/>
          </p:cNvPicPr>
          <p:nvPr/>
        </p:nvPicPr>
        <p:blipFill rotWithShape="1">
          <a:blip r:embed="rId4">
            <a:extLst>
              <a:ext uri="{28A0092B-C50C-407E-A947-70E740481C1C}">
                <a14:useLocalDpi xmlns:a14="http://schemas.microsoft.com/office/drawing/2010/main" val="0"/>
              </a:ext>
            </a:extLst>
          </a:blip>
          <a:srcRect l="22057" t="13766" r="9858" b="19510"/>
          <a:stretch/>
        </p:blipFill>
        <p:spPr bwMode="auto">
          <a:xfrm>
            <a:off x="9387192" y="2533149"/>
            <a:ext cx="1459149" cy="14299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06716" y="1398676"/>
            <a:ext cx="3569666" cy="769441"/>
          </a:xfrm>
          <a:prstGeom prst="rect">
            <a:avLst/>
          </a:prstGeom>
          <a:solidFill>
            <a:schemeClr val="bg1"/>
          </a:solidFill>
          <a:ln w="38100">
            <a:solidFill>
              <a:srgbClr val="00A8A2"/>
            </a:solidFill>
          </a:ln>
        </p:spPr>
        <p:txBody>
          <a:bodyPr wrap="square" rtlCol="0">
            <a:spAutoFit/>
          </a:bodyPr>
          <a:lstStyle/>
          <a:p>
            <a:pPr algn="ctr"/>
            <a:r>
              <a:rPr lang="en-US" sz="4400" dirty="0">
                <a:solidFill>
                  <a:prstClr val="black"/>
                </a:solidFill>
                <a:cs typeface="Calibri" panose="020F0502020204030204" pitchFamily="34" charset="0"/>
              </a:rPr>
              <a:t>Kill the ANTs</a:t>
            </a:r>
          </a:p>
        </p:txBody>
      </p:sp>
      <p:sp>
        <p:nvSpPr>
          <p:cNvPr id="3" name="TextBox 2"/>
          <p:cNvSpPr txBox="1"/>
          <p:nvPr/>
        </p:nvSpPr>
        <p:spPr>
          <a:xfrm>
            <a:off x="3114987" y="2211115"/>
            <a:ext cx="5118902" cy="584775"/>
          </a:xfrm>
          <a:prstGeom prst="rect">
            <a:avLst/>
          </a:prstGeom>
          <a:solidFill>
            <a:schemeClr val="bg1"/>
          </a:solidFill>
        </p:spPr>
        <p:txBody>
          <a:bodyPr wrap="none" rtlCol="0">
            <a:spAutoFit/>
          </a:bodyPr>
          <a:lstStyle/>
          <a:p>
            <a:r>
              <a:rPr lang="en-US" sz="3200" b="1" dirty="0">
                <a:solidFill>
                  <a:srgbClr val="1D5EAC"/>
                </a:solidFill>
                <a:cs typeface="Calibri" panose="020F0502020204030204" pitchFamily="34" charset="0"/>
              </a:rPr>
              <a:t>A</a:t>
            </a:r>
            <a:r>
              <a:rPr lang="en-US" sz="3200" dirty="0">
                <a:solidFill>
                  <a:prstClr val="black"/>
                </a:solidFill>
                <a:cs typeface="Calibri" panose="020F0502020204030204" pitchFamily="34" charset="0"/>
              </a:rPr>
              <a:t>utomatic</a:t>
            </a:r>
            <a:r>
              <a:rPr lang="en-US" sz="2400" dirty="0">
                <a:solidFill>
                  <a:prstClr val="black"/>
                </a:solidFill>
                <a:cs typeface="Calibri" panose="020F0502020204030204" pitchFamily="34" charset="0"/>
              </a:rPr>
              <a:t> </a:t>
            </a:r>
            <a:r>
              <a:rPr lang="en-US" sz="3200" b="1" dirty="0">
                <a:solidFill>
                  <a:srgbClr val="1D5EAC"/>
                </a:solidFill>
                <a:cs typeface="Calibri" panose="020F0502020204030204" pitchFamily="34" charset="0"/>
              </a:rPr>
              <a:t>N</a:t>
            </a:r>
            <a:r>
              <a:rPr lang="en-US" sz="3200" dirty="0">
                <a:solidFill>
                  <a:prstClr val="black"/>
                </a:solidFill>
                <a:cs typeface="Calibri" panose="020F0502020204030204" pitchFamily="34" charset="0"/>
              </a:rPr>
              <a:t>egative </a:t>
            </a:r>
            <a:r>
              <a:rPr lang="en-US" sz="3200" b="1" dirty="0">
                <a:solidFill>
                  <a:srgbClr val="1D5EAC"/>
                </a:solidFill>
                <a:cs typeface="Calibri" panose="020F0502020204030204" pitchFamily="34" charset="0"/>
              </a:rPr>
              <a:t>T</a:t>
            </a:r>
            <a:r>
              <a:rPr lang="en-US" sz="3200" dirty="0">
                <a:solidFill>
                  <a:prstClr val="black"/>
                </a:solidFill>
                <a:cs typeface="Calibri" panose="020F0502020204030204" pitchFamily="34" charset="0"/>
              </a:rPr>
              <a:t>houghts</a:t>
            </a:r>
          </a:p>
        </p:txBody>
      </p:sp>
      <p:sp>
        <p:nvSpPr>
          <p:cNvPr id="4" name="TextBox 3"/>
          <p:cNvSpPr txBox="1"/>
          <p:nvPr/>
        </p:nvSpPr>
        <p:spPr>
          <a:xfrm>
            <a:off x="4799456" y="3060941"/>
            <a:ext cx="1948739" cy="523220"/>
          </a:xfrm>
          <a:prstGeom prst="rect">
            <a:avLst/>
          </a:prstGeom>
          <a:solidFill>
            <a:schemeClr val="bg1"/>
          </a:solidFill>
        </p:spPr>
        <p:txBody>
          <a:bodyPr wrap="none" rtlCol="0">
            <a:spAutoFit/>
          </a:bodyPr>
          <a:lstStyle/>
          <a:p>
            <a:r>
              <a:rPr lang="en-US" sz="2800" b="1" u="sng" dirty="0">
                <a:solidFill>
                  <a:prstClr val="black"/>
                </a:solidFill>
                <a:cs typeface="Calibri" panose="020F0502020204030204" pitchFamily="34" charset="0"/>
              </a:rPr>
              <a:t>4 Questions</a:t>
            </a:r>
          </a:p>
        </p:txBody>
      </p:sp>
      <p:sp>
        <p:nvSpPr>
          <p:cNvPr id="11" name="TextBox 10"/>
          <p:cNvSpPr txBox="1"/>
          <p:nvPr/>
        </p:nvSpPr>
        <p:spPr>
          <a:xfrm>
            <a:off x="2163509" y="3671353"/>
            <a:ext cx="8984254" cy="1569660"/>
          </a:xfrm>
          <a:prstGeom prst="rect">
            <a:avLst/>
          </a:prstGeom>
          <a:solidFill>
            <a:schemeClr val="bg1"/>
          </a:solidFill>
        </p:spPr>
        <p:txBody>
          <a:bodyPr wrap="none" rtlCol="0">
            <a:spAutoFit/>
          </a:bodyPr>
          <a:lstStyle/>
          <a:p>
            <a:pPr marL="342900" indent="-342900">
              <a:buFontTx/>
              <a:buAutoNum type="arabicPeriod"/>
            </a:pPr>
            <a:r>
              <a:rPr lang="en-US" sz="2400" b="1" dirty="0">
                <a:solidFill>
                  <a:prstClr val="black"/>
                </a:solidFill>
              </a:rPr>
              <a:t>“Is it true?”</a:t>
            </a:r>
          </a:p>
          <a:p>
            <a:pPr marL="342900" indent="-342900">
              <a:buFontTx/>
              <a:buAutoNum type="arabicPeriod"/>
            </a:pPr>
            <a:r>
              <a:rPr lang="en-US" sz="2400" b="1" dirty="0">
                <a:solidFill>
                  <a:prstClr val="black"/>
                </a:solidFill>
              </a:rPr>
              <a:t>“Can I absolutely know it’s true with 100% certainty?”</a:t>
            </a:r>
          </a:p>
          <a:p>
            <a:pPr marL="342900" indent="-342900">
              <a:buFontTx/>
              <a:buAutoNum type="arabicPeriod"/>
            </a:pPr>
            <a:r>
              <a:rPr lang="en-US" sz="2400" b="1" dirty="0">
                <a:solidFill>
                  <a:prstClr val="black"/>
                </a:solidFill>
              </a:rPr>
              <a:t>“How do I feel when I believe the thought?”</a:t>
            </a:r>
          </a:p>
          <a:p>
            <a:pPr marL="342900" indent="-342900">
              <a:buFontTx/>
              <a:buAutoNum type="arabicPeriod"/>
            </a:pPr>
            <a:r>
              <a:rPr lang="en-US" sz="2400" b="1" dirty="0">
                <a:solidFill>
                  <a:prstClr val="black"/>
                </a:solidFill>
              </a:rPr>
              <a:t>“Who would I be or how would I feel if I didn’t have the thought?”</a:t>
            </a:r>
          </a:p>
        </p:txBody>
      </p:sp>
      <p:sp>
        <p:nvSpPr>
          <p:cNvPr id="12" name="TextBox 11"/>
          <p:cNvSpPr txBox="1"/>
          <p:nvPr/>
        </p:nvSpPr>
        <p:spPr>
          <a:xfrm>
            <a:off x="1648837" y="5553629"/>
            <a:ext cx="8956647" cy="646331"/>
          </a:xfrm>
          <a:prstGeom prst="rect">
            <a:avLst/>
          </a:prstGeom>
          <a:solidFill>
            <a:schemeClr val="bg1"/>
          </a:solidFill>
          <a:ln w="28575">
            <a:solidFill>
              <a:srgbClr val="00A8A2"/>
            </a:solidFill>
          </a:ln>
        </p:spPr>
        <p:txBody>
          <a:bodyPr wrap="square" rtlCol="0">
            <a:spAutoFit/>
          </a:bodyPr>
          <a:lstStyle/>
          <a:p>
            <a:r>
              <a:rPr lang="en-US" sz="3600" dirty="0">
                <a:solidFill>
                  <a:prstClr val="black"/>
                </a:solidFill>
                <a:cs typeface="Calibri" panose="020F0502020204030204" pitchFamily="34" charset="0"/>
              </a:rPr>
              <a:t>“Don’t believe every stupid thought you have.”</a:t>
            </a:r>
          </a:p>
        </p:txBody>
      </p:sp>
      <p:sp>
        <p:nvSpPr>
          <p:cNvPr id="13" name="TextBox 12"/>
          <p:cNvSpPr txBox="1"/>
          <p:nvPr/>
        </p:nvSpPr>
        <p:spPr>
          <a:xfrm>
            <a:off x="8420171" y="6387136"/>
            <a:ext cx="2973891" cy="369332"/>
          </a:xfrm>
          <a:prstGeom prst="rect">
            <a:avLst/>
          </a:prstGeom>
          <a:noFill/>
        </p:spPr>
        <p:txBody>
          <a:bodyPr wrap="none" rtlCol="0">
            <a:spAutoFit/>
          </a:bodyPr>
          <a:lstStyle/>
          <a:p>
            <a:r>
              <a:rPr lang="en-US" dirty="0" err="1">
                <a:solidFill>
                  <a:prstClr val="black"/>
                </a:solidFill>
              </a:rPr>
              <a:t>Dr</a:t>
            </a:r>
            <a:r>
              <a:rPr lang="en-US" dirty="0">
                <a:solidFill>
                  <a:prstClr val="black"/>
                </a:solidFill>
              </a:rPr>
              <a:t> Daniel Amen, Amen Clinics</a:t>
            </a:r>
          </a:p>
        </p:txBody>
      </p:sp>
      <p:pic>
        <p:nvPicPr>
          <p:cNvPr id="14" name="Picture 10" descr="Ant silhouette clip art-1581585663 | Free SVG"/>
          <p:cNvPicPr>
            <a:picLocks noChangeAspect="1" noChangeArrowheads="1"/>
          </p:cNvPicPr>
          <p:nvPr/>
        </p:nvPicPr>
        <p:blipFill rotWithShape="1">
          <a:blip r:embed="rId4">
            <a:extLst>
              <a:ext uri="{28A0092B-C50C-407E-A947-70E740481C1C}">
                <a14:useLocalDpi xmlns:a14="http://schemas.microsoft.com/office/drawing/2010/main" val="0"/>
              </a:ext>
            </a:extLst>
          </a:blip>
          <a:srcRect l="22057" t="13766" r="9858" b="19510"/>
          <a:stretch/>
        </p:blipFill>
        <p:spPr bwMode="auto">
          <a:xfrm>
            <a:off x="10605484" y="364254"/>
            <a:ext cx="1459149" cy="142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476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01915B-DE25-2B47-89FB-836D7F09E63E}"/>
              </a:ext>
            </a:extLst>
          </p:cNvPr>
          <p:cNvSpPr/>
          <p:nvPr/>
        </p:nvSpPr>
        <p:spPr>
          <a:xfrm>
            <a:off x="0" y="0"/>
            <a:ext cx="12191999" cy="68750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5" name="Picture 4">
            <a:extLst>
              <a:ext uri="{FF2B5EF4-FFF2-40B4-BE49-F238E27FC236}">
                <a16:creationId xmlns:a16="http://schemas.microsoft.com/office/drawing/2014/main" id="{44FF86CA-9543-FE4A-B4B7-C9C17EBEC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526" y="1187591"/>
            <a:ext cx="9136943" cy="5139531"/>
          </a:xfrm>
          <a:prstGeom prst="rect">
            <a:avLst/>
          </a:prstGeom>
        </p:spPr>
      </p:pic>
      <p:sp>
        <p:nvSpPr>
          <p:cNvPr id="11" name="Rounded Rectangle 10">
            <a:extLst>
              <a:ext uri="{FF2B5EF4-FFF2-40B4-BE49-F238E27FC236}">
                <a16:creationId xmlns:a16="http://schemas.microsoft.com/office/drawing/2014/main" id="{F5116AD0-E116-344B-BC5F-7E4DEC579B44}"/>
              </a:ext>
            </a:extLst>
          </p:cNvPr>
          <p:cNvSpPr/>
          <p:nvPr/>
        </p:nvSpPr>
        <p:spPr>
          <a:xfrm>
            <a:off x="3848101" y="304800"/>
            <a:ext cx="4461509" cy="882791"/>
          </a:xfrm>
          <a:prstGeom prst="roundRect">
            <a:avLst/>
          </a:prstGeom>
          <a:solidFill>
            <a:srgbClr val="FFFFFF">
              <a:alpha val="8509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029216" y="247086"/>
            <a:ext cx="4440414" cy="998220"/>
          </a:xfrm>
        </p:spPr>
        <p:txBody>
          <a:bodyPr>
            <a:normAutofit/>
          </a:bodyPr>
          <a:lstStyle/>
          <a:p>
            <a:r>
              <a:rPr lang="en-US" sz="5400" dirty="0">
                <a:latin typeface="Calibri" panose="020F0502020204030204" pitchFamily="34" charset="0"/>
                <a:cs typeface="Calibri" panose="020F0502020204030204" pitchFamily="34" charset="0"/>
              </a:rPr>
              <a:t>Be Stress-Free</a:t>
            </a:r>
          </a:p>
        </p:txBody>
      </p:sp>
    </p:spTree>
    <p:extLst>
      <p:ext uri="{BB962C8B-B14F-4D97-AF65-F5344CB8AC3E}">
        <p14:creationId xmlns:p14="http://schemas.microsoft.com/office/powerpoint/2010/main" val="1090923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5AA9D6-E163-4146-A015-0E840823775C}"/>
              </a:ext>
            </a:extLst>
          </p:cNvPr>
          <p:cNvSpPr/>
          <p:nvPr/>
        </p:nvSpPr>
        <p:spPr>
          <a:xfrm>
            <a:off x="0" y="0"/>
            <a:ext cx="12192000" cy="68750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6" name="AutoShape 2" descr="Image result for dalai lam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4" descr="Image result for dalai lama"/>
          <p:cNvSpPr>
            <a:spLocks noChangeAspect="1" noChangeArrowheads="1"/>
          </p:cNvSpPr>
          <p:nvPr/>
        </p:nvSpPr>
        <p:spPr bwMode="auto">
          <a:xfrm>
            <a:off x="1831975" y="794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4" name="Picture 6" descr="Image result for dalai l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536947"/>
            <a:ext cx="34290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88B26D2-E100-E648-97EA-4C08C906D7BD}"/>
              </a:ext>
            </a:extLst>
          </p:cNvPr>
          <p:cNvPicPr>
            <a:picLocks noChangeAspect="1"/>
          </p:cNvPicPr>
          <p:nvPr/>
        </p:nvPicPr>
        <p:blipFill rotWithShape="1">
          <a:blip r:embed="rId4">
            <a:extLst>
              <a:ext uri="{28A0092B-C50C-407E-A947-70E740481C1C}">
                <a14:useLocalDpi xmlns:a14="http://schemas.microsoft.com/office/drawing/2010/main" val="0"/>
              </a:ext>
            </a:extLst>
          </a:blip>
          <a:srcRect r="28503"/>
          <a:stretch/>
        </p:blipFill>
        <p:spPr>
          <a:xfrm>
            <a:off x="2971806" y="7943"/>
            <a:ext cx="7691437" cy="6850063"/>
          </a:xfrm>
          <a:prstGeom prst="rect">
            <a:avLst/>
          </a:prstGeom>
        </p:spPr>
      </p:pic>
      <p:sp>
        <p:nvSpPr>
          <p:cNvPr id="5" name="Rectangle 4"/>
          <p:cNvSpPr/>
          <p:nvPr/>
        </p:nvSpPr>
        <p:spPr>
          <a:xfrm>
            <a:off x="1679575" y="186934"/>
            <a:ext cx="5081588" cy="6663363"/>
          </a:xfrm>
          <a:prstGeom prst="rect">
            <a:avLst/>
          </a:prstGeom>
        </p:spPr>
        <p:txBody>
          <a:bodyPr wrap="square">
            <a:spAutoFit/>
          </a:bodyPr>
          <a:lstStyle/>
          <a:p>
            <a:pPr algn="ctr"/>
            <a:r>
              <a:rPr lang="en-US" sz="3600" dirty="0">
                <a:solidFill>
                  <a:prstClr val="white"/>
                </a:solidFill>
              </a:rPr>
              <a:t>“If you have fear of some pain or suffering, you should examine whether there is anything you can do about it. </a:t>
            </a:r>
          </a:p>
          <a:p>
            <a:pPr algn="ctr"/>
            <a:endParaRPr lang="en-US" sz="1100" dirty="0">
              <a:solidFill>
                <a:prstClr val="white"/>
              </a:solidFill>
            </a:endParaRPr>
          </a:p>
          <a:p>
            <a:pPr algn="ctr"/>
            <a:r>
              <a:rPr lang="en-US" sz="3600" dirty="0">
                <a:solidFill>
                  <a:prstClr val="white"/>
                </a:solidFill>
              </a:rPr>
              <a:t>If you can, there is no need to worry about it. If you cannot do anything, then there is also no need to worry about it.”</a:t>
            </a:r>
          </a:p>
          <a:p>
            <a:endParaRPr lang="en-US" sz="2000" dirty="0">
              <a:solidFill>
                <a:prstClr val="white"/>
              </a:solidFill>
            </a:endParaRPr>
          </a:p>
          <a:p>
            <a:r>
              <a:rPr lang="en-US" sz="3600" dirty="0">
                <a:solidFill>
                  <a:prstClr val="white"/>
                </a:solidFill>
              </a:rPr>
              <a:t>-</a:t>
            </a:r>
            <a:r>
              <a:rPr lang="en-US" sz="2400" dirty="0">
                <a:solidFill>
                  <a:prstClr val="white"/>
                </a:solidFill>
              </a:rPr>
              <a:t>Dalai Lama</a:t>
            </a:r>
          </a:p>
        </p:txBody>
      </p:sp>
    </p:spTree>
    <p:extLst>
      <p:ext uri="{BB962C8B-B14F-4D97-AF65-F5344CB8AC3E}">
        <p14:creationId xmlns:p14="http://schemas.microsoft.com/office/powerpoint/2010/main" val="2851956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590"/>
            <a:ext cx="4526280" cy="954627"/>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lstStyle/>
          <a:p>
            <a:r>
              <a:rPr lang="en-US" b="1" dirty="0">
                <a:solidFill>
                  <a:schemeClr val="bg1"/>
                </a:solidFill>
                <a:latin typeface="Calibri" panose="020F0502020204030204" pitchFamily="34" charset="0"/>
                <a:cs typeface="Calibri" panose="020F0502020204030204" pitchFamily="34" charset="0"/>
              </a:rPr>
              <a:t>Relaxed Breathing</a:t>
            </a:r>
          </a:p>
        </p:txBody>
      </p:sp>
      <p:pic>
        <p:nvPicPr>
          <p:cNvPr id="6" name="Relaxed Breathing - Fish Charact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21411" y="1219127"/>
            <a:ext cx="8596263" cy="4835289"/>
          </a:xfrm>
          <a:ln w="25400">
            <a:solidFill>
              <a:schemeClr val="tx1"/>
            </a:solidFill>
          </a:ln>
          <a:effectLst>
            <a:glow rad="63500">
              <a:schemeClr val="accent4">
                <a:satMod val="175000"/>
                <a:alpha val="40000"/>
              </a:schemeClr>
            </a:glow>
          </a:effectLst>
        </p:spPr>
      </p:pic>
      <p:sp>
        <p:nvSpPr>
          <p:cNvPr id="8" name="Rectangle 7"/>
          <p:cNvSpPr/>
          <p:nvPr/>
        </p:nvSpPr>
        <p:spPr>
          <a:xfrm>
            <a:off x="0" y="6273225"/>
            <a:ext cx="6799082" cy="584775"/>
          </a:xfrm>
          <a:prstGeom prst="rect">
            <a:avLst/>
          </a:prstGeom>
        </p:spPr>
        <p:txBody>
          <a:bodyPr wrap="square">
            <a:spAutoFit/>
          </a:bodyPr>
          <a:lstStyle/>
          <a:p>
            <a:r>
              <a:rPr lang="en-US" b="1" dirty="0">
                <a:solidFill>
                  <a:prstClr val="black"/>
                </a:solidFill>
                <a:ea typeface="Open Sans Light" panose="020B0306030504020204" pitchFamily="34" charset="0"/>
                <a:cs typeface="Calibri" panose="020F0502020204030204" pitchFamily="34" charset="0"/>
              </a:rPr>
              <a:t>Headache Relief Guide</a:t>
            </a:r>
            <a:endParaRPr lang="en-US" b="1" dirty="0">
              <a:solidFill>
                <a:prstClr val="black"/>
              </a:solidFill>
              <a:ea typeface="Open Sans Light" panose="020B0306030504020204" pitchFamily="34" charset="0"/>
              <a:cs typeface="Calibri" panose="020F0502020204030204" pitchFamily="34" charset="0"/>
              <a:hlinkClick r:id="rId6"/>
            </a:endParaRPr>
          </a:p>
          <a:p>
            <a:r>
              <a:rPr lang="en-US" sz="1400" dirty="0">
                <a:solidFill>
                  <a:prstClr val="black"/>
                </a:solidFill>
                <a:ea typeface="Open Sans Light" panose="020B0306030504020204" pitchFamily="34" charset="0"/>
                <a:cs typeface="Calibri" panose="020F0502020204030204" pitchFamily="34" charset="0"/>
                <a:hlinkClick r:id="rId6"/>
              </a:rPr>
              <a:t>https://www.youtube.com/watch?v=YKxV07cisPA&amp;feature=youtu.be</a:t>
            </a:r>
            <a:endParaRPr lang="en-US" sz="1400" dirty="0">
              <a:solidFill>
                <a:prstClr val="black"/>
              </a:solidFill>
              <a:ea typeface="Open Sans Light" panose="020B0306030504020204" pitchFamily="34" charset="0"/>
              <a:cs typeface="Calibri" panose="020F0502020204030204" pitchFamily="34" charset="0"/>
            </a:endParaRPr>
          </a:p>
        </p:txBody>
      </p:sp>
    </p:spTree>
    <p:extLst>
      <p:ext uri="{BB962C8B-B14F-4D97-AF65-F5344CB8AC3E}">
        <p14:creationId xmlns:p14="http://schemas.microsoft.com/office/powerpoint/2010/main" val="3198990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5047" r="15509"/>
          <a:stretch/>
        </p:blipFill>
        <p:spPr>
          <a:xfrm>
            <a:off x="0" y="0"/>
            <a:ext cx="12192000" cy="6858000"/>
          </a:xfrm>
        </p:spPr>
      </p:pic>
      <p:sp>
        <p:nvSpPr>
          <p:cNvPr id="32" name="Rounded Rectangle 31">
            <a:extLst>
              <a:ext uri="{FF2B5EF4-FFF2-40B4-BE49-F238E27FC236}">
                <a16:creationId xmlns:a16="http://schemas.microsoft.com/office/drawing/2014/main" id="{B5364E84-FF3B-DF42-8790-A945D383BBE5}"/>
              </a:ext>
            </a:extLst>
          </p:cNvPr>
          <p:cNvSpPr/>
          <p:nvPr/>
        </p:nvSpPr>
        <p:spPr>
          <a:xfrm>
            <a:off x="2765777" y="531779"/>
            <a:ext cx="6218203" cy="838200"/>
          </a:xfrm>
          <a:prstGeom prst="roundRect">
            <a:avLst/>
          </a:prstGeom>
          <a:solidFill>
            <a:srgbClr val="FFFFFF">
              <a:alpha val="85098"/>
            </a:srgb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084237" y="379379"/>
            <a:ext cx="5899743" cy="1143000"/>
          </a:xfrm>
        </p:spPr>
        <p:txBody>
          <a:bodyPr>
            <a:normAutofit/>
          </a:bodyPr>
          <a:lstStyle/>
          <a:p>
            <a:r>
              <a:rPr lang="en-US" sz="5400" b="1" dirty="0">
                <a:latin typeface="Calibri" panose="020F0502020204030204" pitchFamily="34" charset="0"/>
                <a:cs typeface="Calibri" panose="020F0502020204030204" pitchFamily="34" charset="0"/>
              </a:rPr>
              <a:t>Find Purpose &amp; Joy</a:t>
            </a:r>
          </a:p>
        </p:txBody>
      </p:sp>
    </p:spTree>
    <p:extLst>
      <p:ext uri="{BB962C8B-B14F-4D97-AF65-F5344CB8AC3E}">
        <p14:creationId xmlns:p14="http://schemas.microsoft.com/office/powerpoint/2010/main" val="840989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3" name="Google Shape;503;p3"/>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indent="-171450">
              <a:buClr>
                <a:prstClr val="black"/>
              </a:buClr>
              <a:buSzPts val="1800"/>
              <a:buFont typeface="Calibri"/>
              <a:buNone/>
            </a:pPr>
            <a:endParaRPr>
              <a:solidFill>
                <a:srgbClr val="000000"/>
              </a:solidFill>
              <a:ea typeface="Calibri"/>
              <a:cs typeface="Calibri"/>
              <a:sym typeface="Calibri"/>
            </a:endParaRPr>
          </a:p>
        </p:txBody>
      </p:sp>
      <p:sp>
        <p:nvSpPr>
          <p:cNvPr id="504" name="Google Shape;504;p3"/>
          <p:cNvSpPr txBox="1"/>
          <p:nvPr/>
        </p:nvSpPr>
        <p:spPr>
          <a:xfrm>
            <a:off x="604025" y="3547954"/>
            <a:ext cx="10465757" cy="2677616"/>
          </a:xfrm>
          <a:prstGeom prst="rect">
            <a:avLst/>
          </a:prstGeom>
          <a:solidFill>
            <a:schemeClr val="lt1"/>
          </a:solidFill>
          <a:ln>
            <a:noFill/>
          </a:ln>
        </p:spPr>
        <p:txBody>
          <a:bodyPr spcFirstLastPara="1" wrap="square" lIns="91425" tIns="45700" rIns="91425" bIns="45700" anchor="t" anchorCtr="0">
            <a:spAutoFit/>
          </a:bodyPr>
          <a:lstStyle/>
          <a:p>
            <a:pPr marL="342900" indent="-342900">
              <a:lnSpc>
                <a:spcPct val="150000"/>
              </a:lnSpc>
              <a:buClr>
                <a:srgbClr val="000000"/>
              </a:buClr>
              <a:buSzPts val="3200"/>
              <a:buFont typeface="Calibri"/>
              <a:buChar char="•"/>
            </a:pPr>
            <a:r>
              <a:rPr lang="en-US" sz="2800" dirty="0">
                <a:solidFill>
                  <a:srgbClr val="000000"/>
                </a:solidFill>
                <a:ea typeface="Open Sans Semibold" panose="020B0706030804020204" pitchFamily="34" charset="0"/>
                <a:cs typeface="Open Sans Semibold" panose="020B0706030804020204" pitchFamily="34" charset="0"/>
                <a:sym typeface="Calibri"/>
              </a:rPr>
              <a:t>Family-friendly educational materials</a:t>
            </a:r>
            <a:endParaRPr sz="2800" dirty="0">
              <a:solidFill>
                <a:srgbClr val="000000"/>
              </a:solidFill>
              <a:ea typeface="Open Sans Semibold" panose="020B0706030804020204" pitchFamily="34" charset="0"/>
              <a:cs typeface="Open Sans Semibold" panose="020B0706030804020204" pitchFamily="34" charset="0"/>
              <a:sym typeface="Arial"/>
            </a:endParaRPr>
          </a:p>
          <a:p>
            <a:pPr marL="342900" indent="-342900">
              <a:lnSpc>
                <a:spcPct val="150000"/>
              </a:lnSpc>
              <a:buClr>
                <a:srgbClr val="000000"/>
              </a:buClr>
              <a:buSzPts val="3200"/>
              <a:buFont typeface="Calibri"/>
              <a:buChar char="•"/>
            </a:pPr>
            <a:r>
              <a:rPr lang="en-US" sz="2800" dirty="0">
                <a:solidFill>
                  <a:srgbClr val="000000"/>
                </a:solidFill>
                <a:ea typeface="Open Sans Semibold" panose="020B0706030804020204" pitchFamily="34" charset="0"/>
                <a:cs typeface="Open Sans Semibold" panose="020B0706030804020204" pitchFamily="34" charset="0"/>
                <a:sym typeface="Calibri"/>
              </a:rPr>
              <a:t>Resources for return to school, work &amp; care settings</a:t>
            </a:r>
            <a:endParaRPr sz="2800" dirty="0">
              <a:solidFill>
                <a:prstClr val="black"/>
              </a:solidFill>
              <a:ea typeface="Open Sans Semibold" panose="020B0706030804020204" pitchFamily="34" charset="0"/>
              <a:cs typeface="Open Sans Semibold" panose="020B0706030804020204" pitchFamily="34" charset="0"/>
            </a:endParaRPr>
          </a:p>
          <a:p>
            <a:pPr marL="342900" indent="-342900">
              <a:lnSpc>
                <a:spcPct val="150000"/>
              </a:lnSpc>
              <a:buClr>
                <a:srgbClr val="000000"/>
              </a:buClr>
              <a:buSzPts val="3200"/>
              <a:buFont typeface="Calibri"/>
              <a:buChar char="•"/>
            </a:pPr>
            <a:r>
              <a:rPr lang="en-US" sz="2800" dirty="0">
                <a:solidFill>
                  <a:srgbClr val="000000"/>
                </a:solidFill>
                <a:ea typeface="Open Sans Semibold" panose="020B0706030804020204" pitchFamily="34" charset="0"/>
                <a:cs typeface="Open Sans Semibold" panose="020B0706030804020204" pitchFamily="34" charset="0"/>
                <a:sym typeface="Calibri"/>
              </a:rPr>
              <a:t>Toolkits for healthcare providers and school nurses</a:t>
            </a:r>
          </a:p>
          <a:p>
            <a:pPr marL="342900" indent="-342900">
              <a:lnSpc>
                <a:spcPct val="150000"/>
              </a:lnSpc>
              <a:buClr>
                <a:srgbClr val="000000"/>
              </a:buClr>
              <a:buSzPts val="3200"/>
              <a:buFont typeface="Calibri"/>
              <a:buChar char="•"/>
            </a:pPr>
            <a:r>
              <a:rPr lang="en-US" sz="2800" dirty="0">
                <a:solidFill>
                  <a:srgbClr val="000000"/>
                </a:solidFill>
                <a:ea typeface="Open Sans Semibold" panose="020B0706030804020204" pitchFamily="34" charset="0"/>
                <a:cs typeface="Open Sans Semibold" panose="020B0706030804020204" pitchFamily="34" charset="0"/>
                <a:sym typeface="Calibri"/>
              </a:rPr>
              <a:t>YouTube Training Channel</a:t>
            </a:r>
            <a:endParaRPr sz="2800" b="1" dirty="0">
              <a:solidFill>
                <a:srgbClr val="4472C4"/>
              </a:solidFill>
              <a:ea typeface="Open Sans Semibold" panose="020B0706030804020204" pitchFamily="34" charset="0"/>
              <a:cs typeface="Open Sans Semibold" panose="020B0706030804020204" pitchFamily="34" charset="0"/>
              <a:sym typeface="Calibri"/>
            </a:endParaRPr>
          </a:p>
        </p:txBody>
      </p:sp>
      <p:sp>
        <p:nvSpPr>
          <p:cNvPr id="505" name="Google Shape;505;p3"/>
          <p:cNvSpPr txBox="1">
            <a:spLocks noGrp="1"/>
          </p:cNvSpPr>
          <p:nvPr>
            <p:ph type="ctrTitle"/>
          </p:nvPr>
        </p:nvSpPr>
        <p:spPr>
          <a:xfrm>
            <a:off x="1730117" y="341467"/>
            <a:ext cx="4169238" cy="873736"/>
          </a:xfrm>
          <a:prstGeom prst="rect">
            <a:avLst/>
          </a:prstGeom>
          <a:solidFill>
            <a:schemeClr val="lt1"/>
          </a:solid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4472C4"/>
              </a:buClr>
              <a:buSzPts val="5400"/>
              <a:buFont typeface="Calibri"/>
              <a:buNone/>
            </a:pPr>
            <a:br>
              <a:rPr lang="en-US" sz="4374" dirty="0">
                <a:solidFill>
                  <a:srgbClr val="4472C4"/>
                </a:solidFill>
              </a:rPr>
            </a:br>
            <a:br>
              <a:rPr lang="en-US" sz="4374" dirty="0">
                <a:solidFill>
                  <a:srgbClr val="4472C4"/>
                </a:solidFill>
              </a:rPr>
            </a:br>
            <a:br>
              <a:rPr lang="en-US" sz="4374" dirty="0">
                <a:solidFill>
                  <a:srgbClr val="4472C4"/>
                </a:solidFill>
              </a:rPr>
            </a:br>
            <a:r>
              <a:rPr lang="en-US" b="1"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rPr>
              <a:t>Brain Links</a:t>
            </a:r>
            <a:endParaRPr sz="49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06" name="Google Shape;506;p3"/>
          <p:cNvSpPr/>
          <p:nvPr/>
        </p:nvSpPr>
        <p:spPr>
          <a:xfrm>
            <a:off x="604026" y="1546862"/>
            <a:ext cx="3131064" cy="523989"/>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4000"/>
              <a:buFont typeface="Arial"/>
              <a:buNone/>
            </a:pPr>
            <a:r>
              <a:rPr lang="en-US" sz="40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Who we are</a:t>
            </a:r>
            <a:endParaRPr sz="14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sp>
        <p:nvSpPr>
          <p:cNvPr id="507" name="Google Shape;507;p3"/>
          <p:cNvSpPr/>
          <p:nvPr/>
        </p:nvSpPr>
        <p:spPr>
          <a:xfrm>
            <a:off x="604025" y="2482703"/>
            <a:ext cx="3131064" cy="523989"/>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4000"/>
              <a:buFont typeface="Arial"/>
              <a:buNone/>
            </a:pPr>
            <a:r>
              <a:rPr lang="en-US" sz="40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What we do</a:t>
            </a:r>
            <a:endParaRPr sz="14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sp>
        <p:nvSpPr>
          <p:cNvPr id="508" name="Google Shape;508;p3"/>
          <p:cNvSpPr txBox="1"/>
          <p:nvPr/>
        </p:nvSpPr>
        <p:spPr>
          <a:xfrm>
            <a:off x="3933194" y="1491806"/>
            <a:ext cx="8162929" cy="646290"/>
          </a:xfrm>
          <a:prstGeom prst="rect">
            <a:avLst/>
          </a:prstGeom>
          <a:solidFill>
            <a:schemeClr val="lt1"/>
          </a:solidFill>
          <a:ln>
            <a:noFill/>
          </a:ln>
        </p:spPr>
        <p:txBody>
          <a:bodyPr spcFirstLastPara="1" wrap="square" lIns="91425" tIns="45700" rIns="91425" bIns="45700" anchor="t" anchorCtr="0">
            <a:spAutoFit/>
          </a:bodyPr>
          <a:lstStyle/>
          <a:p>
            <a:pPr>
              <a:lnSpc>
                <a:spcPct val="150000"/>
              </a:lnSpc>
            </a:pPr>
            <a:r>
              <a:rPr lang="en-US" sz="2400" b="1"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Statewide team of brain injury specialists</a:t>
            </a:r>
            <a:endParaRPr sz="2400" b="1"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p:txBody>
      </p:sp>
      <p:sp>
        <p:nvSpPr>
          <p:cNvPr id="509" name="Google Shape;509;p3"/>
          <p:cNvSpPr txBox="1"/>
          <p:nvPr/>
        </p:nvSpPr>
        <p:spPr>
          <a:xfrm>
            <a:off x="3933194" y="2401683"/>
            <a:ext cx="7913815" cy="882684"/>
          </a:xfrm>
          <a:prstGeom prst="rect">
            <a:avLst/>
          </a:prstGeom>
          <a:solidFill>
            <a:schemeClr val="lt1"/>
          </a:solidFill>
          <a:ln>
            <a:noFill/>
          </a:ln>
        </p:spPr>
        <p:txBody>
          <a:bodyPr spcFirstLastPara="1" wrap="square" lIns="91425" tIns="45700" rIns="91425" bIns="45700" anchor="t" anchorCtr="0">
            <a:noAutofit/>
          </a:bodyPr>
          <a:lstStyle/>
          <a:p>
            <a:pPr>
              <a:buClr>
                <a:srgbClr val="1D5EAC"/>
              </a:buClr>
              <a:buSzPts val="3200"/>
              <a:buFont typeface="Arial"/>
              <a:buNone/>
            </a:pPr>
            <a:r>
              <a:rPr lang="en-US" sz="2400" b="1"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We equip professionals to better serve people with TBI with current research-based training and tools.</a:t>
            </a:r>
            <a:endParaRPr sz="2400" dirty="0">
              <a:solidFill>
                <a:srgbClr val="1D5EAC"/>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25" y="332966"/>
            <a:ext cx="1178625" cy="821936"/>
          </a:xfrm>
          <a:prstGeom prst="rect">
            <a:avLst/>
          </a:prstGeom>
        </p:spPr>
      </p:pic>
    </p:spTree>
    <p:extLst>
      <p:ext uri="{BB962C8B-B14F-4D97-AF65-F5344CB8AC3E}">
        <p14:creationId xmlns:p14="http://schemas.microsoft.com/office/powerpoint/2010/main" val="2388093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news.harvard.edu/wp-content/uploads/2018/02/mindful-science_2500-1600x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3836" y="564260"/>
            <a:ext cx="4842077" cy="272366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9838" y="150472"/>
            <a:ext cx="3659528" cy="1015663"/>
          </a:xfrm>
          <a:prstGeom prst="rect">
            <a:avLst/>
          </a:prstGeom>
          <a:noFill/>
        </p:spPr>
        <p:txBody>
          <a:bodyPr wrap="none" rtlCol="0">
            <a:spAutoFit/>
          </a:bodyPr>
          <a:lstStyle/>
          <a:p>
            <a:r>
              <a:rPr lang="en-US" sz="6000" dirty="0">
                <a:solidFill>
                  <a:prstClr val="black"/>
                </a:solidFill>
              </a:rPr>
              <a:t>Meditation</a:t>
            </a:r>
          </a:p>
        </p:txBody>
      </p:sp>
      <p:sp>
        <p:nvSpPr>
          <p:cNvPr id="4" name="TextBox 3"/>
          <p:cNvSpPr txBox="1"/>
          <p:nvPr/>
        </p:nvSpPr>
        <p:spPr>
          <a:xfrm>
            <a:off x="908203" y="1386053"/>
            <a:ext cx="2722797" cy="3046988"/>
          </a:xfrm>
          <a:prstGeom prst="rect">
            <a:avLst/>
          </a:prstGeom>
          <a:solidFill>
            <a:schemeClr val="accent4">
              <a:lumMod val="20000"/>
              <a:lumOff val="80000"/>
            </a:schemeClr>
          </a:solidFill>
          <a:ln w="38100">
            <a:solidFill>
              <a:srgbClr val="FFC000"/>
            </a:solidFill>
          </a:ln>
        </p:spPr>
        <p:txBody>
          <a:bodyPr wrap="none" rtlCol="0">
            <a:spAutoFit/>
          </a:bodyPr>
          <a:lstStyle/>
          <a:p>
            <a:r>
              <a:rPr lang="en-US" sz="3200" dirty="0">
                <a:solidFill>
                  <a:prstClr val="black"/>
                </a:solidFill>
              </a:rPr>
              <a:t>Effective for</a:t>
            </a:r>
          </a:p>
          <a:p>
            <a:pPr marL="457200" indent="-457200">
              <a:buFont typeface="Arial" panose="020B0604020202020204" pitchFamily="34" charset="0"/>
              <a:buChar char="•"/>
            </a:pPr>
            <a:r>
              <a:rPr lang="en-US" sz="3200" dirty="0">
                <a:solidFill>
                  <a:prstClr val="black"/>
                </a:solidFill>
              </a:rPr>
              <a:t>Depression</a:t>
            </a:r>
          </a:p>
          <a:p>
            <a:pPr marL="457200" indent="-457200">
              <a:buFont typeface="Arial" panose="020B0604020202020204" pitchFamily="34" charset="0"/>
              <a:buChar char="•"/>
            </a:pPr>
            <a:r>
              <a:rPr lang="en-US" sz="3200" dirty="0">
                <a:solidFill>
                  <a:prstClr val="black"/>
                </a:solidFill>
              </a:rPr>
              <a:t>Chronic Pain</a:t>
            </a:r>
          </a:p>
          <a:p>
            <a:pPr marL="457200" indent="-457200">
              <a:buFont typeface="Arial" panose="020B0604020202020204" pitchFamily="34" charset="0"/>
              <a:buChar char="•"/>
            </a:pPr>
            <a:r>
              <a:rPr lang="en-US" sz="3200" dirty="0">
                <a:solidFill>
                  <a:prstClr val="black"/>
                </a:solidFill>
              </a:rPr>
              <a:t>Anxiety</a:t>
            </a:r>
          </a:p>
          <a:p>
            <a:pPr marL="457200" indent="-457200">
              <a:buFont typeface="Arial" panose="020B0604020202020204" pitchFamily="34" charset="0"/>
              <a:buChar char="•"/>
            </a:pPr>
            <a:r>
              <a:rPr lang="en-US" sz="3200" dirty="0">
                <a:solidFill>
                  <a:prstClr val="black"/>
                </a:solidFill>
              </a:rPr>
              <a:t>Attention</a:t>
            </a:r>
          </a:p>
          <a:p>
            <a:pPr marL="457200" indent="-457200">
              <a:buFont typeface="Arial" panose="020B0604020202020204" pitchFamily="34" charset="0"/>
              <a:buChar char="•"/>
            </a:pPr>
            <a:r>
              <a:rPr lang="en-US" sz="3200" dirty="0">
                <a:solidFill>
                  <a:prstClr val="black"/>
                </a:solidFill>
              </a:rPr>
              <a:t>Addiction…</a:t>
            </a:r>
          </a:p>
        </p:txBody>
      </p:sp>
      <p:sp>
        <p:nvSpPr>
          <p:cNvPr id="5" name="TextBox 4"/>
          <p:cNvSpPr txBox="1"/>
          <p:nvPr/>
        </p:nvSpPr>
        <p:spPr>
          <a:xfrm>
            <a:off x="3997124" y="3459383"/>
            <a:ext cx="7899407" cy="2554545"/>
          </a:xfrm>
          <a:prstGeom prst="rect">
            <a:avLst/>
          </a:prstGeom>
          <a:solidFill>
            <a:schemeClr val="accent4">
              <a:lumMod val="20000"/>
              <a:lumOff val="80000"/>
            </a:schemeClr>
          </a:solidFill>
          <a:ln w="38100">
            <a:solidFill>
              <a:srgbClr val="FFC000"/>
            </a:solidFill>
          </a:ln>
        </p:spPr>
        <p:txBody>
          <a:bodyPr wrap="none" rtlCol="0">
            <a:spAutoFit/>
          </a:bodyPr>
          <a:lstStyle/>
          <a:p>
            <a:r>
              <a:rPr lang="en-US" sz="3200" dirty="0">
                <a:solidFill>
                  <a:prstClr val="black"/>
                </a:solidFill>
              </a:rPr>
              <a:t>Changes in the Brain</a:t>
            </a:r>
          </a:p>
          <a:p>
            <a:pPr marL="457200" indent="-457200">
              <a:buFont typeface="Arial" panose="020B0604020202020204" pitchFamily="34" charset="0"/>
              <a:buChar char="•"/>
            </a:pPr>
            <a:r>
              <a:rPr lang="en-US" sz="3200" dirty="0">
                <a:solidFill>
                  <a:prstClr val="black"/>
                </a:solidFill>
              </a:rPr>
              <a:t>More grey matter volume</a:t>
            </a:r>
          </a:p>
          <a:p>
            <a:pPr marL="457200" indent="-457200">
              <a:buFont typeface="Arial" panose="020B0604020202020204" pitchFamily="34" charset="0"/>
              <a:buChar char="•"/>
            </a:pPr>
            <a:r>
              <a:rPr lang="en-US" sz="3200" dirty="0">
                <a:solidFill>
                  <a:prstClr val="black"/>
                </a:solidFill>
              </a:rPr>
              <a:t>Quiets down Default Mode Network (DMN)</a:t>
            </a:r>
          </a:p>
          <a:p>
            <a:pPr marL="457200" indent="-457200">
              <a:buFont typeface="Arial" panose="020B0604020202020204" pitchFamily="34" charset="0"/>
              <a:buChar char="•"/>
            </a:pPr>
            <a:r>
              <a:rPr lang="en-US" sz="3200" dirty="0">
                <a:solidFill>
                  <a:prstClr val="black"/>
                </a:solidFill>
              </a:rPr>
              <a:t>Increase in Hippocampus</a:t>
            </a:r>
          </a:p>
          <a:p>
            <a:pPr marL="457200" indent="-457200">
              <a:buFont typeface="Arial" panose="020B0604020202020204" pitchFamily="34" charset="0"/>
              <a:buChar char="•"/>
            </a:pPr>
            <a:r>
              <a:rPr lang="en-US" sz="3200" dirty="0">
                <a:solidFill>
                  <a:prstClr val="black"/>
                </a:solidFill>
              </a:rPr>
              <a:t>Decreases in Amygdala</a:t>
            </a:r>
          </a:p>
        </p:txBody>
      </p:sp>
      <p:sp>
        <p:nvSpPr>
          <p:cNvPr id="6" name="TextBox 5"/>
          <p:cNvSpPr txBox="1"/>
          <p:nvPr/>
        </p:nvSpPr>
        <p:spPr>
          <a:xfrm>
            <a:off x="9144000" y="6185383"/>
            <a:ext cx="2503827" cy="338554"/>
          </a:xfrm>
          <a:prstGeom prst="rect">
            <a:avLst/>
          </a:prstGeom>
          <a:noFill/>
        </p:spPr>
        <p:txBody>
          <a:bodyPr wrap="none" rtlCol="0">
            <a:spAutoFit/>
          </a:bodyPr>
          <a:lstStyle/>
          <a:p>
            <a:r>
              <a:rPr lang="en-US" sz="1600" dirty="0">
                <a:solidFill>
                  <a:prstClr val="black"/>
                </a:solidFill>
              </a:rPr>
              <a:t>Image: The Harvard Gazette</a:t>
            </a:r>
          </a:p>
        </p:txBody>
      </p:sp>
    </p:spTree>
    <p:extLst>
      <p:ext uri="{BB962C8B-B14F-4D97-AF65-F5344CB8AC3E}">
        <p14:creationId xmlns:p14="http://schemas.microsoft.com/office/powerpoint/2010/main" val="2729057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6167" y="2637578"/>
            <a:ext cx="4910640" cy="2308324"/>
          </a:xfrm>
          <a:prstGeom prst="rect">
            <a:avLst/>
          </a:prstGeom>
          <a:noFill/>
          <a:ln w="38100">
            <a:solidFill>
              <a:srgbClr val="FFC000"/>
            </a:solidFill>
          </a:ln>
        </p:spPr>
        <p:txBody>
          <a:bodyPr wrap="none" rtlCol="0">
            <a:spAutoFit/>
          </a:bodyPr>
          <a:lstStyle/>
          <a:p>
            <a:pPr marL="457200" indent="-457200">
              <a:buFont typeface="Arial" panose="020B0604020202020204" pitchFamily="34" charset="0"/>
              <a:buChar char="•"/>
            </a:pPr>
            <a:r>
              <a:rPr lang="en-US" sz="3600" dirty="0">
                <a:solidFill>
                  <a:prstClr val="black"/>
                </a:solidFill>
              </a:rPr>
              <a:t>Quiet, stilling the mind</a:t>
            </a:r>
          </a:p>
          <a:p>
            <a:pPr marL="457200" indent="-457200">
              <a:buFont typeface="Arial" panose="020B0604020202020204" pitchFamily="34" charset="0"/>
              <a:buChar char="•"/>
            </a:pPr>
            <a:r>
              <a:rPr lang="en-US" sz="3600" dirty="0">
                <a:solidFill>
                  <a:prstClr val="black"/>
                </a:solidFill>
              </a:rPr>
              <a:t>Mantra</a:t>
            </a:r>
          </a:p>
          <a:p>
            <a:pPr marL="457200" indent="-457200">
              <a:buFont typeface="Arial" panose="020B0604020202020204" pitchFamily="34" charset="0"/>
              <a:buChar char="•"/>
            </a:pPr>
            <a:r>
              <a:rPr lang="en-US" sz="3600" dirty="0">
                <a:solidFill>
                  <a:prstClr val="black"/>
                </a:solidFill>
              </a:rPr>
              <a:t>Guided</a:t>
            </a:r>
          </a:p>
          <a:p>
            <a:pPr marL="457200" indent="-457200">
              <a:buFont typeface="Arial" panose="020B0604020202020204" pitchFamily="34" charset="0"/>
              <a:buChar char="•"/>
            </a:pPr>
            <a:r>
              <a:rPr lang="en-US" sz="3600" dirty="0">
                <a:solidFill>
                  <a:prstClr val="black"/>
                </a:solidFill>
              </a:rPr>
              <a:t>Mindfulness…</a:t>
            </a:r>
          </a:p>
        </p:txBody>
      </p:sp>
      <p:pic>
        <p:nvPicPr>
          <p:cNvPr id="2050" name="Picture 2" descr="Yoga, Man, Person, Sitting, Holi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84" y="1378349"/>
            <a:ext cx="3857206" cy="44156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28931" y="844952"/>
            <a:ext cx="7140673" cy="830997"/>
          </a:xfrm>
          <a:prstGeom prst="rect">
            <a:avLst/>
          </a:prstGeom>
          <a:solidFill>
            <a:schemeClr val="accent4">
              <a:lumMod val="20000"/>
              <a:lumOff val="80000"/>
            </a:schemeClr>
          </a:solidFill>
        </p:spPr>
        <p:txBody>
          <a:bodyPr wrap="none" rtlCol="0">
            <a:spAutoFit/>
          </a:bodyPr>
          <a:lstStyle/>
          <a:p>
            <a:r>
              <a:rPr lang="en-US" sz="4800" b="1" dirty="0">
                <a:solidFill>
                  <a:srgbClr val="ED7D31"/>
                </a:solidFill>
              </a:rPr>
              <a:t>Different Ways to Meditate</a:t>
            </a:r>
          </a:p>
        </p:txBody>
      </p:sp>
    </p:spTree>
    <p:extLst>
      <p:ext uri="{BB962C8B-B14F-4D97-AF65-F5344CB8AC3E}">
        <p14:creationId xmlns:p14="http://schemas.microsoft.com/office/powerpoint/2010/main" val="3644011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041" y="2709326"/>
            <a:ext cx="5968518" cy="3355084"/>
          </a:xfrm>
          <a:prstGeom prst="rect">
            <a:avLst/>
          </a:prstGeom>
          <a:ln>
            <a:solidFill>
              <a:schemeClr val="tx1"/>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90" y="1669516"/>
            <a:ext cx="4850071" cy="2753894"/>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p:cNvSpPr/>
          <p:nvPr/>
        </p:nvSpPr>
        <p:spPr>
          <a:xfrm>
            <a:off x="1491344" y="417544"/>
            <a:ext cx="9601200" cy="994410"/>
          </a:xfrm>
          <a:prstGeom prst="rect">
            <a:avLst/>
          </a:prstGeom>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565512" y="560806"/>
            <a:ext cx="9527032" cy="707886"/>
          </a:xfrm>
          <a:prstGeom prst="rect">
            <a:avLst/>
          </a:prstGeom>
          <a:noFill/>
        </p:spPr>
        <p:txBody>
          <a:bodyPr wrap="none" rtlCol="0">
            <a:spAutoFit/>
          </a:bodyPr>
          <a:lstStyle/>
          <a:p>
            <a:r>
              <a:rPr lang="en-US" sz="4000" b="1" dirty="0">
                <a:solidFill>
                  <a:prstClr val="white"/>
                </a:solidFill>
              </a:rPr>
              <a:t>YouTube Meditations for Children and Teens</a:t>
            </a:r>
          </a:p>
        </p:txBody>
      </p:sp>
      <p:sp>
        <p:nvSpPr>
          <p:cNvPr id="6" name="TextBox 5"/>
          <p:cNvSpPr txBox="1"/>
          <p:nvPr/>
        </p:nvSpPr>
        <p:spPr>
          <a:xfrm>
            <a:off x="937260" y="4484042"/>
            <a:ext cx="2880360" cy="461665"/>
          </a:xfrm>
          <a:prstGeom prst="rect">
            <a:avLst/>
          </a:prstGeom>
          <a:noFill/>
        </p:spPr>
        <p:txBody>
          <a:bodyPr wrap="square" rtlCol="0">
            <a:spAutoFit/>
          </a:bodyPr>
          <a:lstStyle/>
          <a:p>
            <a:r>
              <a:rPr lang="en-US" sz="2400" dirty="0">
                <a:solidFill>
                  <a:prstClr val="black"/>
                </a:solidFill>
              </a:rPr>
              <a:t>Butterfly Body Scan</a:t>
            </a:r>
          </a:p>
        </p:txBody>
      </p:sp>
      <p:sp>
        <p:nvSpPr>
          <p:cNvPr id="7" name="TextBox 6"/>
          <p:cNvSpPr txBox="1"/>
          <p:nvPr/>
        </p:nvSpPr>
        <p:spPr>
          <a:xfrm>
            <a:off x="3687678" y="6125042"/>
            <a:ext cx="6463244" cy="461665"/>
          </a:xfrm>
          <a:prstGeom prst="rect">
            <a:avLst/>
          </a:prstGeom>
          <a:noFill/>
        </p:spPr>
        <p:txBody>
          <a:bodyPr wrap="none" rtlCol="0">
            <a:spAutoFit/>
          </a:bodyPr>
          <a:lstStyle/>
          <a:p>
            <a:r>
              <a:rPr lang="en-US" sz="2400" dirty="0">
                <a:solidFill>
                  <a:prstClr val="black"/>
                </a:solidFill>
              </a:rPr>
              <a:t>Tree Guided Meditation for Children &amp; Classrooms</a:t>
            </a:r>
          </a:p>
        </p:txBody>
      </p:sp>
    </p:spTree>
    <p:extLst>
      <p:ext uri="{BB962C8B-B14F-4D97-AF65-F5344CB8AC3E}">
        <p14:creationId xmlns:p14="http://schemas.microsoft.com/office/powerpoint/2010/main" val="3690847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110741" y="145915"/>
            <a:ext cx="7739164" cy="1042805"/>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Purpose &amp; Alzheimer’s Disease</a:t>
            </a:r>
          </a:p>
        </p:txBody>
      </p:sp>
      <p:sp>
        <p:nvSpPr>
          <p:cNvPr id="6" name="TextBox 5"/>
          <p:cNvSpPr txBox="1"/>
          <p:nvPr/>
        </p:nvSpPr>
        <p:spPr>
          <a:xfrm>
            <a:off x="933856" y="1587577"/>
            <a:ext cx="4717914" cy="1569660"/>
          </a:xfrm>
          <a:prstGeom prst="rect">
            <a:avLst/>
          </a:prstGeom>
          <a:solidFill>
            <a:schemeClr val="bg1"/>
          </a:solidFill>
        </p:spPr>
        <p:txBody>
          <a:bodyPr wrap="square" rtlCol="0">
            <a:spAutoFit/>
          </a:bodyPr>
          <a:lstStyle/>
          <a:p>
            <a:pPr algn="ctr"/>
            <a:r>
              <a:rPr lang="en-US" sz="2400" b="1" dirty="0">
                <a:solidFill>
                  <a:prstClr val="black"/>
                </a:solidFill>
                <a:cs typeface="Calibri" panose="020F0502020204030204" pitchFamily="34" charset="0"/>
              </a:rPr>
              <a:t>Having a sense of purpose determined whether symptoms of Alzheimer’s Disease showed up or not</a:t>
            </a:r>
          </a:p>
        </p:txBody>
      </p:sp>
      <p:pic>
        <p:nvPicPr>
          <p:cNvPr id="7" name="Picture 6"/>
          <p:cNvPicPr>
            <a:picLocks noChangeAspect="1"/>
          </p:cNvPicPr>
          <p:nvPr/>
        </p:nvPicPr>
        <p:blipFill>
          <a:blip r:embed="rId4"/>
          <a:stretch>
            <a:fillRect/>
          </a:stretch>
        </p:blipFill>
        <p:spPr>
          <a:xfrm>
            <a:off x="1560630" y="3254643"/>
            <a:ext cx="3464364" cy="2305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023137" y="5731880"/>
            <a:ext cx="2539350" cy="369332"/>
          </a:xfrm>
          <a:prstGeom prst="rect">
            <a:avLst/>
          </a:prstGeom>
          <a:noFill/>
        </p:spPr>
        <p:txBody>
          <a:bodyPr wrap="none" rtlCol="0">
            <a:spAutoFit/>
          </a:bodyPr>
          <a:lstStyle/>
          <a:p>
            <a:r>
              <a:rPr lang="en-US" dirty="0">
                <a:solidFill>
                  <a:prstClr val="black"/>
                </a:solidFill>
              </a:rPr>
              <a:t>Commons.Wikimedia.org</a:t>
            </a:r>
          </a:p>
        </p:txBody>
      </p:sp>
      <p:sp>
        <p:nvSpPr>
          <p:cNvPr id="2" name="TextBox 1"/>
          <p:cNvSpPr txBox="1"/>
          <p:nvPr/>
        </p:nvSpPr>
        <p:spPr>
          <a:xfrm>
            <a:off x="6861810" y="2504400"/>
            <a:ext cx="3840480" cy="3055620"/>
          </a:xfrm>
          <a:prstGeom prst="rect">
            <a:avLst/>
          </a:prstGeom>
          <a:solidFill>
            <a:schemeClr val="bg2">
              <a:lumMod val="90000"/>
            </a:schemeClr>
          </a:solidFill>
          <a:ln w="38100">
            <a:solidFill>
              <a:schemeClr val="tx1"/>
            </a:solidFill>
          </a:ln>
        </p:spPr>
        <p:txBody>
          <a:bodyPr wrap="square" rtlCol="0">
            <a:spAutoFit/>
          </a:bodyPr>
          <a:lstStyle/>
          <a:p>
            <a:endParaRPr lang="en-US" dirty="0">
              <a:solidFill>
                <a:prstClr val="black"/>
              </a:solidFill>
            </a:endParaRPr>
          </a:p>
        </p:txBody>
      </p:sp>
      <p:sp>
        <p:nvSpPr>
          <p:cNvPr id="3" name="TextBox 2"/>
          <p:cNvSpPr txBox="1"/>
          <p:nvPr/>
        </p:nvSpPr>
        <p:spPr>
          <a:xfrm>
            <a:off x="7163853" y="2739549"/>
            <a:ext cx="3236394" cy="2893100"/>
          </a:xfrm>
          <a:prstGeom prst="rect">
            <a:avLst/>
          </a:prstGeom>
          <a:noFill/>
        </p:spPr>
        <p:txBody>
          <a:bodyPr wrap="square" rtlCol="0">
            <a:spAutoFit/>
          </a:bodyPr>
          <a:lstStyle/>
          <a:p>
            <a:r>
              <a:rPr lang="en-US" sz="36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THE PURPOSE OF A LIFE </a:t>
            </a:r>
            <a:r>
              <a:rPr lang="en-US" sz="3600"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rPr>
              <a:t>IS</a:t>
            </a:r>
          </a:p>
          <a:p>
            <a:pPr algn="r"/>
            <a:r>
              <a:rPr lang="en-US" sz="3600"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rPr>
              <a:t> A LIFE OF PURPOSE.</a:t>
            </a:r>
          </a:p>
          <a:p>
            <a:pPr algn="r"/>
            <a:endParaRPr lang="en-US"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dirty="0">
                <a:solidFill>
                  <a:prstClr val="black"/>
                </a:solidFill>
              </a:rPr>
              <a:t>ROBERT BYRNE</a:t>
            </a:r>
          </a:p>
        </p:txBody>
      </p:sp>
    </p:spTree>
    <p:extLst>
      <p:ext uri="{BB962C8B-B14F-4D97-AF65-F5344CB8AC3E}">
        <p14:creationId xmlns:p14="http://schemas.microsoft.com/office/powerpoint/2010/main" val="1711273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a:stretch>
            <a:fillRect/>
          </a:stretch>
        </p:blipFill>
        <p:spPr>
          <a:xfrm>
            <a:off x="0" y="0"/>
            <a:ext cx="12192000" cy="6874933"/>
          </a:xfrm>
          <a:prstGeom prst="rect">
            <a:avLst/>
          </a:prstGeom>
        </p:spPr>
      </p:pic>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sp>
        <p:nvSpPr>
          <p:cNvPr id="4" name="Rectangle 3"/>
          <p:cNvSpPr/>
          <p:nvPr/>
        </p:nvSpPr>
        <p:spPr>
          <a:xfrm>
            <a:off x="0" y="358219"/>
            <a:ext cx="4270443" cy="1036242"/>
          </a:xfrm>
          <a:prstGeom prst="rect">
            <a:avLst/>
          </a:prstGeo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prstClr val="white"/>
                </a:solidFill>
              </a:rPr>
              <a:t>Be Social</a:t>
            </a:r>
          </a:p>
        </p:txBody>
      </p:sp>
      <p:sp>
        <p:nvSpPr>
          <p:cNvPr id="5" name="Rectangle 4"/>
          <p:cNvSpPr/>
          <p:nvPr/>
        </p:nvSpPr>
        <p:spPr>
          <a:xfrm>
            <a:off x="659606" y="1592342"/>
            <a:ext cx="7740785" cy="5029069"/>
          </a:xfrm>
          <a:prstGeom prst="rect">
            <a:avLst/>
          </a:prstGeom>
          <a:solidFill>
            <a:schemeClr val="bg1"/>
          </a:solidFill>
        </p:spPr>
        <p:txBody>
          <a:bodyPr wrap="square">
            <a:spAutoFit/>
          </a:bodyPr>
          <a:lstStyle/>
          <a:p>
            <a:pPr marL="742932" lvl="1" indent="-285744" defTabSz="914377">
              <a:spcBef>
                <a:spcPct val="20000"/>
              </a:spcBef>
              <a:buFont typeface="Arial" panose="020B0604020202020204" pitchFamily="34" charset="0"/>
              <a:buChar char="•"/>
              <a:defRPr/>
            </a:pPr>
            <a:r>
              <a:rPr lang="en-US" sz="2800" b="1" kern="0" dirty="0">
                <a:solidFill>
                  <a:prstClr val="black"/>
                </a:solidFill>
                <a:cs typeface="Calibri" panose="020F0502020204030204" pitchFamily="34" charset="0"/>
              </a:rPr>
              <a:t>Relationships</a:t>
            </a:r>
          </a:p>
          <a:p>
            <a:pPr marL="1142971" lvl="2" indent="-228594" defTabSz="914377">
              <a:spcBef>
                <a:spcPct val="20000"/>
              </a:spcBef>
              <a:buFont typeface="Arial" panose="020B0604020202020204" pitchFamily="34" charset="0"/>
              <a:buChar char="•"/>
              <a:defRPr/>
            </a:pPr>
            <a:r>
              <a:rPr lang="en-US" sz="2400" b="1" kern="0" dirty="0">
                <a:solidFill>
                  <a:prstClr val="black"/>
                </a:solidFill>
                <a:cs typeface="Calibri" panose="020F0502020204030204" pitchFamily="34" charset="0"/>
              </a:rPr>
              <a:t>Decrease risk of dementia</a:t>
            </a:r>
          </a:p>
          <a:p>
            <a:pPr marL="1142971" lvl="2" indent="-228594" defTabSz="914377">
              <a:spcBef>
                <a:spcPct val="20000"/>
              </a:spcBef>
              <a:buFont typeface="Arial" panose="020B0604020202020204" pitchFamily="34" charset="0"/>
              <a:buChar char="•"/>
              <a:defRPr/>
            </a:pPr>
            <a:r>
              <a:rPr lang="en-US" sz="2400" b="1" kern="0" dirty="0">
                <a:solidFill>
                  <a:prstClr val="black"/>
                </a:solidFill>
                <a:cs typeface="Calibri" panose="020F0502020204030204" pitchFamily="34" charset="0"/>
              </a:rPr>
              <a:t>Improve physical health (helps the immune system)</a:t>
            </a:r>
          </a:p>
          <a:p>
            <a:pPr marL="1142971" lvl="2" indent="-228594" defTabSz="914377">
              <a:spcBef>
                <a:spcPct val="20000"/>
              </a:spcBef>
              <a:buFont typeface="Arial" panose="020B0604020202020204" pitchFamily="34" charset="0"/>
              <a:buChar char="•"/>
              <a:defRPr/>
            </a:pPr>
            <a:r>
              <a:rPr lang="en-US" sz="2400" b="1" kern="0" dirty="0">
                <a:solidFill>
                  <a:prstClr val="black"/>
                </a:solidFill>
                <a:cs typeface="Calibri" panose="020F0502020204030204" pitchFamily="34" charset="0"/>
              </a:rPr>
              <a:t>Increase capillary formation and new neuronal growth in the brain</a:t>
            </a:r>
          </a:p>
          <a:p>
            <a:pPr marL="1142971" lvl="2" indent="-228594" defTabSz="914377">
              <a:spcBef>
                <a:spcPct val="20000"/>
              </a:spcBef>
              <a:buFont typeface="Arial" panose="020B0604020202020204" pitchFamily="34" charset="0"/>
              <a:buChar char="•"/>
              <a:defRPr/>
            </a:pPr>
            <a:r>
              <a:rPr lang="en-US" sz="2400" b="1" kern="0" dirty="0">
                <a:solidFill>
                  <a:prstClr val="black"/>
                </a:solidFill>
                <a:cs typeface="Calibri" panose="020F0502020204030204" pitchFamily="34" charset="0"/>
              </a:rPr>
              <a:t>Decrease depression and</a:t>
            </a:r>
          </a:p>
          <a:p>
            <a:pPr marL="1142971" lvl="2" indent="-228594" defTabSz="914377">
              <a:spcBef>
                <a:spcPct val="20000"/>
              </a:spcBef>
              <a:buFont typeface="Arial" panose="020B0604020202020204" pitchFamily="34" charset="0"/>
              <a:buChar char="•"/>
              <a:defRPr/>
            </a:pPr>
            <a:r>
              <a:rPr lang="en-US" sz="2400" b="1" kern="0" dirty="0">
                <a:solidFill>
                  <a:prstClr val="black"/>
                </a:solidFill>
                <a:cs typeface="Calibri" panose="020F0502020204030204" pitchFamily="34" charset="0"/>
              </a:rPr>
              <a:t>Decrease stress</a:t>
            </a:r>
          </a:p>
          <a:p>
            <a:pPr marL="457189" lvl="1" defTabSz="914377">
              <a:spcBef>
                <a:spcPct val="20000"/>
              </a:spcBef>
              <a:defRPr/>
            </a:pPr>
            <a:endParaRPr lang="en-US" sz="2800" b="1" kern="0" dirty="0">
              <a:solidFill>
                <a:prstClr val="black"/>
              </a:solidFill>
              <a:cs typeface="Calibri" panose="020F0502020204030204" pitchFamily="34" charset="0"/>
            </a:endParaRPr>
          </a:p>
          <a:p>
            <a:pPr marL="457189" lvl="1" defTabSz="914377">
              <a:spcBef>
                <a:spcPct val="20000"/>
              </a:spcBef>
              <a:defRPr/>
            </a:pPr>
            <a:r>
              <a:rPr lang="en-US" sz="2800" b="1" kern="0" dirty="0">
                <a:solidFill>
                  <a:prstClr val="black"/>
                </a:solidFill>
                <a:cs typeface="Calibri" panose="020F0502020204030204" pitchFamily="34" charset="0"/>
              </a:rPr>
              <a:t>Get Hearing Aids when needed!</a:t>
            </a:r>
          </a:p>
          <a:p>
            <a:pPr marL="457189" lvl="1" defTabSz="914377">
              <a:spcBef>
                <a:spcPct val="20000"/>
              </a:spcBef>
              <a:defRPr/>
            </a:pPr>
            <a:r>
              <a:rPr lang="en-US" sz="2800" b="1" kern="0" dirty="0">
                <a:solidFill>
                  <a:prstClr val="black"/>
                </a:solidFill>
                <a:cs typeface="Calibri" panose="020F0502020204030204" pitchFamily="34" charset="0"/>
              </a:rPr>
              <a:t>	  </a:t>
            </a:r>
            <a:r>
              <a:rPr lang="en-US" sz="2400" b="1" kern="0" dirty="0">
                <a:solidFill>
                  <a:prstClr val="black"/>
                </a:solidFill>
                <a:cs typeface="Calibri" panose="020F0502020204030204" pitchFamily="34" charset="0"/>
              </a:rPr>
              <a:t>(We know who you are)</a:t>
            </a:r>
            <a:endParaRPr lang="en-US" sz="2400" b="1" kern="0" dirty="0">
              <a:solidFill>
                <a:sysClr val="windowText" lastClr="000000"/>
              </a:solidFill>
              <a:cs typeface="Calibri" panose="020F0502020204030204" pitchFamily="34" charset="0"/>
            </a:endParaRPr>
          </a:p>
        </p:txBody>
      </p:sp>
      <p:pic>
        <p:nvPicPr>
          <p:cNvPr id="2" name="Picture 1"/>
          <p:cNvPicPr>
            <a:picLocks noChangeAspect="1"/>
          </p:cNvPicPr>
          <p:nvPr/>
        </p:nvPicPr>
        <p:blipFill>
          <a:blip r:embed="rId6"/>
          <a:stretch>
            <a:fillRect/>
          </a:stretch>
        </p:blipFill>
        <p:spPr>
          <a:xfrm>
            <a:off x="6066614" y="358219"/>
            <a:ext cx="4059879" cy="2196327"/>
          </a:xfrm>
          <a:prstGeom prst="rect">
            <a:avLst/>
          </a:prstGeom>
          <a:ln w="12700">
            <a:solidFill>
              <a:schemeClr val="tx1"/>
            </a:solidFill>
          </a:ln>
        </p:spPr>
      </p:pic>
      <p:sp>
        <p:nvSpPr>
          <p:cNvPr id="6" name="AutoShape 2" descr="Royalty-free hearing photos free download | Pxfu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8" name="Picture 7"/>
          <p:cNvPicPr>
            <a:picLocks noChangeAspect="1"/>
          </p:cNvPicPr>
          <p:nvPr/>
        </p:nvPicPr>
        <p:blipFill>
          <a:blip r:embed="rId7"/>
          <a:stretch>
            <a:fillRect/>
          </a:stretch>
        </p:blipFill>
        <p:spPr>
          <a:xfrm>
            <a:off x="7194654" y="4318625"/>
            <a:ext cx="3730685" cy="1788713"/>
          </a:xfrm>
          <a:prstGeom prst="rect">
            <a:avLst/>
          </a:prstGeom>
          <a:ln w="12700">
            <a:solidFill>
              <a:schemeClr val="tx1"/>
            </a:solidFill>
          </a:ln>
        </p:spPr>
      </p:pic>
    </p:spTree>
    <p:extLst>
      <p:ext uri="{BB962C8B-B14F-4D97-AF65-F5344CB8AC3E}">
        <p14:creationId xmlns:p14="http://schemas.microsoft.com/office/powerpoint/2010/main" val="1750603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a:stretch>
            <a:fillRect/>
          </a:stretch>
        </p:blipFill>
        <p:spPr>
          <a:xfrm>
            <a:off x="0" y="0"/>
            <a:ext cx="12192000" cy="6874933"/>
          </a:xfrm>
          <a:prstGeom prst="rect">
            <a:avLst/>
          </a:prstGeom>
        </p:spPr>
      </p:pic>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pic>
        <p:nvPicPr>
          <p:cNvPr id="8"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4100" y="0"/>
            <a:ext cx="6057900" cy="6874933"/>
          </a:xfrm>
          <a:prstGeom prst="rect">
            <a:avLst/>
          </a:prstGeom>
        </p:spPr>
      </p:pic>
      <p:sp>
        <p:nvSpPr>
          <p:cNvPr id="6" name="Rectangle 5"/>
          <p:cNvSpPr/>
          <p:nvPr/>
        </p:nvSpPr>
        <p:spPr>
          <a:xfrm>
            <a:off x="1323533" y="2719444"/>
            <a:ext cx="3105150" cy="1487912"/>
          </a:xfrm>
          <a:prstGeom prst="rect">
            <a:avLst/>
          </a:prstGeo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prstClr val="white"/>
                </a:solidFill>
              </a:rPr>
              <a:t>Learn</a:t>
            </a:r>
          </a:p>
        </p:txBody>
      </p:sp>
    </p:spTree>
    <p:extLst>
      <p:ext uri="{BB962C8B-B14F-4D97-AF65-F5344CB8AC3E}">
        <p14:creationId xmlns:p14="http://schemas.microsoft.com/office/powerpoint/2010/main" val="1348651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gnitive reserve"/>
          <p:cNvPicPr>
            <a:picLocks noChangeAspect="1" noChangeArrowheads="1"/>
          </p:cNvPicPr>
          <p:nvPr/>
        </p:nvPicPr>
        <p:blipFill rotWithShape="1">
          <a:blip r:embed="rId2">
            <a:extLst>
              <a:ext uri="{28A0092B-C50C-407E-A947-70E740481C1C}">
                <a14:useLocalDpi xmlns:a14="http://schemas.microsoft.com/office/drawing/2010/main" val="0"/>
              </a:ext>
            </a:extLst>
          </a:blip>
          <a:srcRect b="5372"/>
          <a:stretch/>
        </p:blipFill>
        <p:spPr bwMode="auto">
          <a:xfrm>
            <a:off x="2265218" y="1399310"/>
            <a:ext cx="6722918" cy="52015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21083" y="644235"/>
            <a:ext cx="695190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Building Cognitive Reserve</a:t>
            </a:r>
          </a:p>
        </p:txBody>
      </p:sp>
    </p:spTree>
    <p:extLst>
      <p:ext uri="{BB962C8B-B14F-4D97-AF65-F5344CB8AC3E}">
        <p14:creationId xmlns:p14="http://schemas.microsoft.com/office/powerpoint/2010/main" val="1086134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72"/>
            <a:ext cx="12192000" cy="6855228"/>
          </a:xfrm>
          <a:prstGeom prst="rect">
            <a:avLst/>
          </a:prstGeom>
        </p:spPr>
      </p:pic>
      <p:sp>
        <p:nvSpPr>
          <p:cNvPr id="3" name="TextBox 2"/>
          <p:cNvSpPr txBox="1"/>
          <p:nvPr/>
        </p:nvSpPr>
        <p:spPr>
          <a:xfrm>
            <a:off x="4585781" y="4873558"/>
            <a:ext cx="3020438" cy="1015663"/>
          </a:xfrm>
          <a:prstGeom prst="rect">
            <a:avLst/>
          </a:prstGeom>
          <a:noFill/>
        </p:spPr>
        <p:txBody>
          <a:bodyPr wrap="square" rtlCol="0">
            <a:spAutoFit/>
          </a:bodyPr>
          <a:lstStyle/>
          <a:p>
            <a:r>
              <a:rPr lang="en-US" sz="6000" dirty="0"/>
              <a:t>Exercise!</a:t>
            </a:r>
          </a:p>
        </p:txBody>
      </p:sp>
    </p:spTree>
    <p:extLst>
      <p:ext uri="{BB962C8B-B14F-4D97-AF65-F5344CB8AC3E}">
        <p14:creationId xmlns:p14="http://schemas.microsoft.com/office/powerpoint/2010/main" val="269936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03"/>
            <a:ext cx="12191999" cy="6887717"/>
          </a:xfrm>
          <a:prstGeom prst="rect">
            <a:avLst/>
          </a:prstGeom>
        </p:spPr>
      </p:pic>
      <p:sp>
        <p:nvSpPr>
          <p:cNvPr id="5" name="TextBox 4"/>
          <p:cNvSpPr txBox="1"/>
          <p:nvPr/>
        </p:nvSpPr>
        <p:spPr>
          <a:xfrm>
            <a:off x="2509736" y="497191"/>
            <a:ext cx="6046976" cy="5663089"/>
          </a:xfrm>
          <a:prstGeom prst="rect">
            <a:avLst/>
          </a:prstGeom>
          <a:noFill/>
        </p:spPr>
        <p:txBody>
          <a:bodyPr wrap="none" rtlCol="0">
            <a:spAutoFit/>
          </a:bodyPr>
          <a:lstStyle/>
          <a:p>
            <a:r>
              <a:rPr lang="en-US" sz="4400" b="1" dirty="0">
                <a:solidFill>
                  <a:prstClr val="black"/>
                </a:solidFill>
                <a:cs typeface="Calibri" panose="020F0502020204030204" pitchFamily="34" charset="0"/>
              </a:rPr>
              <a:t>Exercise</a:t>
            </a:r>
          </a:p>
          <a:p>
            <a:endParaRPr lang="en-US" sz="1200" b="1" dirty="0">
              <a:solidFill>
                <a:prstClr val="black"/>
              </a:solidFill>
              <a:cs typeface="Calibri" panose="020F0502020204030204" pitchFamily="34" charset="0"/>
            </a:endParaRPr>
          </a:p>
          <a:p>
            <a:pPr marL="457200" indent="-457200">
              <a:buFont typeface="Arial" panose="020B0604020202020204" pitchFamily="34" charset="0"/>
              <a:buChar char="•"/>
            </a:pPr>
            <a:r>
              <a:rPr lang="en-US" sz="3200" b="1" dirty="0">
                <a:solidFill>
                  <a:prstClr val="black"/>
                </a:solidFill>
                <a:cs typeface="Calibri" panose="020F0502020204030204" pitchFamily="34" charset="0"/>
              </a:rPr>
              <a:t>Helps depression</a:t>
            </a:r>
          </a:p>
          <a:p>
            <a:pPr marL="457200" indent="-457200">
              <a:buFont typeface="Arial" panose="020B0604020202020204" pitchFamily="34" charset="0"/>
              <a:buChar char="•"/>
            </a:pPr>
            <a:r>
              <a:rPr lang="en-US" sz="3200" b="1" dirty="0">
                <a:solidFill>
                  <a:prstClr val="black"/>
                </a:solidFill>
                <a:cs typeface="Calibri" panose="020F0502020204030204" pitchFamily="34" charset="0"/>
              </a:rPr>
              <a:t>Helps with focus</a:t>
            </a:r>
          </a:p>
          <a:p>
            <a:pPr marL="457200" indent="-457200">
              <a:buFont typeface="Arial" panose="020B0604020202020204" pitchFamily="34" charset="0"/>
              <a:buChar char="•"/>
            </a:pPr>
            <a:r>
              <a:rPr lang="en-US" sz="3200" b="1" dirty="0">
                <a:solidFill>
                  <a:prstClr val="black"/>
                </a:solidFill>
                <a:cs typeface="Calibri" panose="020F0502020204030204" pitchFamily="34" charset="0"/>
              </a:rPr>
              <a:t>Decreases stress</a:t>
            </a:r>
          </a:p>
          <a:p>
            <a:pPr marL="457200" indent="-457200">
              <a:buFont typeface="Arial" panose="020B0604020202020204" pitchFamily="34" charset="0"/>
              <a:buChar char="•"/>
            </a:pPr>
            <a:r>
              <a:rPr lang="en-US" sz="3200" b="1" dirty="0">
                <a:solidFill>
                  <a:prstClr val="black"/>
                </a:solidFill>
                <a:cs typeface="Calibri" panose="020F0502020204030204" pitchFamily="34" charset="0"/>
              </a:rPr>
              <a:t>Lowers blood pressure</a:t>
            </a:r>
          </a:p>
          <a:p>
            <a:pPr marL="457200" indent="-457200">
              <a:buFont typeface="Arial" panose="020B0604020202020204" pitchFamily="34" charset="0"/>
              <a:buChar char="•"/>
            </a:pPr>
            <a:r>
              <a:rPr lang="en-US" sz="3200" b="1" dirty="0">
                <a:solidFill>
                  <a:prstClr val="black"/>
                </a:solidFill>
                <a:cs typeface="Calibri" panose="020F0502020204030204" pitchFamily="34" charset="0"/>
              </a:rPr>
              <a:t>Helps control blood sugar levels</a:t>
            </a:r>
          </a:p>
          <a:p>
            <a:pPr marL="457200" indent="-457200">
              <a:buFont typeface="Arial" panose="020B0604020202020204" pitchFamily="34" charset="0"/>
              <a:buChar char="•"/>
            </a:pPr>
            <a:r>
              <a:rPr lang="en-US" sz="3200" b="1" dirty="0">
                <a:solidFill>
                  <a:prstClr val="black"/>
                </a:solidFill>
                <a:cs typeface="Calibri" panose="020F0502020204030204" pitchFamily="34" charset="0"/>
              </a:rPr>
              <a:t>Helps maintain healthy weight</a:t>
            </a:r>
          </a:p>
          <a:p>
            <a:pPr marL="457200" indent="-457200">
              <a:buFont typeface="Arial" panose="020B0604020202020204" pitchFamily="34" charset="0"/>
              <a:buChar char="•"/>
            </a:pPr>
            <a:r>
              <a:rPr lang="en-US" sz="3200" b="1" dirty="0">
                <a:solidFill>
                  <a:prstClr val="black"/>
                </a:solidFill>
                <a:cs typeface="Calibri" panose="020F0502020204030204" pitchFamily="34" charset="0"/>
              </a:rPr>
              <a:t>Boosts immunity</a:t>
            </a:r>
          </a:p>
          <a:p>
            <a:r>
              <a:rPr lang="en-US" sz="3200" b="1" dirty="0">
                <a:solidFill>
                  <a:prstClr val="black"/>
                </a:solidFill>
                <a:cs typeface="Calibri" panose="020F0502020204030204" pitchFamily="34" charset="0"/>
              </a:rPr>
              <a:t>	…and more</a:t>
            </a:r>
          </a:p>
          <a:p>
            <a:endParaRPr lang="en-US" sz="3200" dirty="0">
              <a:solidFill>
                <a:prstClr val="black"/>
              </a:solidFill>
              <a:cs typeface="Calibri" panose="020F0502020204030204" pitchFamily="34" charset="0"/>
            </a:endParaRPr>
          </a:p>
          <a:p>
            <a:endParaRPr lang="en-US" dirty="0">
              <a:solidFill>
                <a:prstClr val="black"/>
              </a:solidFill>
              <a:cs typeface="Calibri" panose="020F0502020204030204" pitchFamily="34" charset="0"/>
            </a:endParaRPr>
          </a:p>
        </p:txBody>
      </p:sp>
    </p:spTree>
    <p:extLst>
      <p:ext uri="{BB962C8B-B14F-4D97-AF65-F5344CB8AC3E}">
        <p14:creationId xmlns:p14="http://schemas.microsoft.com/office/powerpoint/2010/main" val="648973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a:stretch>
            <a:fillRect/>
          </a:stretch>
        </p:blipFill>
        <p:spPr>
          <a:xfrm>
            <a:off x="0" y="0"/>
            <a:ext cx="12192000" cy="6874933"/>
          </a:xfrm>
          <a:prstGeom prst="rect">
            <a:avLst/>
          </a:prstGeom>
        </p:spPr>
      </p:pic>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pic>
        <p:nvPicPr>
          <p:cNvPr id="1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r="7293"/>
          <a:stretch/>
        </p:blipFill>
        <p:spPr>
          <a:xfrm>
            <a:off x="1" y="0"/>
            <a:ext cx="6605080" cy="6842761"/>
          </a:xfrm>
          <a:prstGeom prst="rect">
            <a:avLst/>
          </a:prstGeom>
        </p:spPr>
      </p:pic>
      <p:sp>
        <p:nvSpPr>
          <p:cNvPr id="7" name="TextBox 6"/>
          <p:cNvSpPr txBox="1"/>
          <p:nvPr/>
        </p:nvSpPr>
        <p:spPr>
          <a:xfrm>
            <a:off x="7062584" y="3246282"/>
            <a:ext cx="4483856" cy="769441"/>
          </a:xfrm>
          <a:prstGeom prst="rect">
            <a:avLst/>
          </a:prstGeom>
          <a:solidFill>
            <a:schemeClr val="bg1"/>
          </a:solidFill>
        </p:spPr>
        <p:txBody>
          <a:bodyPr wrap="none" rtlCol="0">
            <a:spAutoFit/>
          </a:bodyPr>
          <a:lstStyle/>
          <a:p>
            <a:pPr>
              <a:defRPr/>
            </a:pPr>
            <a:r>
              <a:rPr lang="en-US" sz="4400" b="1" dirty="0">
                <a:solidFill>
                  <a:prstClr val="black"/>
                </a:solidFill>
                <a:cs typeface="Calibri" panose="020F0502020204030204" pitchFamily="34" charset="0"/>
              </a:rPr>
              <a:t>Exercise</a:t>
            </a:r>
            <a:r>
              <a:rPr lang="en-US" sz="4000" b="1" dirty="0">
                <a:solidFill>
                  <a:prstClr val="black"/>
                </a:solidFill>
                <a:cs typeface="Calibri" panose="020F0502020204030204" pitchFamily="34" charset="0"/>
              </a:rPr>
              <a:t> &amp; Memory</a:t>
            </a:r>
          </a:p>
        </p:txBody>
      </p:sp>
    </p:spTree>
    <p:extLst>
      <p:ext uri="{BB962C8B-B14F-4D97-AF65-F5344CB8AC3E}">
        <p14:creationId xmlns:p14="http://schemas.microsoft.com/office/powerpoint/2010/main" val="22266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40"/>
            <a:ext cx="5358581" cy="873740"/>
          </a:xfrm>
          <a:solidFill>
            <a:srgbClr val="1D5EAC"/>
          </a:solidFill>
        </p:spPr>
        <p:txBody>
          <a:bodyPr>
            <a:normAutofit/>
          </a:bodyPr>
          <a:lstStyle/>
          <a:p>
            <a:pPr algn="ctr"/>
            <a:r>
              <a:rPr lang="en-US" b="1" dirty="0">
                <a:solidFill>
                  <a:schemeClr val="bg1"/>
                </a:solidFill>
                <a:latin typeface="+mn-lt"/>
                <a:ea typeface="Open Sans Semibold" panose="020B0706030804020204" pitchFamily="34" charset="0"/>
                <a:cs typeface="Open Sans Semibold" panose="020B0706030804020204" pitchFamily="34" charset="0"/>
              </a:rPr>
              <a:t>Agenda</a:t>
            </a:r>
          </a:p>
        </p:txBody>
      </p:sp>
      <p:sp>
        <p:nvSpPr>
          <p:cNvPr id="7" name="Content Placeholder 6"/>
          <p:cNvSpPr>
            <a:spLocks noGrp="1"/>
          </p:cNvSpPr>
          <p:nvPr>
            <p:ph idx="1"/>
          </p:nvPr>
        </p:nvSpPr>
        <p:spPr>
          <a:xfrm>
            <a:off x="376085" y="1993347"/>
            <a:ext cx="5719915" cy="2427734"/>
          </a:xfrm>
          <a:solidFill>
            <a:schemeClr val="bg1"/>
          </a:solidFill>
        </p:spPr>
        <p:txBody>
          <a:bodyPr/>
          <a:lstStyle/>
          <a:p>
            <a:pPr lvl="0"/>
            <a:r>
              <a:rPr lang="en-US" dirty="0">
                <a:solidFill>
                  <a:prstClr val="black"/>
                </a:solidFill>
                <a:latin typeface="+mn-lt"/>
              </a:rPr>
              <a:t>How life and what we do can damage/change our brains</a:t>
            </a:r>
          </a:p>
          <a:p>
            <a:pPr marL="0" lvl="0" indent="0">
              <a:buNone/>
            </a:pPr>
            <a:endParaRPr lang="en-US" dirty="0">
              <a:solidFill>
                <a:prstClr val="black"/>
              </a:solidFill>
              <a:latin typeface="+mn-lt"/>
            </a:endParaRPr>
          </a:p>
          <a:p>
            <a:pPr lvl="0"/>
            <a:r>
              <a:rPr lang="en-US" dirty="0">
                <a:solidFill>
                  <a:prstClr val="black"/>
                </a:solidFill>
                <a:latin typeface="+mn-lt"/>
              </a:rPr>
              <a:t>Show things you can do every day to improve your brain</a:t>
            </a:r>
          </a:p>
        </p:txBody>
      </p:sp>
      <p:pic>
        <p:nvPicPr>
          <p:cNvPr id="6" name="Picture 5"/>
          <p:cNvPicPr>
            <a:picLocks noChangeAspect="1"/>
          </p:cNvPicPr>
          <p:nvPr/>
        </p:nvPicPr>
        <p:blipFill>
          <a:blip r:embed="rId3"/>
          <a:stretch>
            <a:fillRect/>
          </a:stretch>
        </p:blipFill>
        <p:spPr>
          <a:xfrm>
            <a:off x="6420573" y="1688459"/>
            <a:ext cx="5221621" cy="348108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314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a:stretch>
            <a:fillRect/>
          </a:stretch>
        </p:blipFill>
        <p:spPr>
          <a:xfrm>
            <a:off x="0" y="0"/>
            <a:ext cx="12192000" cy="6874933"/>
          </a:xfrm>
          <a:prstGeom prst="rect">
            <a:avLst/>
          </a:prstGeom>
        </p:spPr>
      </p:pic>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sp>
        <p:nvSpPr>
          <p:cNvPr id="4" name="Rectangle 3"/>
          <p:cNvSpPr/>
          <p:nvPr/>
        </p:nvSpPr>
        <p:spPr>
          <a:xfrm>
            <a:off x="0" y="458397"/>
            <a:ext cx="4777740" cy="982980"/>
          </a:xfrm>
          <a:prstGeom prst="rect">
            <a:avLst/>
          </a:prstGeo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a:solidFill>
                  <a:prstClr val="white"/>
                </a:solidFill>
                <a:ea typeface="Open Sans Semibold" panose="020B0706030804020204" pitchFamily="34" charset="0"/>
                <a:cs typeface="Calibri" panose="020F0502020204030204" pitchFamily="34" charset="0"/>
              </a:rPr>
              <a:t>Eat Well</a:t>
            </a:r>
          </a:p>
        </p:txBody>
      </p:sp>
      <p:pic>
        <p:nvPicPr>
          <p:cNvPr id="5" name="Picture 4"/>
          <p:cNvPicPr>
            <a:picLocks noChangeAspect="1"/>
          </p:cNvPicPr>
          <p:nvPr/>
        </p:nvPicPr>
        <p:blipFill>
          <a:blip r:embed="rId6"/>
          <a:stretch>
            <a:fillRect/>
          </a:stretch>
        </p:blipFill>
        <p:spPr>
          <a:xfrm>
            <a:off x="6316398" y="2104467"/>
            <a:ext cx="4529721" cy="3944454"/>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p:cNvSpPr txBox="1"/>
          <p:nvPr/>
        </p:nvSpPr>
        <p:spPr>
          <a:xfrm>
            <a:off x="1079500" y="2920101"/>
            <a:ext cx="3789680" cy="1754326"/>
          </a:xfrm>
          <a:prstGeom prst="rect">
            <a:avLst/>
          </a:prstGeom>
          <a:solidFill>
            <a:schemeClr val="bg1"/>
          </a:solidFill>
        </p:spPr>
        <p:txBody>
          <a:bodyPr wrap="square" rtlCol="0">
            <a:spAutoFit/>
          </a:bodyPr>
          <a:lstStyle/>
          <a:p>
            <a:pPr>
              <a:defRPr/>
            </a:pPr>
            <a:r>
              <a:rPr lang="en-US" sz="5400" dirty="0">
                <a:solidFill>
                  <a:prstClr val="black"/>
                </a:solidFill>
                <a:cs typeface="Calibri" panose="020F0502020204030204" pitchFamily="34" charset="0"/>
              </a:rPr>
              <a:t>Eat Well.</a:t>
            </a:r>
          </a:p>
          <a:p>
            <a:pPr>
              <a:defRPr/>
            </a:pPr>
            <a:r>
              <a:rPr lang="en-US" sz="5400" dirty="0">
                <a:solidFill>
                  <a:prstClr val="black"/>
                </a:solidFill>
                <a:cs typeface="Calibri" panose="020F0502020204030204" pitchFamily="34" charset="0"/>
              </a:rPr>
              <a:t>Start Now.</a:t>
            </a:r>
          </a:p>
        </p:txBody>
      </p:sp>
    </p:spTree>
    <p:extLst>
      <p:ext uri="{BB962C8B-B14F-4D97-AF65-F5344CB8AC3E}">
        <p14:creationId xmlns:p14="http://schemas.microsoft.com/office/powerpoint/2010/main" val="951310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a:stretch>
            <a:fillRect/>
          </a:stretch>
        </p:blipFill>
        <p:spPr>
          <a:xfrm>
            <a:off x="0" y="0"/>
            <a:ext cx="12192000" cy="6874933"/>
          </a:xfrm>
          <a:prstGeom prst="rect">
            <a:avLst/>
          </a:prstGeom>
        </p:spPr>
      </p:pic>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sp>
        <p:nvSpPr>
          <p:cNvPr id="4" name="Rectangle 3"/>
          <p:cNvSpPr/>
          <p:nvPr/>
        </p:nvSpPr>
        <p:spPr>
          <a:xfrm>
            <a:off x="2616671" y="270764"/>
            <a:ext cx="6306532" cy="1028153"/>
          </a:xfrm>
          <a:prstGeom prst="rect">
            <a:avLst/>
          </a:prstGeo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a:solidFill>
                  <a:prstClr val="white"/>
                </a:solidFill>
                <a:cs typeface="Calibri" panose="020F0502020204030204" pitchFamily="34" charset="0"/>
              </a:rPr>
              <a:t>Eat Well</a:t>
            </a:r>
          </a:p>
        </p:txBody>
      </p:sp>
      <p:sp>
        <p:nvSpPr>
          <p:cNvPr id="6" name="Rectangle 5"/>
          <p:cNvSpPr/>
          <p:nvPr/>
        </p:nvSpPr>
        <p:spPr>
          <a:xfrm>
            <a:off x="540626" y="2300941"/>
            <a:ext cx="6581775" cy="830997"/>
          </a:xfrm>
          <a:prstGeom prst="rect">
            <a:avLst/>
          </a:prstGeom>
          <a:solidFill>
            <a:schemeClr val="bg1"/>
          </a:solidFill>
        </p:spPr>
        <p:txBody>
          <a:bodyPr wrap="square">
            <a:spAutoFit/>
          </a:bodyPr>
          <a:lstStyle/>
          <a:p>
            <a:pPr>
              <a:defRPr/>
            </a:pPr>
            <a:r>
              <a:rPr lang="en-US" sz="2400" dirty="0">
                <a:solidFill>
                  <a:prstClr val="black"/>
                </a:solidFill>
              </a:rPr>
              <a:t>Currently thought to be </a:t>
            </a:r>
            <a:r>
              <a:rPr lang="en-US" sz="2400" b="1" i="1" dirty="0">
                <a:solidFill>
                  <a:prstClr val="black"/>
                </a:solidFill>
              </a:rPr>
              <a:t>incurable</a:t>
            </a:r>
            <a:r>
              <a:rPr lang="en-US" sz="2400" dirty="0">
                <a:solidFill>
                  <a:prstClr val="black"/>
                </a:solidFill>
              </a:rPr>
              <a:t>, but </a:t>
            </a:r>
            <a:r>
              <a:rPr lang="en-US" sz="2400" b="1" i="1" dirty="0">
                <a:solidFill>
                  <a:prstClr val="black"/>
                </a:solidFill>
              </a:rPr>
              <a:t>preventable</a:t>
            </a:r>
          </a:p>
          <a:p>
            <a:pPr lvl="1">
              <a:defRPr/>
            </a:pPr>
            <a:r>
              <a:rPr lang="en-US" sz="2400" dirty="0">
                <a:solidFill>
                  <a:prstClr val="black"/>
                </a:solidFill>
              </a:rPr>
              <a:t>Through dietary and lifestyle changes</a:t>
            </a:r>
          </a:p>
        </p:txBody>
      </p:sp>
      <p:sp>
        <p:nvSpPr>
          <p:cNvPr id="7" name="TextBox 6"/>
          <p:cNvSpPr txBox="1"/>
          <p:nvPr/>
        </p:nvSpPr>
        <p:spPr>
          <a:xfrm>
            <a:off x="163632" y="1834813"/>
            <a:ext cx="4545603" cy="523220"/>
          </a:xfrm>
          <a:prstGeom prst="rect">
            <a:avLst/>
          </a:prstGeom>
          <a:solidFill>
            <a:schemeClr val="bg1"/>
          </a:solidFill>
        </p:spPr>
        <p:txBody>
          <a:bodyPr wrap="none" rtlCol="0">
            <a:spAutoFit/>
          </a:bodyPr>
          <a:lstStyle/>
          <a:p>
            <a:pPr>
              <a:defRPr/>
            </a:pPr>
            <a:r>
              <a:rPr lang="en-US" sz="2800" dirty="0">
                <a:solidFill>
                  <a:prstClr val="black"/>
                </a:solidFill>
              </a:rPr>
              <a:t>Eating to ward off Alzheimer’s</a:t>
            </a:r>
          </a:p>
        </p:txBody>
      </p:sp>
      <p:sp>
        <p:nvSpPr>
          <p:cNvPr id="8" name="Rectangle 7"/>
          <p:cNvSpPr/>
          <p:nvPr/>
        </p:nvSpPr>
        <p:spPr>
          <a:xfrm>
            <a:off x="648442" y="4699152"/>
            <a:ext cx="6096000" cy="1569660"/>
          </a:xfrm>
          <a:prstGeom prst="rect">
            <a:avLst/>
          </a:prstGeom>
          <a:solidFill>
            <a:schemeClr val="bg1"/>
          </a:solidFill>
        </p:spPr>
        <p:txBody>
          <a:bodyPr>
            <a:spAutoFit/>
          </a:bodyPr>
          <a:lstStyle/>
          <a:p>
            <a:pPr>
              <a:defRPr/>
            </a:pPr>
            <a:r>
              <a:rPr lang="en-US" sz="2400" dirty="0">
                <a:solidFill>
                  <a:prstClr val="black"/>
                </a:solidFill>
              </a:rPr>
              <a:t>“Vegetables, legumes (beans, peas, lentils), fruits, and whole grains should replace meats and dairy products as primary staples of the diet.”</a:t>
            </a:r>
            <a:r>
              <a:rPr lang="en-US" dirty="0">
                <a:solidFill>
                  <a:prstClr val="black"/>
                </a:solidFill>
              </a:rPr>
              <a:t>			    - </a:t>
            </a:r>
            <a:r>
              <a:rPr lang="en-US" sz="1200" dirty="0">
                <a:solidFill>
                  <a:prstClr val="black"/>
                </a:solidFill>
              </a:rPr>
              <a:t>J. of Neurobiology of Aging, 2014</a:t>
            </a:r>
          </a:p>
        </p:txBody>
      </p:sp>
      <p:sp>
        <p:nvSpPr>
          <p:cNvPr id="11" name="Rectangle 10"/>
          <p:cNvSpPr/>
          <p:nvPr/>
        </p:nvSpPr>
        <p:spPr>
          <a:xfrm>
            <a:off x="64711" y="3778538"/>
            <a:ext cx="6096000" cy="954107"/>
          </a:xfrm>
          <a:prstGeom prst="rect">
            <a:avLst/>
          </a:prstGeom>
          <a:solidFill>
            <a:schemeClr val="bg1"/>
          </a:solidFill>
        </p:spPr>
        <p:txBody>
          <a:bodyPr>
            <a:spAutoFit/>
          </a:bodyPr>
          <a:lstStyle/>
          <a:p>
            <a:pPr>
              <a:defRPr/>
            </a:pPr>
            <a:r>
              <a:rPr lang="en-US" sz="2800" kern="0" dirty="0">
                <a:solidFill>
                  <a:prstClr val="black"/>
                </a:solidFill>
              </a:rPr>
              <a:t>Guidelines for the Prevention of Alzheimer’s Disease</a:t>
            </a:r>
            <a:endParaRPr lang="en-US" sz="2800" kern="0" dirty="0">
              <a:solidFill>
                <a:sysClr val="windowText" lastClr="000000"/>
              </a:solidFill>
            </a:endParaRPr>
          </a:p>
        </p:txBody>
      </p:sp>
      <p:pic>
        <p:nvPicPr>
          <p:cNvPr id="12" name="Picture 11"/>
          <p:cNvPicPr>
            <a:picLocks noChangeAspect="1"/>
          </p:cNvPicPr>
          <p:nvPr/>
        </p:nvPicPr>
        <p:blipFill>
          <a:blip r:embed="rId6"/>
          <a:stretch>
            <a:fillRect/>
          </a:stretch>
        </p:blipFill>
        <p:spPr>
          <a:xfrm>
            <a:off x="6633180" y="2835084"/>
            <a:ext cx="5086350" cy="3238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6151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40"/>
            <a:ext cx="7149832"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dirty="0">
                <a:solidFill>
                  <a:schemeClr val="bg1"/>
                </a:solidFill>
                <a:latin typeface="Calibri" panose="020F0502020204030204" pitchFamily="34" charset="0"/>
                <a:cs typeface="Calibri" panose="020F0502020204030204" pitchFamily="34" charset="0"/>
              </a:rPr>
              <a:t>Eating to Ward off Stroke</a:t>
            </a:r>
          </a:p>
        </p:txBody>
      </p:sp>
      <p:sp>
        <p:nvSpPr>
          <p:cNvPr id="2" name="Rectangle 1"/>
          <p:cNvSpPr/>
          <p:nvPr/>
        </p:nvSpPr>
        <p:spPr>
          <a:xfrm>
            <a:off x="1053831" y="1345289"/>
            <a:ext cx="6096000" cy="5139869"/>
          </a:xfrm>
          <a:prstGeom prst="rect">
            <a:avLst/>
          </a:prstGeom>
          <a:solidFill>
            <a:schemeClr val="bg1"/>
          </a:solidFill>
        </p:spPr>
        <p:txBody>
          <a:bodyPr>
            <a:spAutoFit/>
          </a:bodyPr>
          <a:lstStyle/>
          <a:p>
            <a:r>
              <a:rPr lang="en-US" sz="2800" b="1" dirty="0">
                <a:solidFill>
                  <a:prstClr val="black"/>
                </a:solidFill>
                <a:cs typeface="Calibri" panose="020F0502020204030204" pitchFamily="34" charset="0"/>
              </a:rPr>
              <a:t>Fiber</a:t>
            </a:r>
          </a:p>
          <a:p>
            <a:pPr lvl="1"/>
            <a:r>
              <a:rPr lang="en-US" sz="2400" b="1" dirty="0">
                <a:solidFill>
                  <a:prstClr val="black"/>
                </a:solidFill>
                <a:cs typeface="Calibri" panose="020F0502020204030204" pitchFamily="34" charset="0"/>
              </a:rPr>
              <a:t>Soluble: beans, oats, nuts, berries</a:t>
            </a:r>
          </a:p>
          <a:p>
            <a:pPr lvl="1"/>
            <a:r>
              <a:rPr lang="en-US" sz="2400" b="1" dirty="0">
                <a:solidFill>
                  <a:prstClr val="black"/>
                </a:solidFill>
                <a:cs typeface="Calibri" panose="020F0502020204030204" pitchFamily="34" charset="0"/>
              </a:rPr>
              <a:t>Insoluble: whole grains (brown rice, whole wheat)</a:t>
            </a:r>
          </a:p>
          <a:p>
            <a:r>
              <a:rPr lang="en-US" sz="2800" b="1" dirty="0">
                <a:solidFill>
                  <a:prstClr val="black"/>
                </a:solidFill>
                <a:cs typeface="Calibri" panose="020F0502020204030204" pitchFamily="34" charset="0"/>
              </a:rPr>
              <a:t>Potassium</a:t>
            </a:r>
          </a:p>
          <a:p>
            <a:pPr lvl="1"/>
            <a:r>
              <a:rPr lang="en-US" sz="2400" b="1" dirty="0">
                <a:solidFill>
                  <a:prstClr val="black"/>
                </a:solidFill>
                <a:cs typeface="Calibri" panose="020F0502020204030204" pitchFamily="34" charset="0"/>
              </a:rPr>
              <a:t>Best sources: greens, beans, sweet potatoes</a:t>
            </a:r>
          </a:p>
          <a:p>
            <a:r>
              <a:rPr lang="en-US" sz="2800" b="1" dirty="0">
                <a:solidFill>
                  <a:prstClr val="black"/>
                </a:solidFill>
                <a:cs typeface="Calibri" panose="020F0502020204030204" pitchFamily="34" charset="0"/>
              </a:rPr>
              <a:t>Citrus</a:t>
            </a:r>
          </a:p>
          <a:p>
            <a:pPr lvl="1"/>
            <a:r>
              <a:rPr lang="en-US" sz="2400" b="1" dirty="0">
                <a:solidFill>
                  <a:prstClr val="black"/>
                </a:solidFill>
                <a:cs typeface="Calibri" panose="020F0502020204030204" pitchFamily="34" charset="0"/>
              </a:rPr>
              <a:t>Decreases blood pressure, increases blood flow</a:t>
            </a:r>
          </a:p>
          <a:p>
            <a:r>
              <a:rPr lang="en-US" sz="2800" b="1" dirty="0">
                <a:solidFill>
                  <a:prstClr val="black"/>
                </a:solidFill>
                <a:cs typeface="Calibri" panose="020F0502020204030204" pitchFamily="34" charset="0"/>
              </a:rPr>
              <a:t>Antioxidants</a:t>
            </a:r>
          </a:p>
          <a:p>
            <a:pPr lvl="1"/>
            <a:r>
              <a:rPr lang="en-US" sz="2400" b="1" dirty="0">
                <a:solidFill>
                  <a:prstClr val="black"/>
                </a:solidFill>
                <a:cs typeface="Calibri" panose="020F0502020204030204" pitchFamily="34" charset="0"/>
              </a:rPr>
              <a:t>Plant foods 64Xs more antioxidants than animal foods</a:t>
            </a:r>
          </a:p>
        </p:txBody>
      </p:sp>
      <p:pic>
        <p:nvPicPr>
          <p:cNvPr id="3074" name="Picture 2" descr="Background, Berries, Berry, Blackber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010" y="2167852"/>
            <a:ext cx="4604762" cy="3474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767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694"/>
            <a:ext cx="12191999" cy="6870693"/>
          </a:xfrm>
          <a:prstGeom prst="rect">
            <a:avLst/>
          </a:prstGeom>
        </p:spPr>
      </p:pic>
      <p:sp>
        <p:nvSpPr>
          <p:cNvPr id="5" name="TextBox 4"/>
          <p:cNvSpPr txBox="1"/>
          <p:nvPr/>
        </p:nvSpPr>
        <p:spPr>
          <a:xfrm>
            <a:off x="3373615" y="1948572"/>
            <a:ext cx="4342856" cy="2308324"/>
          </a:xfrm>
          <a:prstGeom prst="rect">
            <a:avLst/>
          </a:prstGeom>
          <a:noFill/>
        </p:spPr>
        <p:txBody>
          <a:bodyPr wrap="none" rtlCol="0">
            <a:spAutoFit/>
          </a:bodyPr>
          <a:lstStyle/>
          <a:p>
            <a:pPr algn="ctr"/>
            <a:r>
              <a:rPr lang="en-US" sz="4000" b="1" dirty="0"/>
              <a:t>Green Tea Fun Fact:</a:t>
            </a:r>
          </a:p>
          <a:p>
            <a:pPr algn="ctr"/>
            <a:endParaRPr lang="en-US" sz="2000" dirty="0"/>
          </a:p>
          <a:p>
            <a:pPr algn="ctr"/>
            <a:r>
              <a:rPr lang="en-US" sz="4000" b="1" dirty="0"/>
              <a:t>Neuroprotective</a:t>
            </a:r>
          </a:p>
          <a:p>
            <a:pPr algn="ctr"/>
            <a:r>
              <a:rPr lang="en-US" sz="4000" b="1" dirty="0"/>
              <a:t>Neurorestorative</a:t>
            </a:r>
          </a:p>
        </p:txBody>
      </p:sp>
    </p:spTree>
    <p:extLst>
      <p:ext uri="{BB962C8B-B14F-4D97-AF65-F5344CB8AC3E}">
        <p14:creationId xmlns:p14="http://schemas.microsoft.com/office/powerpoint/2010/main" val="3369039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74565"/>
          </a:xfrm>
          <a:prstGeom prst="rect">
            <a:avLst/>
          </a:prstGeom>
        </p:spPr>
      </p:pic>
      <p:sp>
        <p:nvSpPr>
          <p:cNvPr id="3" name="TextBox 2"/>
          <p:cNvSpPr txBox="1"/>
          <p:nvPr/>
        </p:nvSpPr>
        <p:spPr>
          <a:xfrm>
            <a:off x="3689985" y="2000250"/>
            <a:ext cx="4812030" cy="3170099"/>
          </a:xfrm>
          <a:prstGeom prst="rect">
            <a:avLst/>
          </a:prstGeom>
          <a:solidFill>
            <a:schemeClr val="bg1"/>
          </a:solidFill>
          <a:ln w="57150">
            <a:solidFill>
              <a:srgbClr val="1D5EAC"/>
            </a:solidFill>
          </a:ln>
        </p:spPr>
        <p:txBody>
          <a:bodyPr wrap="square" rtlCol="0">
            <a:spAutoFit/>
          </a:bodyPr>
          <a:lstStyle/>
          <a:p>
            <a:pPr algn="ctr"/>
            <a:r>
              <a:rPr lang="en-US" sz="3200" b="1" dirty="0">
                <a:solidFill>
                  <a:prstClr val="black"/>
                </a:solidFill>
              </a:rPr>
              <a:t>Fun Fact: </a:t>
            </a:r>
          </a:p>
          <a:p>
            <a:pPr algn="ctr"/>
            <a:r>
              <a:rPr lang="en-US" sz="2400" dirty="0">
                <a:solidFill>
                  <a:prstClr val="black"/>
                </a:solidFill>
              </a:rPr>
              <a:t> Wild Maine Blueberries</a:t>
            </a:r>
          </a:p>
          <a:p>
            <a:pPr algn="ctr"/>
            <a:r>
              <a:rPr lang="en-US" sz="2400" b="1" u="sng" dirty="0">
                <a:solidFill>
                  <a:prstClr val="black"/>
                </a:solidFill>
              </a:rPr>
              <a:t>Good for</a:t>
            </a:r>
          </a:p>
          <a:p>
            <a:pPr algn="ctr"/>
            <a:r>
              <a:rPr lang="en-US" sz="2400" dirty="0">
                <a:solidFill>
                  <a:prstClr val="black"/>
                </a:solidFill>
              </a:rPr>
              <a:t>Health of Blood Vessels</a:t>
            </a:r>
          </a:p>
          <a:p>
            <a:pPr algn="ctr"/>
            <a:r>
              <a:rPr lang="en-US" sz="2400" dirty="0">
                <a:solidFill>
                  <a:prstClr val="black"/>
                </a:solidFill>
              </a:rPr>
              <a:t>Blood Vessel Regeneration</a:t>
            </a:r>
          </a:p>
          <a:p>
            <a:pPr algn="ctr"/>
            <a:r>
              <a:rPr lang="en-US" sz="2400" dirty="0">
                <a:solidFill>
                  <a:prstClr val="black"/>
                </a:solidFill>
              </a:rPr>
              <a:t>Reducing Inflammation</a:t>
            </a:r>
          </a:p>
          <a:p>
            <a:pPr algn="ctr"/>
            <a:r>
              <a:rPr lang="en-US" sz="2400" dirty="0">
                <a:solidFill>
                  <a:prstClr val="black"/>
                </a:solidFill>
              </a:rPr>
              <a:t>Lowering Blood Pressure</a:t>
            </a:r>
          </a:p>
          <a:p>
            <a:pPr algn="ctr"/>
            <a:r>
              <a:rPr lang="en-US" sz="2400" dirty="0">
                <a:solidFill>
                  <a:prstClr val="black"/>
                </a:solidFill>
              </a:rPr>
              <a:t>Enhancing Mood</a:t>
            </a:r>
          </a:p>
        </p:txBody>
      </p:sp>
    </p:spTree>
    <p:extLst>
      <p:ext uri="{BB962C8B-B14F-4D97-AF65-F5344CB8AC3E}">
        <p14:creationId xmlns:p14="http://schemas.microsoft.com/office/powerpoint/2010/main" val="2357057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1B6119-89CE-1643-AE0A-BED2F3FCA7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74" y="91440"/>
            <a:ext cx="5941249" cy="6630373"/>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864" y="175098"/>
            <a:ext cx="5279026" cy="23664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1199" y="1721795"/>
            <a:ext cx="2353081" cy="4860969"/>
          </a:xfrm>
          <a:prstGeom prst="rect">
            <a:avLst/>
          </a:prstGeom>
        </p:spPr>
      </p:pic>
    </p:spTree>
    <p:extLst>
      <p:ext uri="{BB962C8B-B14F-4D97-AF65-F5344CB8AC3E}">
        <p14:creationId xmlns:p14="http://schemas.microsoft.com/office/powerpoint/2010/main" val="3204339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eginners Guide to Cruciferous Veget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
            <a:ext cx="5486400" cy="41148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9189" y="87421"/>
            <a:ext cx="5343194" cy="830997"/>
          </a:xfrm>
          <a:prstGeom prst="rect">
            <a:avLst/>
          </a:prstGeom>
          <a:noFill/>
        </p:spPr>
        <p:txBody>
          <a:bodyPr wrap="none" rtlCol="0">
            <a:spAutoFit/>
          </a:bodyPr>
          <a:lstStyle/>
          <a:p>
            <a:r>
              <a:rPr lang="en-US" sz="4800" b="1" dirty="0">
                <a:solidFill>
                  <a:srgbClr val="70AD47">
                    <a:lumMod val="50000"/>
                  </a:srgbClr>
                </a:solidFill>
              </a:rPr>
              <a:t>Cruciferous Fun Fact</a:t>
            </a:r>
          </a:p>
        </p:txBody>
      </p:sp>
      <p:sp>
        <p:nvSpPr>
          <p:cNvPr id="3" name="TextBox 2"/>
          <p:cNvSpPr txBox="1"/>
          <p:nvPr/>
        </p:nvSpPr>
        <p:spPr>
          <a:xfrm>
            <a:off x="422910" y="502920"/>
            <a:ext cx="184731" cy="369332"/>
          </a:xfrm>
          <a:prstGeom prst="rect">
            <a:avLst/>
          </a:prstGeom>
          <a:noFill/>
        </p:spPr>
        <p:txBody>
          <a:bodyPr wrap="none" rtlCol="0">
            <a:spAutoFit/>
          </a:bodyPr>
          <a:lstStyle/>
          <a:p>
            <a:endParaRPr lang="en-US" dirty="0">
              <a:solidFill>
                <a:prstClr val="black"/>
              </a:solidFill>
            </a:endParaRPr>
          </a:p>
        </p:txBody>
      </p:sp>
      <p:sp>
        <p:nvSpPr>
          <p:cNvPr id="4" name="Rectangle 3"/>
          <p:cNvSpPr/>
          <p:nvPr/>
        </p:nvSpPr>
        <p:spPr>
          <a:xfrm>
            <a:off x="5364480" y="6374815"/>
            <a:ext cx="6827520" cy="369332"/>
          </a:xfrm>
          <a:prstGeom prst="rect">
            <a:avLst/>
          </a:prstGeom>
        </p:spPr>
        <p:txBody>
          <a:bodyPr wrap="square">
            <a:spAutoFit/>
          </a:bodyPr>
          <a:lstStyle/>
          <a:p>
            <a:r>
              <a:rPr lang="en-US" dirty="0">
                <a:solidFill>
                  <a:prstClr val="black"/>
                </a:solidFill>
              </a:rPr>
              <a:t>https://nutritionfacts.org/video/second-strategy-to-cooking-broccoli/</a:t>
            </a:r>
          </a:p>
        </p:txBody>
      </p:sp>
      <p:sp>
        <p:nvSpPr>
          <p:cNvPr id="5" name="TextBox 4"/>
          <p:cNvSpPr txBox="1"/>
          <p:nvPr/>
        </p:nvSpPr>
        <p:spPr>
          <a:xfrm>
            <a:off x="333321" y="1097280"/>
            <a:ext cx="5780942" cy="2862322"/>
          </a:xfrm>
          <a:prstGeom prst="rect">
            <a:avLst/>
          </a:prstGeom>
          <a:noFill/>
        </p:spPr>
        <p:txBody>
          <a:bodyPr wrap="none" rtlCol="0">
            <a:spAutoFit/>
          </a:bodyPr>
          <a:lstStyle/>
          <a:p>
            <a:r>
              <a:rPr lang="en-US" sz="2800" dirty="0">
                <a:solidFill>
                  <a:prstClr val="black"/>
                </a:solidFill>
              </a:rPr>
              <a:t>Enzyme </a:t>
            </a:r>
            <a:r>
              <a:rPr lang="en-US" sz="2800" dirty="0" err="1">
                <a:solidFill>
                  <a:prstClr val="black"/>
                </a:solidFill>
              </a:rPr>
              <a:t>Sulforaphane</a:t>
            </a:r>
            <a:endParaRPr lang="en-US" sz="2800" dirty="0">
              <a:solidFill>
                <a:prstClr val="black"/>
              </a:solidFill>
            </a:endParaRPr>
          </a:p>
          <a:p>
            <a:pPr marL="457200" indent="-457200">
              <a:buFont typeface="Arial" panose="020B0604020202020204" pitchFamily="34" charset="0"/>
              <a:buChar char="•"/>
            </a:pPr>
            <a:r>
              <a:rPr lang="en-US" sz="2800" dirty="0">
                <a:solidFill>
                  <a:prstClr val="black"/>
                </a:solidFill>
              </a:rPr>
              <a:t>Protects brain, eye sight</a:t>
            </a:r>
          </a:p>
          <a:p>
            <a:pPr marL="457200" indent="-457200">
              <a:buFont typeface="Arial" panose="020B0604020202020204" pitchFamily="34" charset="0"/>
              <a:buChar char="•"/>
            </a:pPr>
            <a:r>
              <a:rPr lang="en-US" sz="2800" dirty="0">
                <a:solidFill>
                  <a:prstClr val="black"/>
                </a:solidFill>
              </a:rPr>
              <a:t>Protects from free radical damage</a:t>
            </a:r>
          </a:p>
          <a:p>
            <a:pPr marL="457200" indent="-457200">
              <a:buFont typeface="Arial" panose="020B0604020202020204" pitchFamily="34" charset="0"/>
              <a:buChar char="•"/>
            </a:pPr>
            <a:r>
              <a:rPr lang="en-US" sz="2800" dirty="0">
                <a:solidFill>
                  <a:prstClr val="black"/>
                </a:solidFill>
              </a:rPr>
              <a:t>Helps detoxification</a:t>
            </a:r>
          </a:p>
          <a:p>
            <a:pPr marL="457200" indent="-457200">
              <a:buFont typeface="Arial" panose="020B0604020202020204" pitchFamily="34" charset="0"/>
              <a:buChar char="•"/>
            </a:pPr>
            <a:r>
              <a:rPr lang="en-US" sz="2800" dirty="0">
                <a:solidFill>
                  <a:prstClr val="black"/>
                </a:solidFill>
              </a:rPr>
              <a:t>Helps prevent and treat cancer</a:t>
            </a:r>
          </a:p>
          <a:p>
            <a:endParaRPr lang="en-US" sz="1200" dirty="0">
              <a:solidFill>
                <a:prstClr val="black"/>
              </a:solidFill>
            </a:endParaRPr>
          </a:p>
          <a:p>
            <a:r>
              <a:rPr lang="en-US" sz="2800" dirty="0">
                <a:solidFill>
                  <a:prstClr val="black"/>
                </a:solidFill>
              </a:rPr>
              <a:t>But almost NO </a:t>
            </a:r>
            <a:r>
              <a:rPr lang="en-US" sz="2800" dirty="0" err="1">
                <a:solidFill>
                  <a:prstClr val="black"/>
                </a:solidFill>
              </a:rPr>
              <a:t>sulforaphane</a:t>
            </a:r>
            <a:r>
              <a:rPr lang="en-US" sz="2800" dirty="0">
                <a:solidFill>
                  <a:prstClr val="black"/>
                </a:solidFill>
              </a:rPr>
              <a:t> in cooked</a:t>
            </a:r>
          </a:p>
        </p:txBody>
      </p:sp>
      <p:sp>
        <p:nvSpPr>
          <p:cNvPr id="6" name="TextBox 5"/>
          <p:cNvSpPr txBox="1"/>
          <p:nvPr/>
        </p:nvSpPr>
        <p:spPr>
          <a:xfrm>
            <a:off x="422910" y="4220573"/>
            <a:ext cx="11018520" cy="2000548"/>
          </a:xfrm>
          <a:prstGeom prst="rect">
            <a:avLst/>
          </a:prstGeom>
          <a:noFill/>
        </p:spPr>
        <p:txBody>
          <a:bodyPr wrap="square" rtlCol="0">
            <a:spAutoFit/>
          </a:bodyPr>
          <a:lstStyle/>
          <a:p>
            <a:r>
              <a:rPr lang="en-US" sz="2800" dirty="0">
                <a:solidFill>
                  <a:prstClr val="black"/>
                </a:solidFill>
              </a:rPr>
              <a:t>What to do</a:t>
            </a:r>
          </a:p>
          <a:p>
            <a:pPr marL="342900" indent="-342900">
              <a:buFont typeface="Arial" panose="020B0604020202020204" pitchFamily="34" charset="0"/>
              <a:buChar char="•"/>
            </a:pPr>
            <a:r>
              <a:rPr lang="en-US" sz="2400" dirty="0">
                <a:solidFill>
                  <a:prstClr val="black"/>
                </a:solidFill>
              </a:rPr>
              <a:t>“Hack and Hold”: chop, wait 40 </a:t>
            </a:r>
            <a:r>
              <a:rPr lang="en-US" sz="2400" dirty="0" err="1">
                <a:solidFill>
                  <a:prstClr val="black"/>
                </a:solidFill>
              </a:rPr>
              <a:t>mins</a:t>
            </a:r>
            <a:r>
              <a:rPr lang="en-US" sz="2400" dirty="0">
                <a:solidFill>
                  <a:prstClr val="black"/>
                </a:solidFill>
              </a:rPr>
              <a:t>, then cook – enzyme is now there. So broccoli soup – blend first, then cook</a:t>
            </a:r>
          </a:p>
          <a:p>
            <a:pPr marL="342900" indent="-342900">
              <a:buFont typeface="Arial" panose="020B0604020202020204" pitchFamily="34" charset="0"/>
              <a:buChar char="•"/>
            </a:pPr>
            <a:r>
              <a:rPr lang="en-US" sz="2400" dirty="0">
                <a:solidFill>
                  <a:prstClr val="black"/>
                </a:solidFill>
              </a:rPr>
              <a:t>For frozen (no enzyme) or cooked cruciferous: Add little bit of mustard powder or horseradish. Or add some fresh greens to your cooked greens</a:t>
            </a:r>
          </a:p>
        </p:txBody>
      </p:sp>
    </p:spTree>
    <p:extLst>
      <p:ext uri="{BB962C8B-B14F-4D97-AF65-F5344CB8AC3E}">
        <p14:creationId xmlns:p14="http://schemas.microsoft.com/office/powerpoint/2010/main" val="814334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343440"/>
            <a:ext cx="5739320"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Remove Toxins</a:t>
            </a:r>
          </a:p>
        </p:txBody>
      </p:sp>
      <p:sp>
        <p:nvSpPr>
          <p:cNvPr id="2" name="Rectangle 1"/>
          <p:cNvSpPr/>
          <p:nvPr/>
        </p:nvSpPr>
        <p:spPr>
          <a:xfrm>
            <a:off x="1754221" y="3415287"/>
            <a:ext cx="8761379" cy="1569660"/>
          </a:xfrm>
          <a:prstGeom prst="rect">
            <a:avLst/>
          </a:prstGeom>
        </p:spPr>
        <p:txBody>
          <a:bodyPr wrap="square">
            <a:spAutoFit/>
          </a:bodyPr>
          <a:lstStyle/>
          <a:p>
            <a:endParaRPr lang="en-US" sz="2400" dirty="0">
              <a:solidFill>
                <a:prstClr val="black"/>
              </a:solidFill>
              <a:latin typeface="Open Sans Light"/>
            </a:endParaRPr>
          </a:p>
          <a:p>
            <a:endParaRPr lang="en-US" sz="2400" dirty="0">
              <a:solidFill>
                <a:prstClr val="black"/>
              </a:solidFill>
              <a:latin typeface="Open Sans Light"/>
            </a:endParaRPr>
          </a:p>
          <a:p>
            <a:endParaRPr lang="en-US" sz="2400" dirty="0">
              <a:solidFill>
                <a:prstClr val="black"/>
              </a:solidFill>
              <a:latin typeface="Open Sans Light"/>
            </a:endParaRPr>
          </a:p>
          <a:p>
            <a:r>
              <a:rPr lang="en-US" sz="2400" dirty="0">
                <a:solidFill>
                  <a:prstClr val="black"/>
                </a:solidFill>
                <a:latin typeface="Open Sans Light"/>
              </a:rPr>
              <a:t>			</a:t>
            </a:r>
          </a:p>
        </p:txBody>
      </p:sp>
      <p:sp>
        <p:nvSpPr>
          <p:cNvPr id="4" name="TextBox 3"/>
          <p:cNvSpPr txBox="1"/>
          <p:nvPr/>
        </p:nvSpPr>
        <p:spPr>
          <a:xfrm>
            <a:off x="533423" y="2473639"/>
            <a:ext cx="6285667" cy="3046988"/>
          </a:xfrm>
          <a:prstGeom prst="rect">
            <a:avLst/>
          </a:prstGeom>
          <a:solidFill>
            <a:schemeClr val="bg1"/>
          </a:solidFill>
        </p:spPr>
        <p:txBody>
          <a:bodyPr wrap="square" rtlCol="0">
            <a:spAutoFit/>
          </a:bodyPr>
          <a:lstStyle/>
          <a:p>
            <a:r>
              <a:rPr lang="en-US" sz="2400" b="1" dirty="0">
                <a:solidFill>
                  <a:prstClr val="black"/>
                </a:solidFill>
                <a:cs typeface="Calibri" panose="020F0502020204030204" pitchFamily="34" charset="0"/>
              </a:rPr>
              <a:t>Food </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Go organic</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Grow your own</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Reduce alcohol</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Drink filtered water</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Don’t eat processed foods</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Watch artificial colors and sweeteners</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Go vegetarian or vegan</a:t>
            </a:r>
          </a:p>
        </p:txBody>
      </p:sp>
      <p:pic>
        <p:nvPicPr>
          <p:cNvPr id="10" name="Picture 9"/>
          <p:cNvPicPr>
            <a:picLocks noChangeAspect="1"/>
          </p:cNvPicPr>
          <p:nvPr/>
        </p:nvPicPr>
        <p:blipFill>
          <a:blip r:embed="rId4"/>
          <a:stretch>
            <a:fillRect/>
          </a:stretch>
        </p:blipFill>
        <p:spPr>
          <a:xfrm>
            <a:off x="5924122" y="1304964"/>
            <a:ext cx="5715000" cy="320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7583521" y="6177064"/>
            <a:ext cx="3957815" cy="338554"/>
          </a:xfrm>
          <a:prstGeom prst="rect">
            <a:avLst/>
          </a:prstGeom>
          <a:noFill/>
        </p:spPr>
        <p:txBody>
          <a:bodyPr wrap="none" rtlCol="0">
            <a:spAutoFit/>
          </a:bodyPr>
          <a:lstStyle/>
          <a:p>
            <a:r>
              <a:rPr lang="en-US" sz="1600" dirty="0">
                <a:solidFill>
                  <a:prstClr val="black"/>
                </a:solidFill>
                <a:cs typeface="Calibri" panose="020F0502020204030204" pitchFamily="34" charset="0"/>
              </a:rPr>
              <a:t>Image: producebluebook.com     List: ewg.org</a:t>
            </a:r>
          </a:p>
        </p:txBody>
      </p:sp>
    </p:spTree>
    <p:extLst>
      <p:ext uri="{BB962C8B-B14F-4D97-AF65-F5344CB8AC3E}">
        <p14:creationId xmlns:p14="http://schemas.microsoft.com/office/powerpoint/2010/main" val="3668053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343440"/>
            <a:ext cx="5739320"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dirty="0">
                <a:solidFill>
                  <a:schemeClr val="bg1"/>
                </a:solidFill>
                <a:latin typeface="Calibri" panose="020F0502020204030204" pitchFamily="34" charset="0"/>
                <a:cs typeface="Calibri" panose="020F0502020204030204" pitchFamily="34" charset="0"/>
              </a:rPr>
              <a:t>Remove Toxins</a:t>
            </a:r>
          </a:p>
        </p:txBody>
      </p:sp>
      <p:sp>
        <p:nvSpPr>
          <p:cNvPr id="2" name="Rectangle 1"/>
          <p:cNvSpPr/>
          <p:nvPr/>
        </p:nvSpPr>
        <p:spPr>
          <a:xfrm>
            <a:off x="1754221" y="3415287"/>
            <a:ext cx="8761379" cy="1569660"/>
          </a:xfrm>
          <a:prstGeom prst="rect">
            <a:avLst/>
          </a:prstGeom>
        </p:spPr>
        <p:txBody>
          <a:bodyPr wrap="square">
            <a:spAutoFit/>
          </a:bodyPr>
          <a:lstStyle/>
          <a:p>
            <a:endParaRPr lang="en-US" sz="2400" dirty="0">
              <a:solidFill>
                <a:prstClr val="black"/>
              </a:solidFill>
              <a:latin typeface="Open Sans Light"/>
            </a:endParaRPr>
          </a:p>
          <a:p>
            <a:endParaRPr lang="en-US" sz="2400" dirty="0">
              <a:solidFill>
                <a:prstClr val="black"/>
              </a:solidFill>
              <a:latin typeface="Open Sans Light"/>
            </a:endParaRPr>
          </a:p>
          <a:p>
            <a:endParaRPr lang="en-US" sz="2400" dirty="0">
              <a:solidFill>
                <a:prstClr val="black"/>
              </a:solidFill>
              <a:latin typeface="Open Sans Light"/>
            </a:endParaRPr>
          </a:p>
          <a:p>
            <a:r>
              <a:rPr lang="en-US" sz="2400" dirty="0">
                <a:solidFill>
                  <a:prstClr val="black"/>
                </a:solidFill>
                <a:latin typeface="Open Sans Light"/>
              </a:rPr>
              <a:t>			</a:t>
            </a:r>
          </a:p>
        </p:txBody>
      </p:sp>
      <p:sp>
        <p:nvSpPr>
          <p:cNvPr id="4" name="TextBox 3"/>
          <p:cNvSpPr txBox="1"/>
          <p:nvPr/>
        </p:nvSpPr>
        <p:spPr>
          <a:xfrm>
            <a:off x="591788" y="1412822"/>
            <a:ext cx="9353144" cy="1938992"/>
          </a:xfrm>
          <a:prstGeom prst="rect">
            <a:avLst/>
          </a:prstGeom>
          <a:solidFill>
            <a:schemeClr val="bg1"/>
          </a:solidFill>
        </p:spPr>
        <p:txBody>
          <a:bodyPr wrap="square" rtlCol="0">
            <a:spAutoFit/>
          </a:bodyPr>
          <a:lstStyle/>
          <a:p>
            <a:r>
              <a:rPr lang="en-US" sz="2400" b="1" dirty="0">
                <a:solidFill>
                  <a:prstClr val="black"/>
                </a:solidFill>
                <a:cs typeface="Calibri" panose="020F0502020204030204" pitchFamily="34" charset="0"/>
              </a:rPr>
              <a:t>Products </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housecleaning</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personal hygiene - </a:t>
            </a:r>
            <a:r>
              <a:rPr lang="en-US" sz="2400" b="1" dirty="0">
                <a:solidFill>
                  <a:prstClr val="black"/>
                </a:solidFill>
                <a:cs typeface="Calibri" panose="020F0502020204030204" pitchFamily="34" charset="0"/>
                <a:hlinkClick r:id="rId4"/>
              </a:rPr>
              <a:t>www.safecosmetics.org</a:t>
            </a:r>
            <a:r>
              <a:rPr lang="en-US" sz="2400" b="1" dirty="0">
                <a:solidFill>
                  <a:prstClr val="black"/>
                </a:solidFill>
                <a:cs typeface="Calibri" panose="020F0502020204030204" pitchFamily="34" charset="0"/>
              </a:rPr>
              <a:t>, Think Dirty App</a:t>
            </a:r>
          </a:p>
          <a:p>
            <a:r>
              <a:rPr lang="en-US" sz="2400" b="1" dirty="0">
                <a:solidFill>
                  <a:prstClr val="black"/>
                </a:solidFill>
                <a:cs typeface="Calibri" panose="020F0502020204030204" pitchFamily="34" charset="0"/>
              </a:rPr>
              <a:t>Environment </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mold, smoke, paint fumes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129" y="3675443"/>
            <a:ext cx="5823847" cy="2619008"/>
          </a:xfrm>
          <a:prstGeom prst="rect">
            <a:avLst/>
          </a:prstGeom>
        </p:spPr>
      </p:pic>
      <p:sp>
        <p:nvSpPr>
          <p:cNvPr id="3" name="Bent Arrow 2"/>
          <p:cNvSpPr/>
          <p:nvPr/>
        </p:nvSpPr>
        <p:spPr>
          <a:xfrm rot="7788581">
            <a:off x="8804115" y="2954973"/>
            <a:ext cx="1387791" cy="632297"/>
          </a:xfrm>
          <a:prstGeom prst="bentArrow">
            <a:avLst>
              <a:gd name="adj1" fmla="val 14231"/>
              <a:gd name="adj2" fmla="val 25000"/>
              <a:gd name="adj3" fmla="val 25000"/>
              <a:gd name="adj4" fmla="val 43750"/>
            </a:avLst>
          </a:prstGeom>
          <a:solidFill>
            <a:srgbClr val="00A8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46099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40"/>
            <a:ext cx="4396903"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Sleep</a:t>
            </a:r>
          </a:p>
        </p:txBody>
      </p:sp>
      <p:sp>
        <p:nvSpPr>
          <p:cNvPr id="3" name="TextBox 2"/>
          <p:cNvSpPr txBox="1"/>
          <p:nvPr/>
        </p:nvSpPr>
        <p:spPr>
          <a:xfrm>
            <a:off x="0" y="1459971"/>
            <a:ext cx="12192000" cy="830997"/>
          </a:xfrm>
          <a:prstGeom prst="rect">
            <a:avLst/>
          </a:prstGeom>
          <a:solidFill>
            <a:srgbClr val="00A8A2"/>
          </a:solidFill>
          <a:ln w="28575">
            <a:solidFill>
              <a:srgbClr val="00A8A2"/>
            </a:solidFill>
          </a:ln>
        </p:spPr>
        <p:txBody>
          <a:bodyPr wrap="square" rtlCol="0">
            <a:spAutoFit/>
          </a:bodyPr>
          <a:lstStyle/>
          <a:p>
            <a:pPr algn="ctr"/>
            <a:r>
              <a:rPr lang="en-US" sz="2400" b="1" dirty="0">
                <a:solidFill>
                  <a:prstClr val="white"/>
                </a:solidFill>
                <a:cs typeface="Calibri" panose="020F0502020204030204" pitchFamily="34" charset="0"/>
              </a:rPr>
              <a:t>Your brain cleans itself of toxins and plaques during the night.</a:t>
            </a:r>
          </a:p>
          <a:p>
            <a:pPr algn="ctr"/>
            <a:r>
              <a:rPr lang="en-US" sz="2400" b="1" dirty="0">
                <a:solidFill>
                  <a:prstClr val="white"/>
                </a:solidFill>
                <a:cs typeface="Calibri" panose="020F0502020204030204" pitchFamily="34" charset="0"/>
              </a:rPr>
              <a:t>If not cleaned, it causes brain fog, memory issues and can lead to dementia.</a:t>
            </a:r>
          </a:p>
        </p:txBody>
      </p:sp>
      <p:sp>
        <p:nvSpPr>
          <p:cNvPr id="4" name="TextBox 3"/>
          <p:cNvSpPr txBox="1"/>
          <p:nvPr/>
        </p:nvSpPr>
        <p:spPr>
          <a:xfrm>
            <a:off x="1159042" y="2473750"/>
            <a:ext cx="5710731" cy="3416320"/>
          </a:xfrm>
          <a:prstGeom prst="rect">
            <a:avLst/>
          </a:prstGeom>
          <a:solidFill>
            <a:schemeClr val="bg1"/>
          </a:solidFill>
        </p:spPr>
        <p:txBody>
          <a:bodyPr wrap="none" rtlCol="0">
            <a:spAutoFit/>
          </a:bodyPr>
          <a:lstStyle/>
          <a:p>
            <a:r>
              <a:rPr lang="en-US" sz="2400" b="1" dirty="0">
                <a:solidFill>
                  <a:prstClr val="black"/>
                </a:solidFill>
                <a:cs typeface="Calibri" panose="020F0502020204030204" pitchFamily="34" charset="0"/>
              </a:rPr>
              <a:t>Strategies</a:t>
            </a:r>
          </a:p>
          <a:p>
            <a:pPr marL="342900" indent="-342900">
              <a:buFontTx/>
              <a:buAutoNum type="arabicPeriod"/>
            </a:pPr>
            <a:r>
              <a:rPr lang="en-US" sz="2400" b="1" dirty="0">
                <a:solidFill>
                  <a:prstClr val="black"/>
                </a:solidFill>
                <a:cs typeface="Calibri" panose="020F0502020204030204" pitchFamily="34" charset="0"/>
              </a:rPr>
              <a:t>Treat sleep apnea</a:t>
            </a:r>
          </a:p>
          <a:p>
            <a:pPr marL="342900" indent="-342900">
              <a:buFontTx/>
              <a:buAutoNum type="arabicPeriod"/>
            </a:pPr>
            <a:r>
              <a:rPr lang="en-US" sz="2400" b="1" dirty="0">
                <a:solidFill>
                  <a:prstClr val="black"/>
                </a:solidFill>
                <a:cs typeface="Calibri" panose="020F0502020204030204" pitchFamily="34" charset="0"/>
              </a:rPr>
              <a:t>Get 7-8 hours of sleep a night </a:t>
            </a:r>
          </a:p>
          <a:p>
            <a:pPr marL="342900" indent="-342900">
              <a:buFontTx/>
              <a:buAutoNum type="arabicPeriod"/>
            </a:pPr>
            <a:r>
              <a:rPr lang="en-US" sz="2400" b="1" dirty="0">
                <a:solidFill>
                  <a:prstClr val="black"/>
                </a:solidFill>
                <a:cs typeface="Calibri" panose="020F0502020204030204" pitchFamily="34" charset="0"/>
              </a:rPr>
              <a:t>Reduce/manage stress</a:t>
            </a:r>
          </a:p>
          <a:p>
            <a:pPr marL="342900" indent="-342900">
              <a:buFontTx/>
              <a:buAutoNum type="arabicPeriod"/>
            </a:pPr>
            <a:r>
              <a:rPr lang="en-US" sz="2400" b="1" dirty="0">
                <a:solidFill>
                  <a:prstClr val="black"/>
                </a:solidFill>
                <a:cs typeface="Calibri" panose="020F0502020204030204" pitchFamily="34" charset="0"/>
              </a:rPr>
              <a:t>Reduce use of electronic devices at night</a:t>
            </a:r>
          </a:p>
          <a:p>
            <a:pPr marL="342900" indent="-342900">
              <a:buFontTx/>
              <a:buAutoNum type="arabicPeriod"/>
            </a:pPr>
            <a:r>
              <a:rPr lang="en-US" sz="2400" b="1" dirty="0">
                <a:solidFill>
                  <a:prstClr val="black"/>
                </a:solidFill>
                <a:cs typeface="Calibri" panose="020F0502020204030204" pitchFamily="34" charset="0"/>
              </a:rPr>
              <a:t>Stick to a regular schedule </a:t>
            </a:r>
          </a:p>
          <a:p>
            <a:pPr marL="342900" indent="-342900">
              <a:buFontTx/>
              <a:buAutoNum type="arabicPeriod"/>
            </a:pPr>
            <a:r>
              <a:rPr lang="en-US" sz="2400" b="1" dirty="0">
                <a:solidFill>
                  <a:prstClr val="black"/>
                </a:solidFill>
                <a:cs typeface="Calibri" panose="020F0502020204030204" pitchFamily="34" charset="0"/>
              </a:rPr>
              <a:t>Reduce caffeine, especially at night</a:t>
            </a:r>
          </a:p>
          <a:p>
            <a:pPr marL="342900" indent="-342900">
              <a:buFontTx/>
              <a:buAutoNum type="arabicPeriod"/>
            </a:pPr>
            <a:r>
              <a:rPr lang="en-US" sz="2400" b="1" dirty="0">
                <a:solidFill>
                  <a:prstClr val="black"/>
                </a:solidFill>
                <a:cs typeface="Calibri" panose="020F0502020204030204" pitchFamily="34" charset="0"/>
              </a:rPr>
              <a:t>Drink chamomile tea</a:t>
            </a:r>
          </a:p>
          <a:p>
            <a:pPr marL="342900" indent="-342900">
              <a:buFontTx/>
              <a:buAutoNum type="arabicPeriod"/>
            </a:pPr>
            <a:r>
              <a:rPr lang="en-US" sz="2400" b="1" dirty="0">
                <a:solidFill>
                  <a:prstClr val="black"/>
                </a:solidFill>
                <a:cs typeface="Calibri" panose="020F0502020204030204" pitchFamily="34" charset="0"/>
              </a:rPr>
              <a:t>Kill the ANTs</a:t>
            </a:r>
          </a:p>
        </p:txBody>
      </p:sp>
      <p:sp>
        <p:nvSpPr>
          <p:cNvPr id="6" name="TextBox 5"/>
          <p:cNvSpPr txBox="1"/>
          <p:nvPr/>
        </p:nvSpPr>
        <p:spPr>
          <a:xfrm>
            <a:off x="1744981" y="6005580"/>
            <a:ext cx="4918710" cy="523220"/>
          </a:xfrm>
          <a:prstGeom prst="rect">
            <a:avLst/>
          </a:prstGeom>
          <a:solidFill>
            <a:schemeClr val="bg1"/>
          </a:solidFill>
          <a:ln w="28575">
            <a:solidFill>
              <a:srgbClr val="FF0000"/>
            </a:solidFill>
          </a:ln>
        </p:spPr>
        <p:txBody>
          <a:bodyPr wrap="square" rtlCol="0">
            <a:spAutoFit/>
          </a:bodyPr>
          <a:lstStyle/>
          <a:p>
            <a:r>
              <a:rPr lang="en-US" sz="2800" b="1" dirty="0">
                <a:solidFill>
                  <a:prstClr val="black"/>
                </a:solidFill>
                <a:cs typeface="Calibri" panose="020F0502020204030204" pitchFamily="34" charset="0"/>
              </a:rPr>
              <a:t>Fix what keeps YOU up at night</a:t>
            </a:r>
          </a:p>
        </p:txBody>
      </p:sp>
      <p:sp>
        <p:nvSpPr>
          <p:cNvPr id="7" name="TextBox 6"/>
          <p:cNvSpPr txBox="1"/>
          <p:nvPr/>
        </p:nvSpPr>
        <p:spPr>
          <a:xfrm>
            <a:off x="6461779" y="457144"/>
            <a:ext cx="5151603" cy="707886"/>
          </a:xfrm>
          <a:prstGeom prst="rect">
            <a:avLst/>
          </a:prstGeom>
          <a:noFill/>
          <a:ln w="28575">
            <a:solidFill>
              <a:srgbClr val="1D5EAC"/>
            </a:solidFill>
          </a:ln>
        </p:spPr>
        <p:txBody>
          <a:bodyPr wrap="none" rtlCol="0">
            <a:spAutoFit/>
          </a:bodyPr>
          <a:lstStyle/>
          <a:p>
            <a:pPr algn="ctr"/>
            <a:r>
              <a:rPr lang="en-US" sz="2000" b="1" dirty="0">
                <a:solidFill>
                  <a:prstClr val="black"/>
                </a:solidFill>
                <a:cs typeface="Calibri" panose="020F0502020204030204" pitchFamily="34" charset="0"/>
              </a:rPr>
              <a:t>For children’s needs at each age:</a:t>
            </a:r>
          </a:p>
          <a:p>
            <a:pPr algn="ctr"/>
            <a:r>
              <a:rPr lang="en-US" sz="2000" dirty="0">
                <a:solidFill>
                  <a:prstClr val="black"/>
                </a:solidFill>
                <a:cs typeface="Calibri" panose="020F0502020204030204" pitchFamily="34" charset="0"/>
              </a:rPr>
              <a:t> webmd.com/parenting/guide/sleep-children#1</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941" t="14337" r="2323" b="5443"/>
          <a:stretch/>
        </p:blipFill>
        <p:spPr>
          <a:xfrm rot="5400000">
            <a:off x="7728624" y="3226259"/>
            <a:ext cx="3881336" cy="272374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8064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8053" y="1618369"/>
            <a:ext cx="5782235" cy="1323439"/>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sz="8000" b="1" dirty="0">
                <a:solidFill>
                  <a:srgbClr val="0070C0"/>
                </a:solidFill>
                <a:latin typeface="Bradley Hand ITC" panose="03070402050302030203" pitchFamily="66" charset="0"/>
              </a:rPr>
              <a:t>Brain Health</a:t>
            </a:r>
          </a:p>
        </p:txBody>
      </p:sp>
      <p:sp>
        <p:nvSpPr>
          <p:cNvPr id="5" name="Rectangle 4"/>
          <p:cNvSpPr/>
          <p:nvPr/>
        </p:nvSpPr>
        <p:spPr>
          <a:xfrm>
            <a:off x="-1" y="195943"/>
            <a:ext cx="7078133" cy="1136146"/>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dirty="0">
                <a:solidFill>
                  <a:srgbClr val="FFFFFF"/>
                </a:solidFill>
                <a:latin typeface="Algerian" panose="04020705040A02060702" pitchFamily="82" charset="0"/>
              </a:rPr>
              <a:t>Disclaimer</a:t>
            </a:r>
          </a:p>
        </p:txBody>
      </p:sp>
      <p:sp>
        <p:nvSpPr>
          <p:cNvPr id="3" name="TextBox 2"/>
          <p:cNvSpPr txBox="1"/>
          <p:nvPr/>
        </p:nvSpPr>
        <p:spPr>
          <a:xfrm>
            <a:off x="304801" y="3205509"/>
            <a:ext cx="11559822" cy="3447098"/>
          </a:xfrm>
          <a:prstGeom prst="rect">
            <a:avLst/>
          </a:prstGeom>
          <a:noFill/>
          <a:ln w="28575">
            <a:solidFill>
              <a:schemeClr val="accent1"/>
            </a:solidFill>
          </a:ln>
        </p:spPr>
        <p:txBody>
          <a:bodyPr wrap="square" rtlCol="0">
            <a:spAutoFit/>
          </a:bodyPr>
          <a:lstStyle/>
          <a:p>
            <a:pPr>
              <a:lnSpc>
                <a:spcPct val="150000"/>
              </a:lnSpc>
            </a:pPr>
            <a:endParaRPr lang="en-US" sz="24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50000"/>
              </a:lnSpc>
            </a:pPr>
            <a:r>
              <a:rPr lang="en-US" sz="24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rPr>
              <a:t>For additional Brain Health resources:</a:t>
            </a:r>
          </a:p>
          <a:p>
            <a:pPr marL="800100" lvl="1" indent="-342900">
              <a:lnSpc>
                <a:spcPct val="150000"/>
              </a:lnSpc>
              <a:buFont typeface="Arial" panose="020B0604020202020204" pitchFamily="34" charset="0"/>
              <a:buChar char="•"/>
            </a:pPr>
            <a:r>
              <a:rPr lang="en-US" sz="24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Speak with your doctor</a:t>
            </a:r>
          </a:p>
          <a:p>
            <a:pPr marL="800100" lvl="1" indent="-342900">
              <a:lnSpc>
                <a:spcPct val="150000"/>
              </a:lnSpc>
              <a:buFont typeface="Arial" panose="020B0604020202020204" pitchFamily="34" charset="0"/>
              <a:buChar char="•"/>
            </a:pPr>
            <a:r>
              <a:rPr lang="en-US" sz="24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Center for Disease Control </a:t>
            </a:r>
            <a:r>
              <a:rPr lang="en-US" sz="1600" b="1" dirty="0">
                <a:latin typeface="Open Sans Light" panose="020B0306030504020204" pitchFamily="34" charset="0"/>
                <a:ea typeface="Open Sans Light" panose="020B0306030504020204" pitchFamily="34" charset="0"/>
                <a:cs typeface="Open Sans Light" panose="020B0306030504020204" pitchFamily="34" charset="0"/>
                <a:hlinkClick r:id="rId3"/>
              </a:rPr>
              <a:t>https://www.cdc.gov/aging/publications/features/healthy-body-brain.html</a:t>
            </a:r>
            <a:r>
              <a:rPr lang="en-US" sz="16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endParaRPr lang="en-US" sz="2400"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800100" lvl="1" indent="-342900">
              <a:lnSpc>
                <a:spcPct val="150000"/>
              </a:lnSpc>
              <a:buFont typeface="Arial" panose="020B0604020202020204" pitchFamily="34" charset="0"/>
              <a:buChar char="•"/>
            </a:pPr>
            <a:r>
              <a:rPr lang="en-US" sz="2400" b="1" dirty="0">
                <a:solidFill>
                  <a:srgbClr val="000000"/>
                </a:solidFill>
                <a:latin typeface="Open Sans Light"/>
              </a:rPr>
              <a:t>Memory Rescue – book by Dr. Daniel Amen</a:t>
            </a:r>
          </a:p>
          <a:p>
            <a:pPr lvl="1">
              <a:lnSpc>
                <a:spcPct val="150000"/>
              </a:lnSpc>
            </a:pPr>
            <a:endParaRPr lang="en-US" sz="1600" dirty="0">
              <a:solidFill>
                <a:srgbClr val="000000"/>
              </a:solidFill>
              <a:latin typeface="Open Sans Light"/>
            </a:endParaRPr>
          </a:p>
          <a:p>
            <a:pPr lvl="1"/>
            <a:endPar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Picture 8"/>
          <p:cNvPicPr>
            <a:picLocks noChangeAspect="1"/>
          </p:cNvPicPr>
          <p:nvPr/>
        </p:nvPicPr>
        <p:blipFill>
          <a:blip r:embed="rId4"/>
          <a:stretch>
            <a:fillRect/>
          </a:stretch>
        </p:blipFill>
        <p:spPr>
          <a:xfrm>
            <a:off x="0" y="195943"/>
            <a:ext cx="1159328" cy="1159328"/>
          </a:xfrm>
          <a:prstGeom prst="rect">
            <a:avLst/>
          </a:prstGeom>
        </p:spPr>
      </p:pic>
    </p:spTree>
    <p:extLst>
      <p:ext uri="{BB962C8B-B14F-4D97-AF65-F5344CB8AC3E}">
        <p14:creationId xmlns:p14="http://schemas.microsoft.com/office/powerpoint/2010/main" val="3059219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 y="209483"/>
            <a:ext cx="11963399" cy="1093538"/>
          </a:xfrm>
          <a:ln w="28575">
            <a:solidFill>
              <a:srgbClr val="1D5EAC"/>
            </a:solidFill>
          </a:ln>
        </p:spPr>
        <p:txBody>
          <a:bodyPr/>
          <a:lstStyle/>
          <a:p>
            <a:pPr algn="ctr"/>
            <a:r>
              <a:rPr lang="en-US" b="1" dirty="0">
                <a:latin typeface="+mj-lt"/>
              </a:rPr>
              <a:t>Post in the chat the Change YOU will make</a:t>
            </a:r>
          </a:p>
        </p:txBody>
      </p:sp>
      <p:pic>
        <p:nvPicPr>
          <p:cNvPr id="4" name="Picture 3"/>
          <p:cNvPicPr>
            <a:picLocks noChangeAspect="1"/>
          </p:cNvPicPr>
          <p:nvPr/>
        </p:nvPicPr>
        <p:blipFill>
          <a:blip r:embed="rId2"/>
          <a:stretch>
            <a:fillRect/>
          </a:stretch>
        </p:blipFill>
        <p:spPr>
          <a:xfrm>
            <a:off x="828800" y="1561148"/>
            <a:ext cx="10503917" cy="4953303"/>
          </a:xfrm>
          <a:prstGeom prst="rect">
            <a:avLst/>
          </a:prstGeom>
        </p:spPr>
      </p:pic>
    </p:spTree>
    <p:extLst>
      <p:ext uri="{BB962C8B-B14F-4D97-AF65-F5344CB8AC3E}">
        <p14:creationId xmlns:p14="http://schemas.microsoft.com/office/powerpoint/2010/main" val="2645713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36;p58"/>
          <p:cNvPicPr preferRelativeResize="0"/>
          <p:nvPr/>
        </p:nvPicPr>
        <p:blipFill rotWithShape="1">
          <a:blip r:embed="rId2">
            <a:alphaModFix/>
          </a:blip>
          <a:srcRect/>
          <a:stretch/>
        </p:blipFill>
        <p:spPr>
          <a:xfrm>
            <a:off x="-107145" y="-159026"/>
            <a:ext cx="12192000" cy="6874933"/>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889" y="322356"/>
            <a:ext cx="4858428" cy="6230219"/>
          </a:xfrm>
          <a:prstGeom prst="rect">
            <a:avLst/>
          </a:prstGeom>
          <a:ln>
            <a:solidFill>
              <a:srgbClr val="00B050"/>
            </a:solidFill>
          </a:ln>
          <a:effectLst>
            <a:outerShdw blurRad="50800" dist="38100" dir="2700000" algn="tl" rotWithShape="0">
              <a:prstClr val="black">
                <a:alpha val="40000"/>
              </a:prstClr>
            </a:outerShdw>
          </a:effectLst>
        </p:spPr>
      </p:pic>
      <p:sp>
        <p:nvSpPr>
          <p:cNvPr id="4" name="Oval 3"/>
          <p:cNvSpPr/>
          <p:nvPr/>
        </p:nvSpPr>
        <p:spPr>
          <a:xfrm>
            <a:off x="322316" y="161178"/>
            <a:ext cx="5047861" cy="2132609"/>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cs typeface="Calibri" panose="020F0502020204030204" pitchFamily="34" charset="0"/>
              </a:rPr>
              <a:t>Brain Health</a:t>
            </a:r>
          </a:p>
          <a:p>
            <a:pPr algn="ctr"/>
            <a:endParaRPr lang="en-US" sz="100" dirty="0">
              <a:solidFill>
                <a:prstClr val="white"/>
              </a:solidFill>
              <a:cs typeface="Calibri" panose="020F0502020204030204" pitchFamily="34" charset="0"/>
            </a:endParaRPr>
          </a:p>
          <a:p>
            <a:pPr algn="ctr"/>
            <a:r>
              <a:rPr lang="en-US" sz="2800" dirty="0">
                <a:solidFill>
                  <a:prstClr val="white"/>
                </a:solidFill>
                <a:cs typeface="Calibri" panose="020F0502020204030204" pitchFamily="34" charset="0"/>
              </a:rPr>
              <a:t>How to Have a Healthy Brain Throughout Life</a:t>
            </a:r>
          </a:p>
        </p:txBody>
      </p:sp>
      <p:sp>
        <p:nvSpPr>
          <p:cNvPr id="5" name="TextBox 4"/>
          <p:cNvSpPr txBox="1"/>
          <p:nvPr/>
        </p:nvSpPr>
        <p:spPr>
          <a:xfrm>
            <a:off x="799050" y="2415317"/>
            <a:ext cx="4075988" cy="3785652"/>
          </a:xfrm>
          <a:prstGeom prst="rect">
            <a:avLst/>
          </a:prstGeom>
          <a:solidFill>
            <a:schemeClr val="bg1"/>
          </a:solidFill>
        </p:spPr>
        <p:txBody>
          <a:bodyPr wrap="none" rtlCol="0">
            <a:spAutoFit/>
          </a:bodyPr>
          <a:lstStyle/>
          <a:p>
            <a:r>
              <a:rPr lang="en-US" sz="2400" dirty="0">
                <a:solidFill>
                  <a:prstClr val="black"/>
                </a:solidFill>
                <a:cs typeface="Calibri" panose="020F0502020204030204" pitchFamily="34" charset="0"/>
              </a:rPr>
              <a:t>Evidence-based information on</a:t>
            </a:r>
          </a:p>
          <a:p>
            <a:pPr marL="342900" indent="-342900">
              <a:buFont typeface="Arial" panose="020B0604020202020204" pitchFamily="34" charset="0"/>
              <a:buChar char="•"/>
            </a:pPr>
            <a:r>
              <a:rPr lang="en-US" sz="2400" dirty="0">
                <a:solidFill>
                  <a:prstClr val="black"/>
                </a:solidFill>
                <a:cs typeface="Calibri" panose="020F0502020204030204" pitchFamily="34" charset="0"/>
              </a:rPr>
              <a:t>Eating Well</a:t>
            </a:r>
          </a:p>
          <a:p>
            <a:pPr marL="342900" indent="-342900">
              <a:buFont typeface="Arial" panose="020B0604020202020204" pitchFamily="34" charset="0"/>
              <a:buChar char="•"/>
            </a:pPr>
            <a:r>
              <a:rPr lang="en-US" sz="2400" dirty="0">
                <a:solidFill>
                  <a:prstClr val="black"/>
                </a:solidFill>
                <a:cs typeface="Calibri" panose="020F0502020204030204" pitchFamily="34" charset="0"/>
              </a:rPr>
              <a:t>Exercise</a:t>
            </a:r>
          </a:p>
          <a:p>
            <a:pPr marL="342900" indent="-342900">
              <a:buFont typeface="Arial" panose="020B0604020202020204" pitchFamily="34" charset="0"/>
              <a:buChar char="•"/>
            </a:pPr>
            <a:r>
              <a:rPr lang="en-US" sz="2400" dirty="0">
                <a:solidFill>
                  <a:prstClr val="black"/>
                </a:solidFill>
                <a:cs typeface="Calibri" panose="020F0502020204030204" pitchFamily="34" charset="0"/>
              </a:rPr>
              <a:t>Being Social</a:t>
            </a:r>
          </a:p>
          <a:p>
            <a:pPr marL="342900" indent="-342900">
              <a:buFont typeface="Arial" panose="020B0604020202020204" pitchFamily="34" charset="0"/>
              <a:buChar char="•"/>
            </a:pPr>
            <a:r>
              <a:rPr lang="en-US" sz="2400" dirty="0">
                <a:solidFill>
                  <a:prstClr val="black"/>
                </a:solidFill>
                <a:cs typeface="Calibri" panose="020F0502020204030204" pitchFamily="34" charset="0"/>
              </a:rPr>
              <a:t>Learning</a:t>
            </a:r>
          </a:p>
          <a:p>
            <a:pPr marL="342900" indent="-342900">
              <a:buFont typeface="Arial" panose="020B0604020202020204" pitchFamily="34" charset="0"/>
              <a:buChar char="•"/>
            </a:pPr>
            <a:r>
              <a:rPr lang="en-US" sz="2400" dirty="0">
                <a:solidFill>
                  <a:prstClr val="black"/>
                </a:solidFill>
                <a:cs typeface="Calibri" panose="020F0502020204030204" pitchFamily="34" charset="0"/>
              </a:rPr>
              <a:t>Mental Health</a:t>
            </a:r>
          </a:p>
          <a:p>
            <a:pPr marL="342900" indent="-342900">
              <a:buFont typeface="Arial" panose="020B0604020202020204" pitchFamily="34" charset="0"/>
              <a:buChar char="•"/>
            </a:pPr>
            <a:r>
              <a:rPr lang="en-US" sz="2400" dirty="0">
                <a:solidFill>
                  <a:prstClr val="black"/>
                </a:solidFill>
                <a:cs typeface="Calibri" panose="020F0502020204030204" pitchFamily="34" charset="0"/>
              </a:rPr>
              <a:t>Gratitude</a:t>
            </a:r>
          </a:p>
          <a:p>
            <a:endParaRPr lang="en-US" sz="1600" dirty="0">
              <a:solidFill>
                <a:prstClr val="black"/>
              </a:solidFill>
              <a:cs typeface="Calibri" panose="020F0502020204030204" pitchFamily="34" charset="0"/>
            </a:endParaRPr>
          </a:p>
          <a:p>
            <a:pPr marL="342900" indent="-342900">
              <a:buFont typeface="Wingdings" panose="05000000000000000000" pitchFamily="2" charset="2"/>
              <a:buChar char="v"/>
            </a:pPr>
            <a:r>
              <a:rPr lang="en-US" sz="2400" dirty="0">
                <a:solidFill>
                  <a:prstClr val="black"/>
                </a:solidFill>
                <a:cs typeface="Calibri" panose="020F0502020204030204" pitchFamily="34" charset="0"/>
              </a:rPr>
              <a:t>How to Make Change</a:t>
            </a:r>
          </a:p>
          <a:p>
            <a:pPr marL="342900" indent="-342900">
              <a:buFont typeface="Wingdings" panose="05000000000000000000" pitchFamily="2" charset="2"/>
              <a:buChar char="v"/>
            </a:pPr>
            <a:r>
              <a:rPr lang="en-US" sz="2400" dirty="0">
                <a:solidFill>
                  <a:prstClr val="black"/>
                </a:solidFill>
                <a:cs typeface="Calibri" panose="020F0502020204030204" pitchFamily="34" charset="0"/>
              </a:rPr>
              <a:t>Free Resources</a:t>
            </a:r>
          </a:p>
        </p:txBody>
      </p:sp>
      <p:sp>
        <p:nvSpPr>
          <p:cNvPr id="6" name="TextBox 5"/>
          <p:cNvSpPr txBox="1"/>
          <p:nvPr/>
        </p:nvSpPr>
        <p:spPr>
          <a:xfrm>
            <a:off x="5227983" y="3349487"/>
            <a:ext cx="184731" cy="307777"/>
          </a:xfrm>
          <a:prstGeom prst="rect">
            <a:avLst/>
          </a:prstGeom>
          <a:noFill/>
        </p:spPr>
        <p:txBody>
          <a:bodyPr wrap="none" rtlCol="0">
            <a:spAutoFit/>
          </a:bodyPr>
          <a:lstStyle/>
          <a:p>
            <a:endParaRPr lang="en-US" dirty="0">
              <a:solidFill>
                <a:prstClr val="black"/>
              </a:solidFill>
            </a:endParaRPr>
          </a:p>
        </p:txBody>
      </p:sp>
      <p:sp>
        <p:nvSpPr>
          <p:cNvPr id="7" name="TextBox 6"/>
          <p:cNvSpPr txBox="1"/>
          <p:nvPr/>
        </p:nvSpPr>
        <p:spPr>
          <a:xfrm>
            <a:off x="3236542" y="2797098"/>
            <a:ext cx="3416320" cy="1938992"/>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400" dirty="0">
                <a:solidFill>
                  <a:prstClr val="black"/>
                </a:solidFill>
                <a:cs typeface="Calibri" panose="020F0502020204030204" pitchFamily="34" charset="0"/>
              </a:rPr>
              <a:t>Resilience </a:t>
            </a:r>
          </a:p>
          <a:p>
            <a:pPr marL="342900" indent="-342900">
              <a:buFont typeface="Arial" panose="020B0604020202020204" pitchFamily="34" charset="0"/>
              <a:buChar char="•"/>
            </a:pPr>
            <a:r>
              <a:rPr lang="en-US" sz="2400" dirty="0">
                <a:solidFill>
                  <a:prstClr val="black"/>
                </a:solidFill>
                <a:cs typeface="Calibri" panose="020F0502020204030204" pitchFamily="34" charset="0"/>
              </a:rPr>
              <a:t>Purpose and Joy</a:t>
            </a:r>
          </a:p>
          <a:p>
            <a:pPr marL="342900" indent="-342900">
              <a:buFont typeface="Arial" panose="020B0604020202020204" pitchFamily="34" charset="0"/>
              <a:buChar char="•"/>
            </a:pPr>
            <a:r>
              <a:rPr lang="en-US" sz="2400" dirty="0">
                <a:solidFill>
                  <a:prstClr val="black"/>
                </a:solidFill>
                <a:cs typeface="Calibri" panose="020F0502020204030204" pitchFamily="34" charset="0"/>
              </a:rPr>
              <a:t>Brain Injury Prevention</a:t>
            </a:r>
          </a:p>
          <a:p>
            <a:pPr marL="342900" indent="-342900">
              <a:buFont typeface="Arial" panose="020B0604020202020204" pitchFamily="34" charset="0"/>
              <a:buChar char="•"/>
            </a:pPr>
            <a:r>
              <a:rPr lang="en-US" sz="2400" dirty="0">
                <a:solidFill>
                  <a:prstClr val="black"/>
                </a:solidFill>
                <a:cs typeface="Calibri" panose="020F0502020204030204" pitchFamily="34" charset="0"/>
              </a:rPr>
              <a:t>Avoiding Toxicity</a:t>
            </a:r>
          </a:p>
          <a:p>
            <a:pPr marL="342900" indent="-342900">
              <a:buFont typeface="Arial" panose="020B0604020202020204" pitchFamily="34" charset="0"/>
              <a:buChar char="•"/>
            </a:pPr>
            <a:r>
              <a:rPr lang="en-US" sz="2400" dirty="0">
                <a:solidFill>
                  <a:prstClr val="black"/>
                </a:solidFill>
                <a:cs typeface="Calibri" panose="020F0502020204030204" pitchFamily="34" charset="0"/>
              </a:rPr>
              <a:t>Sleep</a:t>
            </a:r>
          </a:p>
        </p:txBody>
      </p:sp>
      <p:sp>
        <p:nvSpPr>
          <p:cNvPr id="8" name="TextBox 7"/>
          <p:cNvSpPr txBox="1"/>
          <p:nvPr/>
        </p:nvSpPr>
        <p:spPr>
          <a:xfrm>
            <a:off x="1583874" y="6048976"/>
            <a:ext cx="3687997" cy="584775"/>
          </a:xfrm>
          <a:prstGeom prst="rect">
            <a:avLst/>
          </a:prstGeom>
          <a:noFill/>
        </p:spPr>
        <p:txBody>
          <a:bodyPr wrap="none" rtlCol="0">
            <a:spAutoFit/>
          </a:bodyPr>
          <a:lstStyle/>
          <a:p>
            <a:r>
              <a:rPr lang="en-US" sz="3200" dirty="0">
                <a:solidFill>
                  <a:srgbClr val="00B050"/>
                </a:solidFill>
              </a:rPr>
              <a:t>tndisability.org/brain</a:t>
            </a:r>
          </a:p>
        </p:txBody>
      </p:sp>
    </p:spTree>
    <p:extLst>
      <p:ext uri="{BB962C8B-B14F-4D97-AF65-F5344CB8AC3E}">
        <p14:creationId xmlns:p14="http://schemas.microsoft.com/office/powerpoint/2010/main" val="905217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40"/>
            <a:ext cx="5358581"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Making Change</a:t>
            </a:r>
          </a:p>
        </p:txBody>
      </p:sp>
      <p:sp>
        <p:nvSpPr>
          <p:cNvPr id="2" name="Content Placeholder 1"/>
          <p:cNvSpPr>
            <a:spLocks noGrp="1"/>
          </p:cNvSpPr>
          <p:nvPr>
            <p:ph idx="1"/>
          </p:nvPr>
        </p:nvSpPr>
        <p:spPr>
          <a:xfrm>
            <a:off x="672828" y="1906095"/>
            <a:ext cx="8661671" cy="4407157"/>
          </a:xfrm>
          <a:solidFill>
            <a:schemeClr val="bg1"/>
          </a:solidFill>
        </p:spPr>
        <p:txBody>
          <a:bodyPr>
            <a:normAutofit lnSpcReduction="10000"/>
          </a:bodyPr>
          <a:lstStyle/>
          <a:p>
            <a:pPr marL="0" indent="0">
              <a:buNone/>
            </a:pPr>
            <a:r>
              <a:rPr lang="en-US" sz="2600" b="1" dirty="0">
                <a:latin typeface="Calibri" panose="020F0502020204030204" pitchFamily="34" charset="0"/>
                <a:cs typeface="Calibri" panose="020F0502020204030204" pitchFamily="34" charset="0"/>
              </a:rPr>
              <a:t>Approaches</a:t>
            </a:r>
            <a:endParaRPr lang="en-US" sz="13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1. One small change at a time</a:t>
            </a:r>
          </a:p>
          <a:p>
            <a:pPr marL="0" indent="0">
              <a:buNone/>
            </a:pPr>
            <a:r>
              <a:rPr lang="en-US" sz="2400" b="1" dirty="0">
                <a:latin typeface="Calibri" panose="020F0502020204030204" pitchFamily="34" charset="0"/>
                <a:cs typeface="Calibri" panose="020F0502020204030204" pitchFamily="34" charset="0"/>
              </a:rPr>
              <a:t>	Example: this month no diet soda, next month no red meat</a:t>
            </a:r>
          </a:p>
          <a:p>
            <a:pPr marL="0" indent="0">
              <a:buNone/>
            </a:pP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2. Clean up one area at a time</a:t>
            </a:r>
          </a:p>
          <a:p>
            <a:pPr marL="0" indent="0">
              <a:buNone/>
            </a:pPr>
            <a:r>
              <a:rPr lang="en-US" sz="2400" b="1" dirty="0">
                <a:latin typeface="Calibri" panose="020F0502020204030204" pitchFamily="34" charset="0"/>
                <a:cs typeface="Calibri" panose="020F0502020204030204" pitchFamily="34" charset="0"/>
              </a:rPr>
              <a:t>	Example: clean up my food - switch to veganism</a:t>
            </a:r>
          </a:p>
          <a:p>
            <a:pPr marL="0" indent="0">
              <a:buNone/>
            </a:pP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3. Tackle everything at once</a:t>
            </a:r>
          </a:p>
          <a:p>
            <a:pPr marL="0" indent="0">
              <a:buNone/>
            </a:pPr>
            <a:r>
              <a:rPr lang="en-US" sz="2400" b="1" dirty="0">
                <a:latin typeface="Calibri" panose="020F0502020204030204" pitchFamily="34" charset="0"/>
                <a:cs typeface="Calibri" panose="020F0502020204030204" pitchFamily="34" charset="0"/>
              </a:rPr>
              <a:t>	Example: Become a vegetarian, walk 1 mile everyday…</a:t>
            </a:r>
          </a:p>
          <a:p>
            <a:pPr marL="0" indent="0">
              <a:buNone/>
            </a:pPr>
            <a:r>
              <a:rPr lang="en-US" sz="2400" b="1" dirty="0">
                <a:latin typeface="Calibri" panose="020F0502020204030204" pitchFamily="34" charset="0"/>
                <a:cs typeface="Calibri" panose="020F0502020204030204" pitchFamily="34" charset="0"/>
              </a:rPr>
              <a:t>	My example:</a:t>
            </a:r>
          </a:p>
        </p:txBody>
      </p:sp>
      <p:sp>
        <p:nvSpPr>
          <p:cNvPr id="3" name="TextBox 2"/>
          <p:cNvSpPr txBox="1"/>
          <p:nvPr/>
        </p:nvSpPr>
        <p:spPr>
          <a:xfrm>
            <a:off x="571501" y="1321320"/>
            <a:ext cx="9281160" cy="584775"/>
          </a:xfrm>
          <a:prstGeom prst="rect">
            <a:avLst/>
          </a:prstGeom>
          <a:solidFill>
            <a:schemeClr val="bg1"/>
          </a:solidFill>
        </p:spPr>
        <p:txBody>
          <a:bodyPr wrap="square" rtlCol="0">
            <a:spAutoFit/>
          </a:bodyPr>
          <a:lstStyle/>
          <a:p>
            <a:r>
              <a:rPr lang="en-US" sz="3200" b="1" dirty="0">
                <a:solidFill>
                  <a:srgbClr val="00A8A2"/>
                </a:solidFill>
                <a:cs typeface="Calibri" panose="020F0502020204030204" pitchFamily="34" charset="0"/>
              </a:rPr>
              <a:t>Best way to change others is to change yourself first.</a:t>
            </a:r>
          </a:p>
        </p:txBody>
      </p:sp>
      <p:pic>
        <p:nvPicPr>
          <p:cNvPr id="4" name="Picture 3"/>
          <p:cNvPicPr>
            <a:picLocks noChangeAspect="1"/>
          </p:cNvPicPr>
          <p:nvPr/>
        </p:nvPicPr>
        <p:blipFill>
          <a:blip r:embed="rId4"/>
          <a:stretch>
            <a:fillRect/>
          </a:stretch>
        </p:blipFill>
        <p:spPr>
          <a:xfrm>
            <a:off x="9114203" y="2396347"/>
            <a:ext cx="2811907" cy="2811907"/>
          </a:xfrm>
          <a:prstGeom prst="rect">
            <a:avLst/>
          </a:prstGeom>
        </p:spPr>
      </p:pic>
      <p:sp>
        <p:nvSpPr>
          <p:cNvPr id="6" name="TextBox 5"/>
          <p:cNvSpPr txBox="1"/>
          <p:nvPr/>
        </p:nvSpPr>
        <p:spPr>
          <a:xfrm>
            <a:off x="3558230" y="6138681"/>
            <a:ext cx="5877596" cy="523220"/>
          </a:xfrm>
          <a:prstGeom prst="rect">
            <a:avLst/>
          </a:prstGeom>
          <a:noFill/>
          <a:ln w="28575">
            <a:solidFill>
              <a:srgbClr val="1D5EAC"/>
            </a:solidFill>
          </a:ln>
        </p:spPr>
        <p:txBody>
          <a:bodyPr wrap="square" rtlCol="0">
            <a:spAutoFit/>
          </a:bodyPr>
          <a:lstStyle/>
          <a:p>
            <a:r>
              <a:rPr lang="en-US" sz="2800" b="1" dirty="0">
                <a:solidFill>
                  <a:prstClr val="black"/>
                </a:solidFill>
                <a:cs typeface="Calibri" panose="020F0502020204030204" pitchFamily="34" charset="0"/>
              </a:rPr>
              <a:t>Decide who you can be accountable to</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4398" y="5973328"/>
            <a:ext cx="705725" cy="679848"/>
          </a:xfrm>
          <a:prstGeom prst="rect">
            <a:avLst/>
          </a:prstGeom>
        </p:spPr>
      </p:pic>
    </p:spTree>
    <p:extLst>
      <p:ext uri="{BB962C8B-B14F-4D97-AF65-F5344CB8AC3E}">
        <p14:creationId xmlns:p14="http://schemas.microsoft.com/office/powerpoint/2010/main" val="3811001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40"/>
            <a:ext cx="5358581"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Daily Check-off</a:t>
            </a:r>
          </a:p>
        </p:txBody>
      </p:sp>
      <p:sp>
        <p:nvSpPr>
          <p:cNvPr id="7" name="TextBox 6"/>
          <p:cNvSpPr txBox="1"/>
          <p:nvPr/>
        </p:nvSpPr>
        <p:spPr>
          <a:xfrm>
            <a:off x="1984443" y="2568102"/>
            <a:ext cx="184731" cy="369332"/>
          </a:xfrm>
          <a:prstGeom prst="rect">
            <a:avLst/>
          </a:prstGeom>
          <a:noFill/>
        </p:spPr>
        <p:txBody>
          <a:bodyPr wrap="none" rtlCol="0">
            <a:spAutoFit/>
          </a:bodyPr>
          <a:lstStyle/>
          <a:p>
            <a:endParaRPr lang="en-US" dirty="0">
              <a:solidFill>
                <a:prstClr val="black"/>
              </a:solidFill>
            </a:endParaRPr>
          </a:p>
        </p:txBody>
      </p:sp>
      <p:graphicFrame>
        <p:nvGraphicFramePr>
          <p:cNvPr id="11" name="Table 10"/>
          <p:cNvGraphicFramePr>
            <a:graphicFrameLocks noGrp="1"/>
          </p:cNvGraphicFramePr>
          <p:nvPr/>
        </p:nvGraphicFramePr>
        <p:xfrm>
          <a:off x="1274324" y="1711887"/>
          <a:ext cx="9542832" cy="4453444"/>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2385708">
                  <a:extLst>
                    <a:ext uri="{9D8B030D-6E8A-4147-A177-3AD203B41FA5}">
                      <a16:colId xmlns:a16="http://schemas.microsoft.com/office/drawing/2014/main" val="483568162"/>
                    </a:ext>
                  </a:extLst>
                </a:gridCol>
                <a:gridCol w="2385708">
                  <a:extLst>
                    <a:ext uri="{9D8B030D-6E8A-4147-A177-3AD203B41FA5}">
                      <a16:colId xmlns:a16="http://schemas.microsoft.com/office/drawing/2014/main" val="1608315308"/>
                    </a:ext>
                  </a:extLst>
                </a:gridCol>
                <a:gridCol w="2385708">
                  <a:extLst>
                    <a:ext uri="{9D8B030D-6E8A-4147-A177-3AD203B41FA5}">
                      <a16:colId xmlns:a16="http://schemas.microsoft.com/office/drawing/2014/main" val="1576693754"/>
                    </a:ext>
                  </a:extLst>
                </a:gridCol>
                <a:gridCol w="2385708">
                  <a:extLst>
                    <a:ext uri="{9D8B030D-6E8A-4147-A177-3AD203B41FA5}">
                      <a16:colId xmlns:a16="http://schemas.microsoft.com/office/drawing/2014/main" val="315734697"/>
                    </a:ext>
                  </a:extLst>
                </a:gridCol>
              </a:tblGrid>
              <a:tr h="1449482">
                <a:tc>
                  <a:txBody>
                    <a:bodyPr/>
                    <a:lstStyle/>
                    <a:p>
                      <a:pPr algn="ctr"/>
                      <a:endParaRPr lang="en-US" sz="3200" dirty="0"/>
                    </a:p>
                    <a:p>
                      <a:pPr algn="ctr"/>
                      <a:r>
                        <a:rPr lang="en-US" sz="3200" dirty="0"/>
                        <a:t>Resilience</a:t>
                      </a:r>
                    </a:p>
                  </a:txBody>
                  <a:tcPr/>
                </a:tc>
                <a:tc>
                  <a:txBody>
                    <a:bodyPr/>
                    <a:lstStyle/>
                    <a:p>
                      <a:pPr algn="ctr"/>
                      <a:endParaRPr lang="en-US" sz="3200" dirty="0"/>
                    </a:p>
                    <a:p>
                      <a:pPr algn="ctr"/>
                      <a:r>
                        <a:rPr lang="en-US" sz="3200" dirty="0"/>
                        <a:t>Gratitude</a:t>
                      </a:r>
                    </a:p>
                  </a:txBody>
                  <a:tcPr/>
                </a:tc>
                <a:tc>
                  <a:txBody>
                    <a:bodyPr/>
                    <a:lstStyle/>
                    <a:p>
                      <a:pPr algn="ctr"/>
                      <a:r>
                        <a:rPr lang="en-US" sz="3200" dirty="0"/>
                        <a:t>Preserve Mental Health</a:t>
                      </a:r>
                    </a:p>
                  </a:txBody>
                  <a:tcPr/>
                </a:tc>
                <a:tc>
                  <a:txBody>
                    <a:bodyPr/>
                    <a:lstStyle/>
                    <a:p>
                      <a:pPr algn="ctr"/>
                      <a:r>
                        <a:rPr lang="en-US" sz="3200" dirty="0"/>
                        <a:t>Reduce Stress</a:t>
                      </a:r>
                    </a:p>
                  </a:txBody>
                  <a:tcPr/>
                </a:tc>
                <a:extLst>
                  <a:ext uri="{0D108BD9-81ED-4DB2-BD59-A6C34878D82A}">
                    <a16:rowId xmlns:a16="http://schemas.microsoft.com/office/drawing/2014/main" val="2769340270"/>
                  </a:ext>
                </a:extLst>
              </a:tr>
              <a:tr h="1449482">
                <a:tc>
                  <a:txBody>
                    <a:bodyPr/>
                    <a:lstStyle/>
                    <a:p>
                      <a:pPr algn="ctr"/>
                      <a:r>
                        <a:rPr lang="en-US" sz="3200" dirty="0"/>
                        <a:t>Find Purpose &amp; Joy</a:t>
                      </a:r>
                    </a:p>
                  </a:txBody>
                  <a:tcPr/>
                </a:tc>
                <a:tc>
                  <a:txBody>
                    <a:bodyPr/>
                    <a:lstStyle/>
                    <a:p>
                      <a:pPr algn="ctr"/>
                      <a:endParaRPr lang="en-US" sz="3200" dirty="0"/>
                    </a:p>
                    <a:p>
                      <a:pPr algn="ctr"/>
                      <a:r>
                        <a:rPr lang="en-US" sz="3200" dirty="0"/>
                        <a:t>Be Social</a:t>
                      </a:r>
                    </a:p>
                  </a:txBody>
                  <a:tcPr/>
                </a:tc>
                <a:tc>
                  <a:txBody>
                    <a:bodyPr/>
                    <a:lstStyle/>
                    <a:p>
                      <a:pPr algn="ctr"/>
                      <a:endParaRPr lang="en-US" sz="3200" dirty="0"/>
                    </a:p>
                    <a:p>
                      <a:pPr algn="ctr"/>
                      <a:r>
                        <a:rPr lang="en-US" sz="3200" dirty="0"/>
                        <a:t>Learn</a:t>
                      </a:r>
                    </a:p>
                  </a:txBody>
                  <a:tcPr/>
                </a:tc>
                <a:tc>
                  <a:txBody>
                    <a:bodyPr/>
                    <a:lstStyle/>
                    <a:p>
                      <a:pPr algn="ctr"/>
                      <a:endParaRPr lang="en-US" sz="3200" dirty="0"/>
                    </a:p>
                    <a:p>
                      <a:pPr algn="ctr"/>
                      <a:r>
                        <a:rPr lang="en-US" sz="3200" dirty="0"/>
                        <a:t>Exercise</a:t>
                      </a:r>
                    </a:p>
                  </a:txBody>
                  <a:tcPr/>
                </a:tc>
                <a:extLst>
                  <a:ext uri="{0D108BD9-81ED-4DB2-BD59-A6C34878D82A}">
                    <a16:rowId xmlns:a16="http://schemas.microsoft.com/office/drawing/2014/main" val="3557249494"/>
                  </a:ext>
                </a:extLst>
              </a:tr>
              <a:tr h="1449482">
                <a:tc>
                  <a:txBody>
                    <a:bodyPr/>
                    <a:lstStyle/>
                    <a:p>
                      <a:pPr algn="ctr"/>
                      <a:endParaRPr lang="en-US" sz="3200" dirty="0"/>
                    </a:p>
                    <a:p>
                      <a:pPr algn="ctr"/>
                      <a:r>
                        <a:rPr lang="en-US" sz="3200" dirty="0"/>
                        <a:t>Eat Well</a:t>
                      </a:r>
                    </a:p>
                  </a:txBody>
                  <a:tcPr/>
                </a:tc>
                <a:tc>
                  <a:txBody>
                    <a:bodyPr/>
                    <a:lstStyle/>
                    <a:p>
                      <a:pPr algn="ctr"/>
                      <a:r>
                        <a:rPr lang="en-US" sz="3200" dirty="0"/>
                        <a:t>Remove Toxins</a:t>
                      </a:r>
                    </a:p>
                  </a:txBody>
                  <a:tcPr/>
                </a:tc>
                <a:tc>
                  <a:txBody>
                    <a:bodyPr/>
                    <a:lstStyle/>
                    <a:p>
                      <a:pPr algn="ctr"/>
                      <a:endParaRPr lang="en-US" sz="3200" dirty="0"/>
                    </a:p>
                    <a:p>
                      <a:pPr algn="ctr"/>
                      <a:r>
                        <a:rPr lang="en-US" sz="3200" dirty="0"/>
                        <a:t>Sleep</a:t>
                      </a:r>
                    </a:p>
                  </a:txBody>
                  <a:tcPr/>
                </a:tc>
                <a:tc>
                  <a:txBody>
                    <a:bodyPr/>
                    <a:lstStyle/>
                    <a:p>
                      <a:pPr algn="ctr"/>
                      <a:r>
                        <a:rPr lang="en-US" sz="3200" dirty="0"/>
                        <a:t>Monitor Health</a:t>
                      </a:r>
                      <a:r>
                        <a:rPr lang="en-US" sz="3200" dirty="0">
                          <a:solidFill>
                            <a:srgbClr val="FF0000"/>
                          </a:solidFill>
                        </a:rPr>
                        <a:t>*</a:t>
                      </a:r>
                      <a:endParaRPr lang="en-US" sz="3200" dirty="0"/>
                    </a:p>
                  </a:txBody>
                  <a:tcPr/>
                </a:tc>
                <a:extLst>
                  <a:ext uri="{0D108BD9-81ED-4DB2-BD59-A6C34878D82A}">
                    <a16:rowId xmlns:a16="http://schemas.microsoft.com/office/drawing/2014/main" val="896403666"/>
                  </a:ext>
                </a:extLst>
              </a:tr>
            </a:tbl>
          </a:graphicData>
        </a:graphic>
      </p:graphicFrame>
    </p:spTree>
    <p:extLst>
      <p:ext uri="{BB962C8B-B14F-4D97-AF65-F5344CB8AC3E}">
        <p14:creationId xmlns:p14="http://schemas.microsoft.com/office/powerpoint/2010/main" val="12581087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40"/>
            <a:ext cx="5358581"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Daily Check-off</a:t>
            </a:r>
          </a:p>
        </p:txBody>
      </p:sp>
      <p:sp>
        <p:nvSpPr>
          <p:cNvPr id="7" name="TextBox 6"/>
          <p:cNvSpPr txBox="1"/>
          <p:nvPr/>
        </p:nvSpPr>
        <p:spPr>
          <a:xfrm>
            <a:off x="1984443" y="2568102"/>
            <a:ext cx="184731" cy="369332"/>
          </a:xfrm>
          <a:prstGeom prst="rect">
            <a:avLst/>
          </a:prstGeom>
          <a:noFill/>
        </p:spPr>
        <p:txBody>
          <a:bodyPr wrap="none" rtlCol="0">
            <a:spAutoFit/>
          </a:bodyPr>
          <a:lstStyle/>
          <a:p>
            <a:endParaRPr lang="en-US" dirty="0">
              <a:solidFill>
                <a:prstClr val="black"/>
              </a:solidFill>
            </a:endParaRPr>
          </a:p>
        </p:txBody>
      </p:sp>
      <p:sp>
        <p:nvSpPr>
          <p:cNvPr id="10" name="TextBox 9"/>
          <p:cNvSpPr txBox="1"/>
          <p:nvPr/>
        </p:nvSpPr>
        <p:spPr>
          <a:xfrm>
            <a:off x="1410510" y="6070059"/>
            <a:ext cx="6674904" cy="523220"/>
          </a:xfrm>
          <a:prstGeom prst="rect">
            <a:avLst/>
          </a:prstGeom>
          <a:noFill/>
        </p:spPr>
        <p:txBody>
          <a:bodyPr wrap="none" rtlCol="0">
            <a:spAutoFit/>
          </a:bodyPr>
          <a:lstStyle/>
          <a:p>
            <a:r>
              <a:rPr lang="en-US" sz="2800" b="1" dirty="0">
                <a:solidFill>
                  <a:prstClr val="black"/>
                </a:solidFill>
              </a:rPr>
              <a:t>Monthly</a:t>
            </a:r>
            <a:r>
              <a:rPr lang="en-US" dirty="0">
                <a:solidFill>
                  <a:prstClr val="black"/>
                </a:solidFill>
              </a:rPr>
              <a:t>: </a:t>
            </a:r>
            <a:r>
              <a:rPr lang="en-US" sz="2800" dirty="0">
                <a:solidFill>
                  <a:prstClr val="black"/>
                </a:solidFill>
              </a:rPr>
              <a:t>1 new book read, 1 new thing tried</a:t>
            </a:r>
          </a:p>
        </p:txBody>
      </p:sp>
      <p:sp>
        <p:nvSpPr>
          <p:cNvPr id="2" name="TextBox 1"/>
          <p:cNvSpPr txBox="1"/>
          <p:nvPr/>
        </p:nvSpPr>
        <p:spPr>
          <a:xfrm>
            <a:off x="1410510" y="1653702"/>
            <a:ext cx="4148187" cy="4154984"/>
          </a:xfrm>
          <a:prstGeom prst="rect">
            <a:avLst/>
          </a:prstGeom>
          <a:solidFill>
            <a:schemeClr val="bg1"/>
          </a:solidFill>
        </p:spPr>
        <p:txBody>
          <a:bodyPr wrap="none" rtlCol="0">
            <a:spAutoFit/>
          </a:bodyPr>
          <a:lstStyle/>
          <a:p>
            <a:pPr marL="285750" indent="-285750">
              <a:buFont typeface="Wingdings" panose="05000000000000000000" pitchFamily="2" charset="2"/>
              <a:buChar char="q"/>
            </a:pPr>
            <a:r>
              <a:rPr lang="en-US" sz="2400" dirty="0">
                <a:solidFill>
                  <a:prstClr val="black"/>
                </a:solidFill>
              </a:rPr>
              <a:t>Write 2 things I’m grateful for</a:t>
            </a:r>
          </a:p>
          <a:p>
            <a:pPr marL="285750" indent="-285750">
              <a:buFont typeface="Wingdings" panose="05000000000000000000" pitchFamily="2" charset="2"/>
              <a:buChar char="q"/>
            </a:pPr>
            <a:r>
              <a:rPr lang="en-US" sz="2400" dirty="0">
                <a:solidFill>
                  <a:prstClr val="black"/>
                </a:solidFill>
              </a:rPr>
              <a:t>Killed the ANTs!</a:t>
            </a:r>
          </a:p>
          <a:p>
            <a:pPr marL="285750" indent="-285750">
              <a:buFont typeface="Wingdings" panose="05000000000000000000" pitchFamily="2" charset="2"/>
              <a:buChar char="q"/>
            </a:pPr>
            <a:r>
              <a:rPr lang="en-US" sz="2400" dirty="0">
                <a:solidFill>
                  <a:prstClr val="black"/>
                </a:solidFill>
              </a:rPr>
              <a:t>Meditate 10 minutes</a:t>
            </a:r>
          </a:p>
          <a:p>
            <a:pPr marL="285750" indent="-285750">
              <a:buFont typeface="Wingdings" panose="05000000000000000000" pitchFamily="2" charset="2"/>
              <a:buChar char="q"/>
            </a:pPr>
            <a:r>
              <a:rPr lang="en-US" sz="2400" dirty="0">
                <a:solidFill>
                  <a:prstClr val="black"/>
                </a:solidFill>
              </a:rPr>
              <a:t>Brisk walk 20 minutes</a:t>
            </a:r>
          </a:p>
          <a:p>
            <a:pPr marL="285750" indent="-285750">
              <a:buFont typeface="Wingdings" panose="05000000000000000000" pitchFamily="2" charset="2"/>
              <a:buChar char="q"/>
            </a:pPr>
            <a:r>
              <a:rPr lang="en-US" sz="2400" dirty="0">
                <a:solidFill>
                  <a:prstClr val="black"/>
                </a:solidFill>
              </a:rPr>
              <a:t>10,000 steps daily</a:t>
            </a:r>
          </a:p>
          <a:p>
            <a:pPr marL="285750" indent="-285750">
              <a:buFont typeface="Wingdings" panose="05000000000000000000" pitchFamily="2" charset="2"/>
              <a:buChar char="q"/>
            </a:pPr>
            <a:r>
              <a:rPr lang="en-US" sz="2400" dirty="0">
                <a:solidFill>
                  <a:prstClr val="black"/>
                </a:solidFill>
              </a:rPr>
              <a:t>Call a friend (3 times a week)</a:t>
            </a:r>
          </a:p>
          <a:p>
            <a:pPr marL="285750" indent="-285750">
              <a:buFont typeface="Wingdings" panose="05000000000000000000" pitchFamily="2" charset="2"/>
              <a:buChar char="q"/>
            </a:pPr>
            <a:r>
              <a:rPr lang="en-US" sz="2400" dirty="0">
                <a:solidFill>
                  <a:prstClr val="black"/>
                </a:solidFill>
              </a:rPr>
              <a:t>Fill in </a:t>
            </a:r>
            <a:r>
              <a:rPr lang="en-US" sz="2400" dirty="0" err="1">
                <a:solidFill>
                  <a:prstClr val="black"/>
                </a:solidFill>
              </a:rPr>
              <a:t>Gregor</a:t>
            </a:r>
            <a:r>
              <a:rPr lang="en-US" sz="2400" dirty="0">
                <a:solidFill>
                  <a:prstClr val="black"/>
                </a:solidFill>
              </a:rPr>
              <a:t> App</a:t>
            </a:r>
          </a:p>
          <a:p>
            <a:pPr marL="285750" indent="-285750">
              <a:buFont typeface="Wingdings" panose="05000000000000000000" pitchFamily="2" charset="2"/>
              <a:buChar char="q"/>
            </a:pPr>
            <a:r>
              <a:rPr lang="en-US" sz="2400" dirty="0">
                <a:solidFill>
                  <a:prstClr val="black"/>
                </a:solidFill>
              </a:rPr>
              <a:t>4 Vegetarian Days a week</a:t>
            </a:r>
          </a:p>
          <a:p>
            <a:pPr marL="285750" indent="-285750">
              <a:buFont typeface="Wingdings" panose="05000000000000000000" pitchFamily="2" charset="2"/>
              <a:buChar char="q"/>
            </a:pPr>
            <a:r>
              <a:rPr lang="en-US" sz="2400" dirty="0">
                <a:solidFill>
                  <a:prstClr val="black"/>
                </a:solidFill>
              </a:rPr>
              <a:t>Sleep 7 hours</a:t>
            </a:r>
          </a:p>
          <a:p>
            <a:pPr marL="285750" indent="-285750">
              <a:buFont typeface="Wingdings" panose="05000000000000000000" pitchFamily="2" charset="2"/>
              <a:buChar char="q"/>
            </a:pPr>
            <a:r>
              <a:rPr lang="en-US" sz="2400" dirty="0">
                <a:solidFill>
                  <a:prstClr val="black"/>
                </a:solidFill>
              </a:rPr>
              <a:t>Blood pressure ___________</a:t>
            </a:r>
          </a:p>
          <a:p>
            <a:pPr marL="285750" indent="-285750">
              <a:buFont typeface="Wingdings" panose="05000000000000000000" pitchFamily="2" charset="2"/>
              <a:buChar char="q"/>
            </a:pPr>
            <a:r>
              <a:rPr lang="en-US" sz="2400" dirty="0">
                <a:solidFill>
                  <a:prstClr val="black"/>
                </a:solidFill>
              </a:rPr>
              <a:t>Blood sugar __________</a:t>
            </a:r>
          </a:p>
        </p:txBody>
      </p:sp>
      <p:pic>
        <p:nvPicPr>
          <p:cNvPr id="3" name="Picture 2"/>
          <p:cNvPicPr>
            <a:picLocks noChangeAspect="1"/>
          </p:cNvPicPr>
          <p:nvPr/>
        </p:nvPicPr>
        <p:blipFill rotWithShape="1">
          <a:blip r:embed="rId4"/>
          <a:srcRect r="45728"/>
          <a:stretch/>
        </p:blipFill>
        <p:spPr>
          <a:xfrm>
            <a:off x="6838342" y="1650094"/>
            <a:ext cx="3385428" cy="4158592"/>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2978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2383" y="4844374"/>
            <a:ext cx="6659195" cy="707886"/>
          </a:xfrm>
          <a:prstGeom prst="rect">
            <a:avLst/>
          </a:prstGeom>
          <a:noFill/>
        </p:spPr>
        <p:txBody>
          <a:bodyPr wrap="none" rtlCol="0">
            <a:spAutoFit/>
          </a:bodyPr>
          <a:lstStyle/>
          <a:p>
            <a:r>
              <a:rPr lang="en-US" sz="4000" dirty="0">
                <a:latin typeface="Open Sans Semibold"/>
              </a:rPr>
              <a:t>What will your approach be?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391" y="1447944"/>
            <a:ext cx="3081177" cy="2968200"/>
          </a:xfrm>
          <a:prstGeom prst="rect">
            <a:avLst/>
          </a:prstGeom>
          <a:ln w="50800">
            <a:solidFill>
              <a:schemeClr val="tx1"/>
            </a:solidFill>
          </a:ln>
        </p:spPr>
      </p:pic>
    </p:spTree>
    <p:extLst>
      <p:ext uri="{BB962C8B-B14F-4D97-AF65-F5344CB8AC3E}">
        <p14:creationId xmlns:p14="http://schemas.microsoft.com/office/powerpoint/2010/main" val="3473689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1008860" y="5267604"/>
            <a:ext cx="4477159" cy="738664"/>
          </a:xfrm>
          <a:prstGeom prst="rect">
            <a:avLst/>
          </a:prstGeom>
          <a:solidFill>
            <a:schemeClr val="bg1"/>
          </a:solidFill>
        </p:spPr>
        <p:txBody>
          <a:bodyPr wrap="square">
            <a:spAutoFit/>
          </a:bodyPr>
          <a:lstStyle/>
          <a:p>
            <a:pPr algn="ctr" defTabSz="685800">
              <a:defRPr/>
            </a:pPr>
            <a:r>
              <a:rPr lang="en-US" sz="105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Brain Links is supported by the Administration for Community Living (ACL) of the U.S. Department of Health and Human Services under Grant No. 90TBSG0024-01-00 and in part by the TN Department of Health, Traumatic Brain Injury Program.</a:t>
            </a:r>
          </a:p>
        </p:txBody>
      </p:sp>
      <p:pic>
        <p:nvPicPr>
          <p:cNvPr id="20" name="Picture 19"/>
          <p:cNvPicPr>
            <a:picLocks noChangeAspect="1"/>
          </p:cNvPicPr>
          <p:nvPr/>
        </p:nvPicPr>
        <p:blipFill>
          <a:blip r:embed="rId3"/>
          <a:stretch>
            <a:fillRect/>
          </a:stretch>
        </p:blipFill>
        <p:spPr>
          <a:xfrm>
            <a:off x="5332766" y="5717395"/>
            <a:ext cx="1850873" cy="465415"/>
          </a:xfrm>
          <a:prstGeom prst="rect">
            <a:avLst/>
          </a:prstGeom>
        </p:spPr>
      </p:pic>
      <p:sp>
        <p:nvSpPr>
          <p:cNvPr id="21" name="Rectangle 20"/>
          <p:cNvSpPr/>
          <p:nvPr/>
        </p:nvSpPr>
        <p:spPr>
          <a:xfrm>
            <a:off x="1631931" y="6077392"/>
            <a:ext cx="3264966" cy="577081"/>
          </a:xfrm>
          <a:prstGeom prst="rect">
            <a:avLst/>
          </a:prstGeom>
          <a:solidFill>
            <a:schemeClr val="bg1"/>
          </a:solidFill>
        </p:spPr>
        <p:txBody>
          <a:bodyPr wrap="square">
            <a:spAutoFit/>
          </a:bodyPr>
          <a:lstStyle/>
          <a:p>
            <a:pPr algn="ctr" defTabSz="685800">
              <a:defRPr/>
            </a:pPr>
            <a:r>
              <a:rPr lang="en-US" sz="105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Tennessee Disability Coalition</a:t>
            </a:r>
          </a:p>
          <a:p>
            <a:pPr algn="ctr" defTabSz="685800">
              <a:defRPr/>
            </a:pPr>
            <a:r>
              <a:rPr lang="en-US" sz="105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955 Woodland Street | Nashville | TN  |37206 | 615-383-9442 www.tndisability.org/brain</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659" y="5574070"/>
            <a:ext cx="836655" cy="608740"/>
          </a:xfrm>
          <a:prstGeom prst="rect">
            <a:avLst/>
          </a:prstGeom>
        </p:spPr>
      </p:pic>
      <p:pic>
        <p:nvPicPr>
          <p:cNvPr id="23" name="Google Shape;1295;p74" descr="icons8-youtube-100">
            <a:hlinkClick r:id="rId5"/>
          </p:cNvPr>
          <p:cNvPicPr preferRelativeResize="0"/>
          <p:nvPr/>
        </p:nvPicPr>
        <p:blipFill rotWithShape="1">
          <a:blip r:embed="rId6">
            <a:alphaModFix/>
          </a:blip>
          <a:srcRect/>
          <a:stretch/>
        </p:blipFill>
        <p:spPr>
          <a:xfrm>
            <a:off x="212659" y="4193969"/>
            <a:ext cx="985768" cy="1020403"/>
          </a:xfrm>
          <a:prstGeom prst="rect">
            <a:avLst/>
          </a:prstGeom>
          <a:noFill/>
          <a:ln>
            <a:noFill/>
          </a:ln>
        </p:spPr>
      </p:pic>
      <p:pic>
        <p:nvPicPr>
          <p:cNvPr id="24" name="Google Shape;1306;p75"/>
          <p:cNvPicPr preferRelativeResize="0"/>
          <p:nvPr/>
        </p:nvPicPr>
        <p:blipFill rotWithShape="1">
          <a:blip r:embed="rId7">
            <a:alphaModFix/>
          </a:blip>
          <a:srcRect/>
          <a:stretch/>
        </p:blipFill>
        <p:spPr>
          <a:xfrm>
            <a:off x="2983527" y="4456452"/>
            <a:ext cx="2294398" cy="568048"/>
          </a:xfrm>
          <a:prstGeom prst="rect">
            <a:avLst/>
          </a:prstGeom>
          <a:noFill/>
          <a:ln>
            <a:noFill/>
          </a:ln>
        </p:spPr>
      </p:pic>
      <p:pic>
        <p:nvPicPr>
          <p:cNvPr id="25" name="Google Shape;1283;p73"/>
          <p:cNvPicPr preferRelativeResize="0"/>
          <p:nvPr/>
        </p:nvPicPr>
        <p:blipFill rotWithShape="1">
          <a:blip r:embed="rId8">
            <a:alphaModFix/>
          </a:blip>
          <a:srcRect/>
          <a:stretch/>
        </p:blipFill>
        <p:spPr>
          <a:xfrm>
            <a:off x="2170032" y="4456452"/>
            <a:ext cx="559640" cy="566744"/>
          </a:xfrm>
          <a:prstGeom prst="rect">
            <a:avLst/>
          </a:prstGeom>
          <a:noFill/>
          <a:ln>
            <a:noFill/>
          </a:ln>
        </p:spPr>
      </p:pic>
      <p:pic>
        <p:nvPicPr>
          <p:cNvPr id="26" name="Picture 25">
            <a:extLst>
              <a:ext uri="{FF2B5EF4-FFF2-40B4-BE49-F238E27FC236}">
                <a16:creationId xmlns:a16="http://schemas.microsoft.com/office/drawing/2014/main" id="{99502207-907E-E748-8428-667C06D2CE9C}"/>
              </a:ext>
            </a:extLst>
          </p:cNvPr>
          <p:cNvPicPr>
            <a:picLocks noChangeAspect="1"/>
          </p:cNvPicPr>
          <p:nvPr/>
        </p:nvPicPr>
        <p:blipFill>
          <a:blip r:embed="rId9"/>
          <a:stretch>
            <a:fillRect/>
          </a:stretch>
        </p:blipFill>
        <p:spPr>
          <a:xfrm>
            <a:off x="1929403" y="975770"/>
            <a:ext cx="2670021" cy="1552973"/>
          </a:xfrm>
          <a:prstGeom prst="rect">
            <a:avLst/>
          </a:prstGeom>
          <a:solidFill>
            <a:sysClr val="window" lastClr="FFFFFF"/>
          </a:solidFill>
        </p:spPr>
      </p:pic>
      <p:pic>
        <p:nvPicPr>
          <p:cNvPr id="27" name="Picture 2" descr="Free icon download | Twitt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98427" y="4456452"/>
            <a:ext cx="630080" cy="63008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a:spLocks noGrp="1"/>
          </p:cNvSpPr>
          <p:nvPr>
            <p:ph type="title"/>
          </p:nvPr>
        </p:nvSpPr>
        <p:spPr>
          <a:xfrm>
            <a:off x="6890333" y="2886740"/>
            <a:ext cx="5018131" cy="1044961"/>
          </a:xfrm>
        </p:spPr>
        <p:txBody>
          <a:bodyPr>
            <a:noAutofit/>
          </a:bodyPr>
          <a:lstStyle/>
          <a:p>
            <a:r>
              <a:rPr lang="en-US" sz="6000" dirty="0">
                <a:solidFill>
                  <a:srgbClr val="0070C0"/>
                </a:solidFill>
              </a:rPr>
              <a:t>Thank you!</a:t>
            </a:r>
          </a:p>
        </p:txBody>
      </p:sp>
      <p:sp>
        <p:nvSpPr>
          <p:cNvPr id="15" name="Google Shape;1174;p74"/>
          <p:cNvSpPr txBox="1"/>
          <p:nvPr/>
        </p:nvSpPr>
        <p:spPr>
          <a:xfrm>
            <a:off x="733677" y="3116854"/>
            <a:ext cx="5061474" cy="584735"/>
          </a:xfrm>
          <a:prstGeom prst="rect">
            <a:avLst/>
          </a:prstGeom>
          <a:solidFill>
            <a:schemeClr val="lt1"/>
          </a:solidFill>
          <a:ln>
            <a:noFill/>
          </a:ln>
        </p:spPr>
        <p:txBody>
          <a:bodyPr spcFirstLastPara="1" wrap="square" lIns="91425" tIns="45700" rIns="91425" bIns="45700" anchor="t" anchorCtr="0">
            <a:spAutoFit/>
          </a:bodyPr>
          <a:lstStyle/>
          <a:p>
            <a:pPr>
              <a:buClr>
                <a:srgbClr val="000000"/>
              </a:buClr>
              <a:buSzPts val="2800"/>
              <a:buFont typeface="Arial"/>
              <a:buNone/>
            </a:pPr>
            <a:r>
              <a:rPr lang="en-US" sz="3200" u="sng" dirty="0">
                <a:solidFill>
                  <a:prstClr val="black"/>
                </a:solidFill>
                <a:ea typeface="Calibri"/>
                <a:cs typeface="Calibri"/>
                <a:sym typeface="Calibri"/>
                <a:hlinkClick r:id="rId11"/>
              </a:rPr>
              <a:t>www.tndisability.org/brain</a:t>
            </a:r>
            <a:endParaRPr sz="3200" dirty="0">
              <a:solidFill>
                <a:prstClr val="black"/>
              </a:solidFill>
              <a:ea typeface="Calibri"/>
              <a:cs typeface="Calibri"/>
              <a:sym typeface="Calibri"/>
            </a:endParaRPr>
          </a:p>
        </p:txBody>
      </p:sp>
      <p:sp>
        <p:nvSpPr>
          <p:cNvPr id="16" name="TextBox 15"/>
          <p:cNvSpPr txBox="1"/>
          <p:nvPr/>
        </p:nvSpPr>
        <p:spPr>
          <a:xfrm>
            <a:off x="7228041" y="4456452"/>
            <a:ext cx="4342714" cy="830997"/>
          </a:xfrm>
          <a:prstGeom prst="rect">
            <a:avLst/>
          </a:prstGeom>
          <a:noFill/>
        </p:spPr>
        <p:txBody>
          <a:bodyPr wrap="square" rtlCol="0">
            <a:spAutoFit/>
          </a:bodyPr>
          <a:lstStyle/>
          <a:p>
            <a:r>
              <a:rPr lang="en-US" sz="2400" dirty="0">
                <a:solidFill>
                  <a:srgbClr val="FF0000"/>
                </a:solidFill>
              </a:rPr>
              <a:t>***</a:t>
            </a:r>
            <a:r>
              <a:rPr lang="en-US" sz="2400" dirty="0">
                <a:solidFill>
                  <a:prstClr val="black"/>
                </a:solidFill>
              </a:rPr>
              <a:t> More web-based training available </a:t>
            </a:r>
            <a:r>
              <a:rPr lang="en-US" sz="2400" u="sng" dirty="0">
                <a:solidFill>
                  <a:prstClr val="black"/>
                </a:solidFill>
                <a:hlinkClick r:id="rId12"/>
              </a:rPr>
              <a:t>https://bit.ly/2W5GCIK</a:t>
            </a:r>
            <a:r>
              <a:rPr lang="en-US" sz="2400" dirty="0">
                <a:solidFill>
                  <a:prstClr val="black"/>
                </a:solidFill>
              </a:rPr>
              <a:t> </a:t>
            </a:r>
          </a:p>
        </p:txBody>
      </p:sp>
    </p:spTree>
    <p:extLst>
      <p:ext uri="{BB962C8B-B14F-4D97-AF65-F5344CB8AC3E}">
        <p14:creationId xmlns:p14="http://schemas.microsoft.com/office/powerpoint/2010/main" val="3710807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extBox 4"/>
          <p:cNvSpPr txBox="1"/>
          <p:nvPr/>
        </p:nvSpPr>
        <p:spPr>
          <a:xfrm>
            <a:off x="0" y="232987"/>
            <a:ext cx="12192000" cy="1473893"/>
          </a:xfrm>
          <a:prstGeom prst="rect">
            <a:avLst/>
          </a:prstGeom>
          <a:solidFill>
            <a:srgbClr val="1D5EAC"/>
          </a:solidFill>
        </p:spPr>
        <p:txBody>
          <a:bodyPr wrap="square" rtlCol="0">
            <a:spAutoFit/>
          </a:bodyPr>
          <a:lstStyle/>
          <a:p>
            <a:endParaRPr lang="en-US" dirty="0"/>
          </a:p>
        </p:txBody>
      </p:sp>
      <p:sp>
        <p:nvSpPr>
          <p:cNvPr id="6" name="TextBox 5"/>
          <p:cNvSpPr txBox="1"/>
          <p:nvPr/>
        </p:nvSpPr>
        <p:spPr>
          <a:xfrm>
            <a:off x="312984" y="585212"/>
            <a:ext cx="10580794" cy="830997"/>
          </a:xfrm>
          <a:prstGeom prst="rect">
            <a:avLst/>
          </a:prstGeom>
          <a:noFill/>
        </p:spPr>
        <p:txBody>
          <a:bodyPr wrap="square" rtlCol="0">
            <a:spAutoFit/>
          </a:bodyPr>
          <a:lstStyle/>
          <a:p>
            <a:r>
              <a:rPr lang="en-US" sz="4800" b="1" dirty="0">
                <a:solidFill>
                  <a:schemeClr val="bg1"/>
                </a:solidFill>
                <a:latin typeface="+mj-lt"/>
                <a:ea typeface="Open Sans Semibold" panose="020B0706030804020204" pitchFamily="34" charset="0"/>
                <a:cs typeface="Open Sans Semibold" panose="020B0706030804020204" pitchFamily="34" charset="0"/>
              </a:rPr>
              <a:t>What do you want your brain to look like? </a:t>
            </a:r>
            <a:endParaRPr lang="en-US" sz="2400" b="1" dirty="0">
              <a:solidFill>
                <a:schemeClr val="bg1"/>
              </a:solidFill>
              <a:latin typeface="+mj-lt"/>
              <a:ea typeface="Open Sans Semibold" panose="020B0706030804020204" pitchFamily="34" charset="0"/>
              <a:cs typeface="Open Sans Semibold" panose="020B0706030804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918" y="1706878"/>
            <a:ext cx="6334163" cy="5044448"/>
          </a:xfrm>
          <a:prstGeom prst="rect">
            <a:avLst/>
          </a:prstGeom>
        </p:spPr>
      </p:pic>
    </p:spTree>
    <p:extLst>
      <p:ext uri="{BB962C8B-B14F-4D97-AF65-F5344CB8AC3E}">
        <p14:creationId xmlns:p14="http://schemas.microsoft.com/office/powerpoint/2010/main" val="2316738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Brain, Coils, Magnifying Glass, Hand">
            <a:extLst>
              <a:ext uri="{FF2B5EF4-FFF2-40B4-BE49-F238E27FC236}">
                <a16:creationId xmlns:a16="http://schemas.microsoft.com/office/drawing/2014/main" id="{E0CF947A-F356-474C-AAD2-4142F6C6922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30440" y="131143"/>
            <a:ext cx="4861560" cy="3238500"/>
          </a:xfrm>
          <a:prstGeom prst="rect">
            <a:avLst/>
          </a:prstGeom>
          <a:noFill/>
          <a:ln>
            <a:noFill/>
          </a:ln>
        </p:spPr>
      </p:pic>
      <p:pic>
        <p:nvPicPr>
          <p:cNvPr id="8" name="Picture 7" descr="Brain, Growth, Learning, Mindset, School">
            <a:extLst>
              <a:ext uri="{FF2B5EF4-FFF2-40B4-BE49-F238E27FC236}">
                <a16:creationId xmlns:a16="http://schemas.microsoft.com/office/drawing/2014/main" id="{6890DD03-4328-47A1-AB2D-6BFDD3D19D1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8490" y="457200"/>
            <a:ext cx="5943600" cy="2971800"/>
          </a:xfrm>
          <a:prstGeom prst="rect">
            <a:avLst/>
          </a:prstGeom>
          <a:noFill/>
          <a:ln>
            <a:noFill/>
          </a:ln>
        </p:spPr>
      </p:pic>
      <p:pic>
        <p:nvPicPr>
          <p:cNvPr id="9" name="Picture 8" descr="Light Bulb, Brain, Absorbed Light">
            <a:extLst>
              <a:ext uri="{FF2B5EF4-FFF2-40B4-BE49-F238E27FC236}">
                <a16:creationId xmlns:a16="http://schemas.microsoft.com/office/drawing/2014/main" id="{CFDB7617-A278-4B64-ACDD-8F9E8718611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44594" y="2395676"/>
            <a:ext cx="2430780" cy="3238500"/>
          </a:xfrm>
          <a:prstGeom prst="rect">
            <a:avLst/>
          </a:prstGeom>
          <a:noFill/>
          <a:ln>
            <a:noFill/>
          </a:ln>
        </p:spPr>
      </p:pic>
      <p:pic>
        <p:nvPicPr>
          <p:cNvPr id="10" name="Picture 9" descr="Anatomy, Biology, Brain, Bright">
            <a:extLst>
              <a:ext uri="{FF2B5EF4-FFF2-40B4-BE49-F238E27FC236}">
                <a16:creationId xmlns:a16="http://schemas.microsoft.com/office/drawing/2014/main" id="{585E00D1-63C5-471F-A014-A48969D3DD6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88027" y="3728622"/>
            <a:ext cx="5133884" cy="2790934"/>
          </a:xfrm>
          <a:prstGeom prst="rect">
            <a:avLst/>
          </a:prstGeom>
          <a:noFill/>
          <a:ln>
            <a:noFill/>
          </a:ln>
        </p:spPr>
      </p:pic>
      <p:pic>
        <p:nvPicPr>
          <p:cNvPr id="11" name="Picture 10" descr="Cube, Rubik, Toy, Game, Puzzle">
            <a:extLst>
              <a:ext uri="{FF2B5EF4-FFF2-40B4-BE49-F238E27FC236}">
                <a16:creationId xmlns:a16="http://schemas.microsoft.com/office/drawing/2014/main" id="{088B4159-932E-4E6D-9264-D9F7423FFD1E}"/>
              </a:ext>
            </a:extLst>
          </p:cNvPr>
          <p:cNvPicPr/>
          <p:nvPr/>
        </p:nvPicPr>
        <p:blipFill rotWithShape="1">
          <a:blip r:embed="rId7">
            <a:extLst>
              <a:ext uri="{28A0092B-C50C-407E-A947-70E740481C1C}">
                <a14:useLocalDpi xmlns:a14="http://schemas.microsoft.com/office/drawing/2010/main" val="0"/>
              </a:ext>
            </a:extLst>
          </a:blip>
          <a:srcRect l="29435" t="24136" r="30444" b="19391"/>
          <a:stretch/>
        </p:blipFill>
        <p:spPr bwMode="auto">
          <a:xfrm>
            <a:off x="8238476" y="3888420"/>
            <a:ext cx="2831977" cy="2423603"/>
          </a:xfrm>
          <a:prstGeom prst="rect">
            <a:avLst/>
          </a:prstGeom>
          <a:noFill/>
          <a:ln>
            <a:noFill/>
          </a:ln>
        </p:spPr>
      </p:pic>
    </p:spTree>
    <p:extLst>
      <p:ext uri="{BB962C8B-B14F-4D97-AF65-F5344CB8AC3E}">
        <p14:creationId xmlns:p14="http://schemas.microsoft.com/office/powerpoint/2010/main" val="1307706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8528" y="232987"/>
            <a:ext cx="11034944" cy="1031051"/>
          </a:xfrm>
          <a:prstGeom prst="rect">
            <a:avLst/>
          </a:prstGeom>
          <a:solidFill>
            <a:srgbClr val="1D5EAC"/>
          </a:solidFill>
        </p:spPr>
        <p:txBody>
          <a:bodyPr wrap="square" rtlCol="0">
            <a:spAutoFit/>
          </a:bodyPr>
          <a:lstStyle/>
          <a:p>
            <a:endParaRPr lang="en-US" dirty="0"/>
          </a:p>
        </p:txBody>
      </p:sp>
      <p:sp>
        <p:nvSpPr>
          <p:cNvPr id="6" name="TextBox 5"/>
          <p:cNvSpPr txBox="1"/>
          <p:nvPr/>
        </p:nvSpPr>
        <p:spPr>
          <a:xfrm>
            <a:off x="578528" y="363791"/>
            <a:ext cx="10907124" cy="830997"/>
          </a:xfrm>
          <a:prstGeom prst="rect">
            <a:avLst/>
          </a:prstGeom>
          <a:noFill/>
        </p:spPr>
        <p:txBody>
          <a:bodyPr wrap="square" rtlCol="0">
            <a:spAutoFit/>
          </a:bodyPr>
          <a:lstStyle/>
          <a:p>
            <a:pPr algn="ctr"/>
            <a:r>
              <a:rPr lang="en-US" sz="4800" b="1" dirty="0">
                <a:solidFill>
                  <a:schemeClr val="bg1"/>
                </a:solidFill>
                <a:latin typeface="+mj-lt"/>
                <a:ea typeface="Open Sans Semibold" panose="020B0706030804020204" pitchFamily="34" charset="0"/>
                <a:cs typeface="Open Sans Semibold" panose="020B0706030804020204" pitchFamily="34" charset="0"/>
              </a:rPr>
              <a:t>How do you want it to be fueled? </a:t>
            </a:r>
            <a:endParaRPr lang="en-US" sz="2400" b="1" dirty="0">
              <a:solidFill>
                <a:schemeClr val="bg1"/>
              </a:solidFill>
              <a:latin typeface="+mj-lt"/>
              <a:ea typeface="Open Sans Semibold" panose="020B0706030804020204" pitchFamily="34" charset="0"/>
              <a:cs typeface="Open Sans Semibold" panose="020B0706030804020204" pitchFamily="34" charset="0"/>
            </a:endParaRPr>
          </a:p>
        </p:txBody>
      </p:sp>
      <p:pic>
        <p:nvPicPr>
          <p:cNvPr id="7" name="Picture 6" descr="walnut, top view, isolated, health, raw, organic, healthy, nut ...">
            <a:extLst>
              <a:ext uri="{FF2B5EF4-FFF2-40B4-BE49-F238E27FC236}">
                <a16:creationId xmlns:a16="http://schemas.microsoft.com/office/drawing/2014/main" id="{AE543747-0ED3-4160-955A-7CB28287AF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14135" y="5023485"/>
            <a:ext cx="2621280" cy="1744980"/>
          </a:xfrm>
          <a:prstGeom prst="rect">
            <a:avLst/>
          </a:prstGeom>
          <a:noFill/>
          <a:ln>
            <a:noFill/>
          </a:ln>
        </p:spPr>
      </p:pic>
      <p:pic>
        <p:nvPicPr>
          <p:cNvPr id="8" name="Picture 7" descr="Royalty-Free photo: Red cabbage, brassica oleracea, kohl, ruebkohl ...">
            <a:extLst>
              <a:ext uri="{FF2B5EF4-FFF2-40B4-BE49-F238E27FC236}">
                <a16:creationId xmlns:a16="http://schemas.microsoft.com/office/drawing/2014/main" id="{53A2064F-FA10-45FD-B8EF-FF3D3B90BA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8210" y="4010025"/>
            <a:ext cx="2621280" cy="1744980"/>
          </a:xfrm>
          <a:prstGeom prst="rect">
            <a:avLst/>
          </a:prstGeom>
          <a:noFill/>
          <a:ln>
            <a:noFill/>
          </a:ln>
        </p:spPr>
      </p:pic>
      <p:pic>
        <p:nvPicPr>
          <p:cNvPr id="9" name="Picture 8" descr="Royalty-Free photo: Red cabbage, brassica oleracea, kohl, ruebkohl ...">
            <a:extLst>
              <a:ext uri="{FF2B5EF4-FFF2-40B4-BE49-F238E27FC236}">
                <a16:creationId xmlns:a16="http://schemas.microsoft.com/office/drawing/2014/main" id="{7BECFF4A-7CFE-417C-8BC4-A7A3EFDF4CA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80835" y="1523559"/>
            <a:ext cx="2598632" cy="1645920"/>
          </a:xfrm>
          <a:prstGeom prst="rect">
            <a:avLst/>
          </a:prstGeom>
          <a:noFill/>
          <a:ln>
            <a:noFill/>
          </a:ln>
        </p:spPr>
      </p:pic>
      <p:pic>
        <p:nvPicPr>
          <p:cNvPr id="10" name="Picture 9" descr="Free picture: crinkly, mandarine, fruit">
            <a:extLst>
              <a:ext uri="{FF2B5EF4-FFF2-40B4-BE49-F238E27FC236}">
                <a16:creationId xmlns:a16="http://schemas.microsoft.com/office/drawing/2014/main" id="{F26F5EED-358D-4283-9AA8-CFEC7C7E026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782050" y="3728085"/>
            <a:ext cx="2255520" cy="2026920"/>
          </a:xfrm>
          <a:prstGeom prst="rect">
            <a:avLst/>
          </a:prstGeom>
          <a:noFill/>
          <a:ln>
            <a:noFill/>
          </a:ln>
        </p:spPr>
      </p:pic>
      <p:pic>
        <p:nvPicPr>
          <p:cNvPr id="11" name="Picture 10" descr="Green leaf vegetable | Pikrepo">
            <a:extLst>
              <a:ext uri="{FF2B5EF4-FFF2-40B4-BE49-F238E27FC236}">
                <a16:creationId xmlns:a16="http://schemas.microsoft.com/office/drawing/2014/main" id="{B251CD58-752A-441A-A6E2-20541866277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539490" y="5113020"/>
            <a:ext cx="2621280" cy="1744980"/>
          </a:xfrm>
          <a:prstGeom prst="rect">
            <a:avLst/>
          </a:prstGeom>
          <a:noFill/>
          <a:ln>
            <a:noFill/>
          </a:ln>
        </p:spPr>
      </p:pic>
      <p:pic>
        <p:nvPicPr>
          <p:cNvPr id="12" name="Picture 11" descr="Royalty-Free photo: Broccoli vegetables | PickPik">
            <a:extLst>
              <a:ext uri="{FF2B5EF4-FFF2-40B4-BE49-F238E27FC236}">
                <a16:creationId xmlns:a16="http://schemas.microsoft.com/office/drawing/2014/main" id="{E29CC4AE-83DD-4F14-9B61-E5ECC2FF3B9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036446" y="1523559"/>
            <a:ext cx="2773680" cy="1645920"/>
          </a:xfrm>
          <a:prstGeom prst="rect">
            <a:avLst/>
          </a:prstGeom>
          <a:noFill/>
          <a:ln>
            <a:noFill/>
          </a:ln>
        </p:spPr>
      </p:pic>
      <p:pic>
        <p:nvPicPr>
          <p:cNvPr id="13" name="Picture 4" descr="human brain on white background | human brain on white backg… | Flickr">
            <a:extLst>
              <a:ext uri="{FF2B5EF4-FFF2-40B4-BE49-F238E27FC236}">
                <a16:creationId xmlns:a16="http://schemas.microsoft.com/office/drawing/2014/main" id="{E2C07AD9-DF0D-4839-B0C7-B41C6F1FAEA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504" t="6855" r="8648" b="10014"/>
          <a:stretch/>
        </p:blipFill>
        <p:spPr bwMode="auto">
          <a:xfrm>
            <a:off x="4799646" y="3290156"/>
            <a:ext cx="2171701" cy="1744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148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36000"/>
          </a:schemeClr>
        </a:solidFill>
        <a:effectLst/>
      </p:bgPr>
    </p:bg>
    <p:spTree>
      <p:nvGrpSpPr>
        <p:cNvPr id="1" name=""/>
        <p:cNvGrpSpPr/>
        <p:nvPr/>
      </p:nvGrpSpPr>
      <p:grpSpPr>
        <a:xfrm>
          <a:off x="0" y="0"/>
          <a:ext cx="0" cy="0"/>
          <a:chOff x="0" y="0"/>
          <a:chExt cx="0" cy="0"/>
        </a:xfrm>
      </p:grpSpPr>
      <p:sp>
        <p:nvSpPr>
          <p:cNvPr id="2" name="Lightning Bolt 1">
            <a:extLst>
              <a:ext uri="{FF2B5EF4-FFF2-40B4-BE49-F238E27FC236}">
                <a16:creationId xmlns:a16="http://schemas.microsoft.com/office/drawing/2014/main" id="{E3D22617-73B3-48AE-8E6A-23442FD7E764}"/>
              </a:ext>
            </a:extLst>
          </p:cNvPr>
          <p:cNvSpPr/>
          <p:nvPr/>
        </p:nvSpPr>
        <p:spPr>
          <a:xfrm rot="1284663">
            <a:off x="1133476" y="970626"/>
            <a:ext cx="3286125" cy="733425"/>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 name="Lightning Bolt 3">
            <a:extLst>
              <a:ext uri="{FF2B5EF4-FFF2-40B4-BE49-F238E27FC236}">
                <a16:creationId xmlns:a16="http://schemas.microsoft.com/office/drawing/2014/main" id="{53621DBB-9FD1-444A-8CFF-1C2C89396CCC}"/>
              </a:ext>
            </a:extLst>
          </p:cNvPr>
          <p:cNvSpPr/>
          <p:nvPr/>
        </p:nvSpPr>
        <p:spPr>
          <a:xfrm rot="11774677">
            <a:off x="7839075" y="5056851"/>
            <a:ext cx="3286125" cy="733425"/>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Lightning Bolt 4">
            <a:extLst>
              <a:ext uri="{FF2B5EF4-FFF2-40B4-BE49-F238E27FC236}">
                <a16:creationId xmlns:a16="http://schemas.microsoft.com/office/drawing/2014/main" id="{CBC7ECF5-15B3-4569-9ED9-563CDCE3F951}"/>
              </a:ext>
            </a:extLst>
          </p:cNvPr>
          <p:cNvSpPr/>
          <p:nvPr/>
        </p:nvSpPr>
        <p:spPr>
          <a:xfrm rot="8411109">
            <a:off x="7839074" y="1212999"/>
            <a:ext cx="3286125" cy="733425"/>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Lightning Bolt 5">
            <a:extLst>
              <a:ext uri="{FF2B5EF4-FFF2-40B4-BE49-F238E27FC236}">
                <a16:creationId xmlns:a16="http://schemas.microsoft.com/office/drawing/2014/main" id="{4C93816E-8ECC-483A-86B8-7C31060F60DD}"/>
              </a:ext>
            </a:extLst>
          </p:cNvPr>
          <p:cNvSpPr/>
          <p:nvPr/>
        </p:nvSpPr>
        <p:spPr>
          <a:xfrm rot="19334281">
            <a:off x="948158" y="4885402"/>
            <a:ext cx="3286125" cy="733425"/>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584" y="2196545"/>
            <a:ext cx="6502121" cy="3294408"/>
          </a:xfrm>
          <a:prstGeom prst="rect">
            <a:avLst/>
          </a:prstGeom>
          <a:effectLst>
            <a:outerShdw blurRad="76200" dist="12700" dir="8100000" sy="-23000" kx="800400" algn="br" rotWithShape="0">
              <a:prstClr val="black">
                <a:alpha val="2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5285" y="104401"/>
            <a:ext cx="2020542" cy="19527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8816" y="104401"/>
            <a:ext cx="1949382" cy="2015211"/>
          </a:xfrm>
          <a:prstGeom prst="rect">
            <a:avLst/>
          </a:prstGeom>
        </p:spPr>
      </p:pic>
    </p:spTree>
    <p:extLst>
      <p:ext uri="{BB962C8B-B14F-4D97-AF65-F5344CB8AC3E}">
        <p14:creationId xmlns:p14="http://schemas.microsoft.com/office/powerpoint/2010/main" val="39569615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f93d6b38-4c64-4dd0-811d-c47eb7a93e1b&quot;,&quot;TimeStamp&quot;:&quot;2019-08-16T10:06:28.7758073-05:00&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dirty="0" smtClean="0">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dirty="0" smtClean="0">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22622</TotalTime>
  <Words>5028</Words>
  <Application>Microsoft Office PowerPoint</Application>
  <PresentationFormat>Widescreen</PresentationFormat>
  <Paragraphs>494</Paragraphs>
  <Slides>56</Slides>
  <Notes>48</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56</vt:i4>
      </vt:variant>
    </vt:vector>
  </HeadingPairs>
  <TitlesOfParts>
    <vt:vector size="69" baseType="lpstr">
      <vt:lpstr>Algerian</vt:lpstr>
      <vt:lpstr>Arial</vt:lpstr>
      <vt:lpstr>Bradley Hand ITC</vt:lpstr>
      <vt:lpstr>Calibri</vt:lpstr>
      <vt:lpstr>Calibri Light</vt:lpstr>
      <vt:lpstr>Open Sans Light</vt:lpstr>
      <vt:lpstr>Open Sans Semibold</vt:lpstr>
      <vt:lpstr>Wingdings</vt:lpstr>
      <vt:lpstr>Office Theme</vt:lpstr>
      <vt:lpstr>1_Office Theme</vt:lpstr>
      <vt:lpstr>3_Office Theme</vt:lpstr>
      <vt:lpstr>4_Office Theme</vt:lpstr>
      <vt:lpstr>5_Office Theme</vt:lpstr>
      <vt:lpstr> Supporting  Brain Health</vt:lpstr>
      <vt:lpstr>PowerPoint Presentation</vt:lpstr>
      <vt:lpstr>   Brain Links</vt:lpstr>
      <vt:lpstr>Agenda</vt:lpstr>
      <vt:lpstr>PowerPoint Presentation</vt:lpstr>
      <vt:lpstr>PowerPoint Presentation</vt:lpstr>
      <vt:lpstr>PowerPoint Presentation</vt:lpstr>
      <vt:lpstr>PowerPoint Presentation</vt:lpstr>
      <vt:lpstr>PowerPoint Presentation</vt:lpstr>
      <vt:lpstr>Things that impact our brains </vt:lpstr>
      <vt:lpstr>Things that impact our brains </vt:lpstr>
      <vt:lpstr>Things that impact our brains </vt:lpstr>
      <vt:lpstr>Brain Injuries</vt:lpstr>
      <vt:lpstr>PowerPoint Presentation</vt:lpstr>
      <vt:lpstr>PowerPoint Presentation</vt:lpstr>
      <vt:lpstr>As we go…</vt:lpstr>
      <vt:lpstr>Things You Can Do (or Teach) to Improve Brain Health</vt:lpstr>
      <vt:lpstr>Be Resilient</vt:lpstr>
      <vt:lpstr>PowerPoint Presentation</vt:lpstr>
      <vt:lpstr>Cultivate Resilience</vt:lpstr>
      <vt:lpstr>An Approach to Resilience</vt:lpstr>
      <vt:lpstr>Be Grateful</vt:lpstr>
      <vt:lpstr>Outcomes of the Gratitude Study</vt:lpstr>
      <vt:lpstr> Happy if only       vs.           Happy in spite of</vt:lpstr>
      <vt:lpstr>Preserve Mental Health</vt:lpstr>
      <vt:lpstr>Be Stress-Free</vt:lpstr>
      <vt:lpstr>PowerPoint Presentation</vt:lpstr>
      <vt:lpstr>Relaxed Breathing</vt:lpstr>
      <vt:lpstr>Find Purpose &amp; Joy</vt:lpstr>
      <vt:lpstr>PowerPoint Presentation</vt:lpstr>
      <vt:lpstr>PowerPoint Presentation</vt:lpstr>
      <vt:lpstr>PowerPoint Presentation</vt:lpstr>
      <vt:lpstr>Purpose &amp; Alzheimer’s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Eating to Ward off Stroke</vt:lpstr>
      <vt:lpstr>PowerPoint Presentation</vt:lpstr>
      <vt:lpstr>PowerPoint Presentation</vt:lpstr>
      <vt:lpstr>PowerPoint Presentation</vt:lpstr>
      <vt:lpstr>PowerPoint Presentation</vt:lpstr>
      <vt:lpstr>Remove Toxins</vt:lpstr>
      <vt:lpstr>Remove Toxins</vt:lpstr>
      <vt:lpstr>Sleep</vt:lpstr>
      <vt:lpstr>Post in the chat the Change YOU will make</vt:lpstr>
      <vt:lpstr>PowerPoint Presentation</vt:lpstr>
      <vt:lpstr>Making Change</vt:lpstr>
      <vt:lpstr>Daily Check-off</vt:lpstr>
      <vt:lpstr>Daily Check-off</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jennifer_r</dc:creator>
  <cp:lastModifiedBy>Judy Dettmer</cp:lastModifiedBy>
  <cp:revision>205</cp:revision>
  <dcterms:created xsi:type="dcterms:W3CDTF">2020-05-15T20:10:22Z</dcterms:created>
  <dcterms:modified xsi:type="dcterms:W3CDTF">2023-04-26T18:10:49Z</dcterms:modified>
  <cp:contentStatus/>
</cp:coreProperties>
</file>